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11"/>
  </p:notesMasterIdLst>
  <p:sldIdLst>
    <p:sldId id="257" r:id="rId2"/>
    <p:sldId id="256" r:id="rId3"/>
    <p:sldId id="258" r:id="rId4"/>
    <p:sldId id="266" r:id="rId5"/>
    <p:sldId id="259" r:id="rId6"/>
    <p:sldId id="261" r:id="rId7"/>
    <p:sldId id="262" r:id="rId8"/>
    <p:sldId id="264" r:id="rId9"/>
    <p:sldId id="265" r:id="rId10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49"/>
    <p:restoredTop sz="94660"/>
  </p:normalViewPr>
  <p:slideViewPr>
    <p:cSldViewPr>
      <p:cViewPr varScale="1">
        <p:scale>
          <a:sx n="159" d="100"/>
          <a:sy n="159" d="100"/>
        </p:scale>
        <p:origin x="390" y="1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12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2025/9/1</a:t>
            </a:fld>
            <a:endParaRPr kumimoji="1" lang="ja-JP" altLang="en-US"/>
          </a:p>
        </p:txBody>
      </p:sp>
      <p:sp>
        <p:nvSpPr>
          <p:cNvPr id="1113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14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15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16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" name="四角形 9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125" name="四角形 10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126" name="四角形 11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正方形/長方形 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3167844" y="3651870"/>
            <a:ext cx="5518956" cy="828092"/>
          </a:xfrm>
        </p:spPr>
        <p:txBody>
          <a:bodyPr anchor="ctr"/>
          <a:lstStyle>
            <a:lvl1pPr marL="0" indent="0" algn="r">
              <a:buNone/>
              <a:defRPr>
                <a:solidFill>
                  <a:schemeClr val="accent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20F9-CCC8-41B8-9CF4-81F36477B867}" type="datetimeFigureOut">
              <a:rPr kumimoji="1" lang="ja-JP" altLang="en-US" smtClean="0"/>
              <a:t>2025/9/1</a:t>
            </a:fld>
            <a:endParaRPr kumimoji="1" lang="ja-JP" altLang="en-US" dirty="0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EFBE2-5886-415F-8C0C-55794DADCA2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03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590800" y="339502"/>
            <a:ext cx="6096000" cy="3132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7200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7" name="正方形/長方形 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9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10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20F9-CCC8-41B8-9CF4-81F36477B867}" type="datetimeFigureOut">
              <a:rPr kumimoji="1" lang="ja-JP" altLang="en-US" smtClean="0"/>
              <a:t>2025/9/1</a:t>
            </a:fld>
            <a:endParaRPr kumimoji="1" lang="ja-JP" altLang="en-US" dirty="0"/>
          </a:p>
        </p:txBody>
      </p:sp>
      <p:sp>
        <p:nvSpPr>
          <p:cNvPr id="110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10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EFBE2-5886-415F-8C0C-55794DADCA2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4" name="正方形/長方形 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5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76256" y="205979"/>
            <a:ext cx="1810544" cy="4388644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106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239036" cy="438864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10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20F9-CCC8-41B8-9CF4-81F36477B867}" type="datetimeFigureOut">
              <a:rPr kumimoji="1" lang="ja-JP" altLang="en-US" smtClean="0"/>
              <a:t>2025/9/1</a:t>
            </a:fld>
            <a:endParaRPr kumimoji="1" lang="ja-JP" altLang="en-US"/>
          </a:p>
        </p:txBody>
      </p:sp>
      <p:sp>
        <p:nvSpPr>
          <p:cNvPr id="110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0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EFBE2-5886-415F-8C0C-55794DADCA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正方形/長方形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0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41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20F9-CCC8-41B8-9CF4-81F36477B867}" type="datetimeFigureOut">
              <a:rPr kumimoji="1" lang="ja-JP" altLang="en-US" smtClean="0"/>
              <a:t>2025/9/1</a:t>
            </a:fld>
            <a:endParaRPr kumimoji="1" lang="ja-JP" altLang="en-US"/>
          </a:p>
        </p:txBody>
      </p:sp>
      <p:sp>
        <p:nvSpPr>
          <p:cNvPr id="1042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3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EFBE2-5886-415F-8C0C-55794DADCA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正方形/長方形 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6" name="タイトル 1"/>
          <p:cNvSpPr>
            <a:spLocks noGrp="1"/>
          </p:cNvSpPr>
          <p:nvPr>
            <p:ph type="title"/>
          </p:nvPr>
        </p:nvSpPr>
        <p:spPr>
          <a:xfrm>
            <a:off x="457200" y="3399842"/>
            <a:ext cx="8229600" cy="832224"/>
          </a:xfrm>
        </p:spPr>
        <p:txBody>
          <a:bodyPr anchor="ctr"/>
          <a:lstStyle>
            <a:lvl1pPr algn="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231490"/>
            <a:ext cx="8229600" cy="2988331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accent3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8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20F9-CCC8-41B8-9CF4-81F36477B867}" type="datetimeFigureOut">
              <a:rPr kumimoji="1" lang="ja-JP" altLang="en-US" smtClean="0"/>
              <a:t>2025/9/1</a:t>
            </a:fld>
            <a:endParaRPr kumimoji="1" lang="ja-JP" altLang="en-US" dirty="0"/>
          </a:p>
        </p:txBody>
      </p:sp>
      <p:sp>
        <p:nvSpPr>
          <p:cNvPr id="1049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50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EFBE2-5886-415F-8C0C-55794DADCA2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正方形/長方形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3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4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48876" y="1208901"/>
            <a:ext cx="4038600" cy="3394472"/>
          </a:xfrm>
          <a:noFill/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5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4008" y="121032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6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20F9-CCC8-41B8-9CF4-81F36477B867}" type="datetimeFigureOut">
              <a:rPr kumimoji="1" lang="ja-JP" altLang="en-US" smtClean="0"/>
              <a:t>2025/9/1</a:t>
            </a:fld>
            <a:endParaRPr kumimoji="1" lang="ja-JP" altLang="en-US" dirty="0"/>
          </a:p>
        </p:txBody>
      </p:sp>
      <p:sp>
        <p:nvSpPr>
          <p:cNvPr id="1057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58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EFBE2-5886-415F-8C0C-55794DADCA2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正方形/長方形 9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1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2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03598"/>
            <a:ext cx="4040188" cy="375296"/>
          </a:xfrm>
          <a:noFill/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2000" b="1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3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71650"/>
            <a:ext cx="4040188" cy="29229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4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203598"/>
            <a:ext cx="4041775" cy="375296"/>
          </a:xfrm>
          <a:noFill/>
        </p:spPr>
        <p:txBody>
          <a:bodyPr anchor="ctr">
            <a:normAutofit/>
          </a:bodyPr>
          <a:lstStyle>
            <a:lvl1pPr marL="0" indent="0" algn="ctr">
              <a:buNone/>
              <a:defRPr sz="2000" b="1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5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1671650"/>
            <a:ext cx="4041775" cy="29229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6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20F9-CCC8-41B8-9CF4-81F36477B867}" type="datetimeFigureOut">
              <a:rPr kumimoji="1" lang="ja-JP" altLang="en-US" smtClean="0"/>
              <a:t>2025/9/1</a:t>
            </a:fld>
            <a:endParaRPr kumimoji="1" lang="ja-JP" altLang="en-US"/>
          </a:p>
        </p:txBody>
      </p:sp>
      <p:sp>
        <p:nvSpPr>
          <p:cNvPr id="1067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EFBE2-5886-415F-8C0C-55794DADCA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正方形/長方形 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1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20F9-CCC8-41B8-9CF4-81F36477B867}" type="datetimeFigureOut">
              <a:rPr kumimoji="1" lang="ja-JP" altLang="en-US" smtClean="0"/>
              <a:t>2025/9/1</a:t>
            </a:fld>
            <a:endParaRPr kumimoji="1" lang="ja-JP" altLang="en-US"/>
          </a:p>
        </p:txBody>
      </p:sp>
      <p:sp>
        <p:nvSpPr>
          <p:cNvPr id="1072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3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EFBE2-5886-415F-8C0C-55794DADCA2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74" name="タイトル 6"/>
          <p:cNvSpPr>
            <a:spLocks noGrp="1"/>
          </p:cNvSpPr>
          <p:nvPr>
            <p:ph type="title"/>
          </p:nvPr>
        </p:nvSpPr>
        <p:spPr>
          <a:xfrm>
            <a:off x="2195736" y="555526"/>
            <a:ext cx="6480720" cy="3780420"/>
          </a:xfrm>
        </p:spPr>
        <p:txBody>
          <a:bodyPr>
            <a:normAutofit/>
          </a:bodyPr>
          <a:lstStyle>
            <a:lvl1pPr algn="r">
              <a:defRPr sz="7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" name="正方形/長方形 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7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20F9-CCC8-41B8-9CF4-81F36477B867}" type="datetimeFigureOut">
              <a:rPr kumimoji="1" lang="ja-JP" altLang="en-US" smtClean="0"/>
              <a:t>2025/9/1</a:t>
            </a:fld>
            <a:endParaRPr kumimoji="1" lang="ja-JP" altLang="en-US"/>
          </a:p>
        </p:txBody>
      </p:sp>
      <p:sp>
        <p:nvSpPr>
          <p:cNvPr id="1078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EFBE2-5886-415F-8C0C-55794DADCA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正方形/長方形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2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311610"/>
            <a:ext cx="3008313" cy="3283013"/>
          </a:xfrm>
        </p:spPr>
        <p:txBody>
          <a:bodyPr/>
          <a:lstStyle>
            <a:lvl1pPr marL="0" indent="0" algn="ctr">
              <a:buNone/>
              <a:defRPr sz="1400" b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20F9-CCC8-41B8-9CF4-81F36477B867}" type="datetimeFigureOut">
              <a:rPr kumimoji="1" lang="ja-JP" altLang="en-US" smtClean="0"/>
              <a:t>2025/9/1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EFBE2-5886-415F-8C0C-55794DADCA2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087" name="タイトル 9"/>
          <p:cNvSpPr>
            <a:spLocks noGrp="1"/>
          </p:cNvSpPr>
          <p:nvPr>
            <p:ph type="title"/>
          </p:nvPr>
        </p:nvSpPr>
        <p:spPr>
          <a:xfrm>
            <a:off x="457200" y="205978"/>
            <a:ext cx="3008314" cy="961615"/>
          </a:xfrm>
        </p:spPr>
        <p:txBody>
          <a:bodyPr>
            <a:normAutofit/>
          </a:bodyPr>
          <a:lstStyle>
            <a:lvl1pPr algn="l">
              <a:defRPr sz="2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" name="正方形/長方形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0" name="図プレースホルダー 2"/>
          <p:cNvSpPr>
            <a:spLocks noGrp="1"/>
          </p:cNvSpPr>
          <p:nvPr>
            <p:ph type="pic" idx="1"/>
          </p:nvPr>
        </p:nvSpPr>
        <p:spPr>
          <a:xfrm>
            <a:off x="457200" y="459581"/>
            <a:ext cx="8229600" cy="2904257"/>
          </a:xfrm>
        </p:spPr>
        <p:txBody>
          <a:bodyPr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91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4025503"/>
            <a:ext cx="8229600" cy="603647"/>
          </a:xfrm>
        </p:spPr>
        <p:txBody>
          <a:bodyPr/>
          <a:lstStyle>
            <a:lvl1pPr marL="0" indent="0" algn="l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9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20F9-CCC8-41B8-9CF4-81F36477B867}" type="datetimeFigureOut">
              <a:rPr kumimoji="1" lang="ja-JP" altLang="en-US" smtClean="0"/>
              <a:t>2025/9/1</a:t>
            </a:fld>
            <a:endParaRPr kumimoji="1" lang="ja-JP" altLang="en-US"/>
          </a:p>
        </p:txBody>
      </p:sp>
      <p:sp>
        <p:nvSpPr>
          <p:cNvPr id="109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EFBE2-5886-415F-8C0C-55794DADCA2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95" name="タイトル 11"/>
          <p:cNvSpPr>
            <a:spLocks noGrp="1"/>
          </p:cNvSpPr>
          <p:nvPr>
            <p:ph type="title"/>
          </p:nvPr>
        </p:nvSpPr>
        <p:spPr>
          <a:xfrm>
            <a:off x="457200" y="3579862"/>
            <a:ext cx="8229600" cy="389198"/>
          </a:xfrm>
        </p:spPr>
        <p:txBody>
          <a:bodyPr>
            <a:noAutofit/>
          </a:bodyPr>
          <a:lstStyle>
            <a:lvl1pPr>
              <a:defRPr sz="2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woPt" dir="t"/>
            </a:scene3d>
            <a:sp3d extrusionH="31750" contourW="6350">
              <a:bevelT w="31750" h="12700" prst="angle"/>
              <a:bevelB w="0"/>
              <a:contourClr>
                <a:schemeClr val="accent3"/>
              </a:contourClr>
            </a:sp3d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02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>
                    <a:lumMod val="75000"/>
                  </a:schemeClr>
                </a:solidFill>
                <a:latin typeface="+mn-ea"/>
                <a:ea typeface="+mn-ea"/>
              </a:defRPr>
            </a:lvl1pPr>
          </a:lstStyle>
          <a:p>
            <a:fld id="{D2C120F9-CCC8-41B8-9CF4-81F36477B867}" type="datetimeFigureOut">
              <a:rPr lang="ja-JP" altLang="en-US" smtClean="0"/>
              <a:pPr/>
              <a:t>2025/9/1</a:t>
            </a:fld>
            <a:endParaRPr lang="ja-JP" altLang="en-US" dirty="0"/>
          </a:p>
        </p:txBody>
      </p:sp>
      <p:sp>
        <p:nvSpPr>
          <p:cNvPr id="1028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>
                    <a:lumMod val="75000"/>
                  </a:schemeClr>
                </a:solidFill>
                <a:latin typeface="+mn-ea"/>
                <a:ea typeface="+mn-ea"/>
              </a:defRPr>
            </a:lvl1pPr>
          </a:lstStyle>
          <a:p>
            <a:fld id="{7C9EFBE2-5886-415F-8C0C-55794DADCA2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defTabSz="914400" rtl="0" eaLnBrk="1" latinLnBrk="0" hangingPunct="1">
        <a:spcBef>
          <a:spcPct val="0"/>
        </a:spcBef>
        <a:buNone/>
        <a:defRPr kumimoji="1" sz="4400" b="0" kern="1200" cap="none" spc="0">
          <a:ln/>
          <a:solidFill>
            <a:schemeClr val="accent3"/>
          </a:solidFill>
          <a:effectLst>
            <a:outerShdw blurRad="63500" dist="101600" dir="5400000" algn="t" rotWithShape="0">
              <a:schemeClr val="accent3">
                <a:lumMod val="50000"/>
                <a:alpha val="30000"/>
              </a:schemeClr>
            </a:outerShdw>
          </a:effectLst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l"/>
        <a:defRPr kumimoji="1" sz="3200" kern="1200">
          <a:solidFill>
            <a:schemeClr val="accent3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l"/>
        <a:defRPr kumimoji="1" sz="28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65225" indent="-250825" algn="l" defTabSz="914400" rtl="0" eaLnBrk="1" latinLnBrk="0" hangingPunct="1">
        <a:spcBef>
          <a:spcPct val="20000"/>
        </a:spcBef>
        <a:buSzPct val="80000"/>
        <a:buFont typeface="Wingdings" panose="05000000000000000000" pitchFamily="2" charset="2"/>
        <a:buChar char="l"/>
        <a:defRPr kumimoji="1" sz="2400" kern="1200">
          <a:solidFill>
            <a:schemeClr val="accent3"/>
          </a:solidFill>
          <a:latin typeface="+mn-lt"/>
          <a:ea typeface="+mn-ea"/>
          <a:cs typeface="+mn-cs"/>
        </a:defRPr>
      </a:lvl3pPr>
      <a:lvl4pPr marL="1614488" indent="-273050" algn="l" defTabSz="914400" rtl="0" eaLnBrk="1" latinLnBrk="0" hangingPunct="1">
        <a:spcBef>
          <a:spcPct val="20000"/>
        </a:spcBef>
        <a:buFont typeface="Verdana" panose="020B0604030504040204" pitchFamily="34" charset="0"/>
        <a:buChar char="-"/>
        <a:defRPr kumimoji="1" sz="2000" kern="1200">
          <a:solidFill>
            <a:schemeClr val="accent3"/>
          </a:solidFill>
          <a:latin typeface="+mn-lt"/>
          <a:ea typeface="+mn-ea"/>
          <a:cs typeface="+mn-cs"/>
        </a:defRPr>
      </a:lvl4pPr>
      <a:lvl5pPr marL="2062163" indent="-269875" algn="l" defTabSz="914400" rtl="0" eaLnBrk="1" latinLnBrk="0" hangingPunct="1">
        <a:spcBef>
          <a:spcPct val="20000"/>
        </a:spcBef>
        <a:buFont typeface="Verdana" panose="020B0604030504040204" pitchFamily="34" charset="0"/>
        <a:buChar char="-"/>
        <a:defRPr kumimoji="1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2419350" indent="-1778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2779713" indent="-176213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3052763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tabLst>
          <a:tab pos="2868613" algn="l"/>
        </a:tabLst>
        <a:defRPr kumimoji="1" sz="14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3406775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200" kern="120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ltax.lta.go.jp/kyoutsuunouzei/sousa/pay-easy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ltax.lta.go.jp/kyoutsuunouzei/sousa/creditcard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ltax.lta.go.jp/denshishinsei-todokede/sousa/dairi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" name="四角形 12"/>
          <p:cNvSpPr>
            <a:spLocks noGrp="1"/>
          </p:cNvSpPr>
          <p:nvPr>
            <p:ph type="title"/>
          </p:nvPr>
        </p:nvSpPr>
        <p:spPr>
          <a:xfrm>
            <a:off x="457201" y="1851750"/>
            <a:ext cx="8229600" cy="745592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dirty="0" smtClean="0"/>
              <a:t>eLTAX</a:t>
            </a:r>
            <a:r>
              <a:rPr kumimoji="1" lang="ja-JP" altLang="en-US" smtClean="0"/>
              <a:t>に関する概要説明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" name="タイトル 1"/>
          <p:cNvSpPr>
            <a:spLocks noGrp="1"/>
          </p:cNvSpPr>
          <p:nvPr>
            <p:ph type="ctrTitle"/>
          </p:nvPr>
        </p:nvSpPr>
        <p:spPr>
          <a:xfrm>
            <a:off x="457200" y="231144"/>
            <a:ext cx="8229600" cy="613429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200" dirty="0" smtClean="0"/>
              <a:t>１　</a:t>
            </a:r>
            <a:r>
              <a:rPr lang="en-US" altLang="ja-JP" sz="3200" dirty="0" smtClean="0"/>
              <a:t>eLTAX</a:t>
            </a:r>
            <a:r>
              <a:rPr lang="ja-JP" altLang="en-US" sz="3200" dirty="0" smtClean="0"/>
              <a:t>とは？</a:t>
            </a:r>
            <a:endParaRPr kumimoji="1" lang="ja-JP" altLang="en-US" sz="3200" dirty="0"/>
          </a:p>
        </p:txBody>
      </p:sp>
      <p:sp>
        <p:nvSpPr>
          <p:cNvPr id="1121" name="サブタイトル 2"/>
          <p:cNvSpPr>
            <a:spLocks noGrp="1"/>
          </p:cNvSpPr>
          <p:nvPr>
            <p:ph type="subTitle" idx="1"/>
          </p:nvPr>
        </p:nvSpPr>
        <p:spPr>
          <a:xfrm>
            <a:off x="457202" y="914926"/>
            <a:ext cx="8229600" cy="3889072"/>
          </a:xfrm>
        </p:spPr>
        <p:txBody>
          <a:bodyPr anchor="t" anchorCtr="0">
            <a:normAutofit/>
          </a:bodyPr>
          <a:lstStyle/>
          <a:p>
            <a:pPr algn="l"/>
            <a:r>
              <a:rPr lang="ja-JP" altLang="en-US" sz="1800" dirty="0" smtClean="0">
                <a:solidFill>
                  <a:schemeClr val="tx1"/>
                </a:solidFill>
              </a:rPr>
              <a:t>　</a:t>
            </a:r>
            <a:r>
              <a:rPr lang="en-US" altLang="ja-JP" sz="1800" dirty="0" smtClean="0">
                <a:solidFill>
                  <a:schemeClr val="tx1"/>
                </a:solidFill>
              </a:rPr>
              <a:t>eLTAX</a:t>
            </a:r>
            <a:r>
              <a:rPr lang="ja-JP" altLang="en-US" sz="1800" dirty="0">
                <a:solidFill>
                  <a:schemeClr val="tx1"/>
                </a:solidFill>
              </a:rPr>
              <a:t>とは、地方税ポータルシステムの呼称で、地方税における手続きを、インターネットを利用して電子的に行うシステム</a:t>
            </a:r>
            <a:r>
              <a:rPr lang="ja-JP" altLang="en-US" sz="1800" dirty="0" smtClean="0">
                <a:solidFill>
                  <a:schemeClr val="tx1"/>
                </a:solidFill>
              </a:rPr>
              <a:t>です。</a:t>
            </a:r>
            <a:endParaRPr lang="en-US" altLang="ja-JP" sz="18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1800" dirty="0">
                <a:solidFill>
                  <a:schemeClr val="tx1"/>
                </a:solidFill>
              </a:rPr>
              <a:t>　</a:t>
            </a:r>
            <a:r>
              <a:rPr lang="ja-JP" altLang="en-US" sz="1800" dirty="0" smtClean="0">
                <a:solidFill>
                  <a:schemeClr val="tx1"/>
                </a:solidFill>
              </a:rPr>
              <a:t>地方税における</a:t>
            </a:r>
            <a:r>
              <a:rPr lang="ja-JP" altLang="en-US" sz="1800" dirty="0" smtClean="0">
                <a:solidFill>
                  <a:srgbClr val="FF0000"/>
                </a:solidFill>
              </a:rPr>
              <a:t>申告</a:t>
            </a:r>
            <a:r>
              <a:rPr lang="ja-JP" altLang="en-US" sz="1800" dirty="0">
                <a:solidFill>
                  <a:schemeClr val="tx1"/>
                </a:solidFill>
              </a:rPr>
              <a:t>、</a:t>
            </a:r>
            <a:r>
              <a:rPr lang="ja-JP" altLang="en-US" sz="1800" dirty="0">
                <a:solidFill>
                  <a:srgbClr val="FF0000"/>
                </a:solidFill>
              </a:rPr>
              <a:t>申請</a:t>
            </a:r>
            <a:r>
              <a:rPr lang="ja-JP" altLang="en-US" sz="1800" dirty="0">
                <a:solidFill>
                  <a:schemeClr val="tx1"/>
                </a:solidFill>
              </a:rPr>
              <a:t>、</a:t>
            </a:r>
            <a:r>
              <a:rPr lang="ja-JP" altLang="en-US" sz="1800" dirty="0" smtClean="0">
                <a:solidFill>
                  <a:srgbClr val="FF0000"/>
                </a:solidFill>
              </a:rPr>
              <a:t>納税</a:t>
            </a:r>
            <a:r>
              <a:rPr lang="ja-JP" altLang="en-US" sz="1800" dirty="0" smtClean="0">
                <a:solidFill>
                  <a:schemeClr val="tx1"/>
                </a:solidFill>
              </a:rPr>
              <a:t>といった手続きを従来</a:t>
            </a:r>
            <a:r>
              <a:rPr lang="ja-JP" altLang="en-US" sz="1800" dirty="0">
                <a:solidFill>
                  <a:schemeClr val="tx1"/>
                </a:solidFill>
              </a:rPr>
              <a:t>の紙の申告書</a:t>
            </a:r>
            <a:r>
              <a:rPr lang="ja-JP" altLang="en-US" sz="1800" dirty="0" smtClean="0">
                <a:solidFill>
                  <a:schemeClr val="tx1"/>
                </a:solidFill>
              </a:rPr>
              <a:t>で行う</a:t>
            </a:r>
            <a:r>
              <a:rPr lang="ja-JP" altLang="en-US" sz="1800" dirty="0">
                <a:solidFill>
                  <a:schemeClr val="tx1"/>
                </a:solidFill>
              </a:rPr>
              <a:t>場合、それぞれの地方公共</a:t>
            </a:r>
            <a:r>
              <a:rPr lang="ja-JP" altLang="en-US" sz="1800" dirty="0" smtClean="0">
                <a:solidFill>
                  <a:schemeClr val="tx1"/>
                </a:solidFill>
              </a:rPr>
              <a:t>団体窓口へ申告書等の書類を提出する必要</a:t>
            </a:r>
            <a:r>
              <a:rPr lang="ja-JP" altLang="en-US" sz="1800" dirty="0">
                <a:solidFill>
                  <a:schemeClr val="tx1"/>
                </a:solidFill>
              </a:rPr>
              <a:t>が</a:t>
            </a:r>
            <a:r>
              <a:rPr lang="ja-JP" altLang="en-US" sz="1800" dirty="0" smtClean="0">
                <a:solidFill>
                  <a:schemeClr val="tx1"/>
                </a:solidFill>
              </a:rPr>
              <a:t>ありますが</a:t>
            </a:r>
            <a:r>
              <a:rPr lang="ja-JP" altLang="en-US" sz="1800" dirty="0">
                <a:solidFill>
                  <a:schemeClr val="tx1"/>
                </a:solidFill>
              </a:rPr>
              <a:t>、</a:t>
            </a:r>
            <a:r>
              <a:rPr lang="en-US" altLang="ja-JP" sz="1800" dirty="0">
                <a:solidFill>
                  <a:schemeClr val="tx1"/>
                </a:solidFill>
              </a:rPr>
              <a:t>eLTAX</a:t>
            </a:r>
            <a:r>
              <a:rPr lang="ja-JP" altLang="en-US" sz="1800" dirty="0">
                <a:solidFill>
                  <a:schemeClr val="tx1"/>
                </a:solidFill>
              </a:rPr>
              <a:t>は</a:t>
            </a:r>
            <a:r>
              <a:rPr lang="ja-JP" altLang="en-US" sz="1800" dirty="0" smtClean="0">
                <a:solidFill>
                  <a:schemeClr val="tx1"/>
                </a:solidFill>
              </a:rPr>
              <a:t>、それらをまとめて</a:t>
            </a:r>
            <a:r>
              <a:rPr lang="en-US" altLang="ja-JP" sz="1800" dirty="0" smtClean="0">
                <a:solidFill>
                  <a:srgbClr val="FF0000"/>
                </a:solidFill>
              </a:rPr>
              <a:t>1</a:t>
            </a:r>
            <a:r>
              <a:rPr lang="ja-JP" altLang="en-US" sz="1800" dirty="0" err="1" smtClean="0">
                <a:solidFill>
                  <a:srgbClr val="FF0000"/>
                </a:solidFill>
              </a:rPr>
              <a:t>つの</a:t>
            </a:r>
            <a:r>
              <a:rPr lang="ja-JP" altLang="en-US" sz="1800" dirty="0" smtClean="0">
                <a:solidFill>
                  <a:srgbClr val="FF0000"/>
                </a:solidFill>
              </a:rPr>
              <a:t>システム上</a:t>
            </a:r>
            <a:r>
              <a:rPr lang="ja-JP" altLang="en-US" sz="1800" dirty="0" smtClean="0">
                <a:solidFill>
                  <a:schemeClr val="tx1"/>
                </a:solidFill>
              </a:rPr>
              <a:t>で行う事ができます。</a:t>
            </a:r>
            <a:endParaRPr lang="en-US" altLang="ja-JP" sz="18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1800" dirty="0" smtClean="0">
                <a:solidFill>
                  <a:schemeClr val="tx1"/>
                </a:solidFill>
              </a:rPr>
              <a:t>　これにより、申告書等の作成・送付の手間が省けるほか、電子納付により金融機関窓口での払込みが不要になるなど、従来と比較して大幅な事務負担の削減が見込まれます。</a:t>
            </a:r>
            <a:endParaRPr lang="ja-JP" altLang="en-US" sz="1800" dirty="0">
              <a:solidFill>
                <a:schemeClr val="tx1"/>
              </a:solidFill>
            </a:endParaRPr>
          </a:p>
        </p:txBody>
      </p:sp>
      <p:pic>
        <p:nvPicPr>
          <p:cNvPr id="1122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0112" y="3003798"/>
            <a:ext cx="3299224" cy="199091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２　メリット</a:t>
            </a:r>
            <a:endParaRPr kumimoji="1" lang="ja-JP" altLang="en-US" dirty="0"/>
          </a:p>
        </p:txBody>
      </p:sp>
      <p:sp>
        <p:nvSpPr>
          <p:cNvPr id="1129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sz="2400" dirty="0" smtClean="0">
                <a:solidFill>
                  <a:schemeClr val="tx1"/>
                </a:solidFill>
              </a:rPr>
              <a:t>①</a:t>
            </a:r>
            <a:r>
              <a:rPr lang="ja-JP" altLang="en-US" sz="2400" dirty="0" smtClean="0">
                <a:solidFill>
                  <a:srgbClr val="FF0000"/>
                </a:solidFill>
              </a:rPr>
              <a:t>無料で</a:t>
            </a:r>
            <a:r>
              <a:rPr lang="ja-JP" altLang="en-US" sz="2400" dirty="0" smtClean="0">
                <a:solidFill>
                  <a:schemeClr val="tx1"/>
                </a:solidFill>
              </a:rPr>
              <a:t>サービスを利用する事が可能</a:t>
            </a:r>
            <a:endParaRPr lang="en-US" altLang="ja-JP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1600" dirty="0" smtClean="0">
                <a:solidFill>
                  <a:schemeClr val="tx1"/>
                </a:solidFill>
              </a:rPr>
              <a:t>　</a:t>
            </a:r>
            <a:r>
              <a:rPr lang="en-US" altLang="ja-JP" sz="1600" dirty="0" smtClean="0">
                <a:solidFill>
                  <a:schemeClr val="tx1"/>
                </a:solidFill>
              </a:rPr>
              <a:t>※</a:t>
            </a:r>
            <a:r>
              <a:rPr lang="ja-JP" altLang="en-US" sz="1600" dirty="0" smtClean="0">
                <a:solidFill>
                  <a:schemeClr val="tx1"/>
                </a:solidFill>
              </a:rPr>
              <a:t>ただし、サービス利用開始のための準備に費用が発生する場合があります。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2400" dirty="0" smtClean="0">
                <a:solidFill>
                  <a:schemeClr val="tx1"/>
                </a:solidFill>
              </a:rPr>
              <a:t>②自宅やオフィス等、</a:t>
            </a:r>
            <a:r>
              <a:rPr lang="ja-JP" altLang="en-US" sz="2400" dirty="0" smtClean="0">
                <a:solidFill>
                  <a:srgbClr val="FF0000"/>
                </a:solidFill>
              </a:rPr>
              <a:t>場所を選ばず</a:t>
            </a:r>
            <a:r>
              <a:rPr lang="ja-JP" altLang="en-US" sz="2400" dirty="0" smtClean="0">
                <a:solidFill>
                  <a:schemeClr val="tx1"/>
                </a:solidFill>
              </a:rPr>
              <a:t>手続きが可能</a:t>
            </a:r>
            <a:endParaRPr lang="en-US" altLang="ja-JP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2400" dirty="0" smtClean="0">
                <a:solidFill>
                  <a:schemeClr val="tx1"/>
                </a:solidFill>
              </a:rPr>
              <a:t>③複数の自治体の税金を</a:t>
            </a:r>
            <a:r>
              <a:rPr lang="ja-JP" altLang="en-US" sz="2400" dirty="0" smtClean="0">
                <a:solidFill>
                  <a:srgbClr val="FF0000"/>
                </a:solidFill>
              </a:rPr>
              <a:t>まとめて</a:t>
            </a:r>
            <a:r>
              <a:rPr lang="ja-JP" altLang="en-US" sz="2400" dirty="0" smtClean="0">
                <a:solidFill>
                  <a:schemeClr val="tx1"/>
                </a:solidFill>
              </a:rPr>
              <a:t>申告納付する事が可能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2400" dirty="0" smtClean="0">
                <a:solidFill>
                  <a:schemeClr val="tx1"/>
                </a:solidFill>
              </a:rPr>
              <a:t>④自動入力・計算機能により申告書等の作成が簡易に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⑤税理士や税理士法人</a:t>
            </a:r>
            <a:r>
              <a:rPr lang="ja-JP" altLang="en-US" sz="2400" dirty="0" smtClean="0">
                <a:solidFill>
                  <a:schemeClr val="tx1"/>
                </a:solidFill>
              </a:rPr>
              <a:t>などによる</a:t>
            </a:r>
            <a:r>
              <a:rPr lang="ja-JP" altLang="en-US" sz="2400" dirty="0" smtClean="0">
                <a:solidFill>
                  <a:srgbClr val="FF0000"/>
                </a:solidFill>
              </a:rPr>
              <a:t>代理申告</a:t>
            </a:r>
            <a:r>
              <a:rPr lang="ja-JP" altLang="en-US" sz="2400" dirty="0" smtClean="0">
                <a:solidFill>
                  <a:schemeClr val="tx1"/>
                </a:solidFill>
              </a:rPr>
              <a:t>に対応</a:t>
            </a:r>
            <a:r>
              <a:rPr lang="en-US" altLang="ja-JP" sz="2400" dirty="0" smtClean="0">
                <a:solidFill>
                  <a:schemeClr val="tx1"/>
                </a:solidFill>
              </a:rPr>
              <a:t>(</a:t>
            </a:r>
            <a:r>
              <a:rPr lang="ja-JP" altLang="en-US" sz="2400" dirty="0" smtClean="0">
                <a:solidFill>
                  <a:schemeClr val="tx1"/>
                </a:solidFill>
              </a:rPr>
              <a:t>要申請</a:t>
            </a:r>
            <a:r>
              <a:rPr lang="en-US" altLang="ja-JP" sz="2400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endParaRPr lang="ja-JP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113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３　利用</a:t>
            </a:r>
            <a:r>
              <a:rPr lang="ja-JP" altLang="en-US" dirty="0"/>
              <a:t>開始までの手続き</a:t>
            </a:r>
            <a:endParaRPr kumimoji="1" lang="ja-JP" altLang="en-US" dirty="0"/>
          </a:p>
        </p:txBody>
      </p:sp>
      <p:sp>
        <p:nvSpPr>
          <p:cNvPr id="1132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951571"/>
            <a:ext cx="8229600" cy="37804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800" dirty="0" smtClean="0"/>
              <a:t>・利用届出の提出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・パソコン、通信環境の準備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・署名用プラグインのインストール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・</a:t>
            </a:r>
            <a:r>
              <a:rPr lang="en-US" altLang="ja-JP" sz="2800" dirty="0"/>
              <a:t>e-mail</a:t>
            </a:r>
            <a:r>
              <a:rPr lang="ja-JP" altLang="en-US" sz="2800" dirty="0"/>
              <a:t>アドレスの準備</a:t>
            </a:r>
          </a:p>
          <a:p>
            <a:pPr marL="0" indent="0">
              <a:buNone/>
            </a:pPr>
            <a:r>
              <a:rPr lang="ja-JP" altLang="en-US" sz="2800" dirty="0"/>
              <a:t>・電子証明書の準備</a:t>
            </a:r>
          </a:p>
          <a:p>
            <a:pPr marL="0" indent="0">
              <a:buNone/>
            </a:pPr>
            <a:r>
              <a:rPr kumimoji="1" lang="ja-JP" altLang="en-US" sz="2800" dirty="0" smtClean="0"/>
              <a:t>・</a:t>
            </a:r>
            <a:r>
              <a:rPr lang="en-US" altLang="ja-JP" sz="2800" dirty="0" err="1"/>
              <a:t>PCdesk</a:t>
            </a:r>
            <a:r>
              <a:rPr lang="en-US" altLang="ja-JP" sz="2800" dirty="0"/>
              <a:t>(</a:t>
            </a:r>
            <a:r>
              <a:rPr lang="ja-JP" altLang="en-US" sz="2800" dirty="0"/>
              <a:t>ピーシーデスク</a:t>
            </a:r>
            <a:r>
              <a:rPr lang="en-US" altLang="ja-JP" sz="2800" dirty="0"/>
              <a:t>)</a:t>
            </a:r>
            <a:r>
              <a:rPr lang="ja-JP" altLang="en-US" sz="2800" dirty="0"/>
              <a:t>の</a:t>
            </a:r>
            <a:r>
              <a:rPr lang="ja-JP" altLang="en-US" sz="2800" dirty="0" smtClean="0"/>
              <a:t>準備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en-US" altLang="ja-JP" sz="2400" dirty="0" smtClean="0"/>
              <a:t>※</a:t>
            </a:r>
            <a:r>
              <a:rPr lang="ja-JP" altLang="en-US" sz="2400" dirty="0" smtClean="0"/>
              <a:t>詳細は別資料</a:t>
            </a:r>
            <a:r>
              <a:rPr lang="en-US" altLang="ja-JP" sz="2400" dirty="0" smtClean="0"/>
              <a:t>(eLTAX</a:t>
            </a:r>
            <a:r>
              <a:rPr lang="ja-JP" altLang="en-US" sz="2400" dirty="0" smtClean="0"/>
              <a:t>利用開始までの手続き</a:t>
            </a:r>
            <a:r>
              <a:rPr lang="en-US" altLang="ja-JP" sz="2400" dirty="0" smtClean="0"/>
              <a:t>)</a:t>
            </a:r>
            <a:r>
              <a:rPr lang="ja-JP" altLang="en-US" sz="2400" dirty="0" smtClean="0"/>
              <a:t>を参照</a:t>
            </a:r>
            <a:endParaRPr lang="ja-JP" altLang="en-US" sz="2400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62258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４　電子申告の流れ</a:t>
            </a:r>
            <a:endParaRPr kumimoji="1" lang="ja-JP" altLang="en-US" dirty="0"/>
          </a:p>
        </p:txBody>
      </p:sp>
      <p:graphicFrame>
        <p:nvGraphicFramePr>
          <p:cNvPr id="113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326821"/>
              </p:ext>
            </p:extLst>
          </p:nvPr>
        </p:nvGraphicFramePr>
        <p:xfrm>
          <a:off x="606388" y="1059581"/>
          <a:ext cx="8080412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5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828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591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43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Step1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ログインする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PCdesk</a:t>
                      </a:r>
                      <a:r>
                        <a:rPr kumimoji="1" lang="ja-JP" altLang="en-US" sz="1400" dirty="0" smtClean="0"/>
                        <a:t>を起動しログイン画面で利用者</a:t>
                      </a:r>
                      <a:r>
                        <a:rPr kumimoji="1" lang="en-US" altLang="ja-JP" sz="1400" dirty="0" smtClean="0"/>
                        <a:t>ID</a:t>
                      </a:r>
                      <a:r>
                        <a:rPr kumimoji="1" lang="ja-JP" altLang="en-US" sz="1400" dirty="0" smtClean="0"/>
                        <a:t>とパスワードを入力してログインをする。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543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Step2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申告データを準備する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43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Step3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申告データを作成する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543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Step4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電子署名を付与する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納税者本人が申告データを送信するとき、納税者本人の電子署名が必要となる。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543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Step5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申告データを送信する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543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Step6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メッセージを確認する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メッセージボックスへ結果が届く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36" name="テキスト ボックス 5"/>
          <p:cNvSpPr txBox="1"/>
          <p:nvPr/>
        </p:nvSpPr>
        <p:spPr>
          <a:xfrm>
            <a:off x="606388" y="4047914"/>
            <a:ext cx="7782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※</a:t>
            </a:r>
            <a:r>
              <a:rPr lang="ja-JP" altLang="en-US" dirty="0"/>
              <a:t>事前に</a:t>
            </a:r>
            <a:r>
              <a:rPr lang="en-US" altLang="ja-JP" dirty="0"/>
              <a:t>PCdesk</a:t>
            </a:r>
            <a:r>
              <a:rPr lang="ja-JP" altLang="en-US" dirty="0"/>
              <a:t>の「代理行為メニュー」にて代理行為の承認依頼を実施し、依頼人が承認することで、代理人に</a:t>
            </a:r>
            <a:r>
              <a:rPr lang="ja-JP" altLang="en-US" dirty="0" smtClean="0"/>
              <a:t>よる申告手続き</a:t>
            </a:r>
            <a:r>
              <a:rPr lang="ja-JP" altLang="en-US" dirty="0"/>
              <a:t>が可能となります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19652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8" name="タイトル 1"/>
          <p:cNvSpPr>
            <a:spLocks noGrp="1"/>
          </p:cNvSpPr>
          <p:nvPr>
            <p:ph type="title"/>
          </p:nvPr>
        </p:nvSpPr>
        <p:spPr>
          <a:xfrm>
            <a:off x="514082" y="43340"/>
            <a:ext cx="8229600" cy="71151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５</a:t>
            </a:r>
            <a:r>
              <a:rPr kumimoji="1" lang="en-US" altLang="ja-JP" dirty="0" smtClean="0"/>
              <a:t>-1</a:t>
            </a:r>
            <a:r>
              <a:rPr kumimoji="1" lang="ja-JP" altLang="en-US" dirty="0" smtClean="0"/>
              <a:t>　電子納付の流れ</a:t>
            </a:r>
            <a:endParaRPr kumimoji="1" lang="ja-JP" altLang="en-US" dirty="0"/>
          </a:p>
        </p:txBody>
      </p:sp>
      <p:graphicFrame>
        <p:nvGraphicFramePr>
          <p:cNvPr id="1139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213941"/>
              </p:ext>
            </p:extLst>
          </p:nvPr>
        </p:nvGraphicFramePr>
        <p:xfrm>
          <a:off x="531794" y="915566"/>
          <a:ext cx="8080412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7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202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591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2332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Step1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納付情報の発行依頼を行う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申告データ又は納付用の基本情報を入力して、納付情報の発行依頼を行う。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543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Step2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納付情報を受け取る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受け取った納税情報は</a:t>
                      </a:r>
                      <a:r>
                        <a:rPr kumimoji="1" lang="en-US" altLang="ja-JP" sz="1400" dirty="0" smtClean="0"/>
                        <a:t>PCdesk</a:t>
                      </a:r>
                      <a:r>
                        <a:rPr kumimoji="1" lang="ja-JP" altLang="en-US" sz="1400" dirty="0" smtClean="0"/>
                        <a:t>上で確認する事ができる。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43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Step3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電子納付をする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ダイレクト納付、インターネットバンキング、</a:t>
                      </a:r>
                      <a:r>
                        <a:rPr kumimoji="1" lang="en-US" altLang="ja-JP" sz="1400" dirty="0" smtClean="0"/>
                        <a:t>ATM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又は</a:t>
                      </a:r>
                      <a:r>
                        <a:rPr kumimoji="1" lang="ja-JP" altLang="en-US" sz="1400" dirty="0" smtClean="0"/>
                        <a:t>クレジットカードにより納付を行う。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543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Step4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「納付完了通知」がメッセージボックスに届く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納付できなかった場合、残高不足などの「エラー通知」が届く。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40" name="テキスト ボックス 5"/>
          <p:cNvSpPr txBox="1"/>
          <p:nvPr/>
        </p:nvSpPr>
        <p:spPr>
          <a:xfrm>
            <a:off x="514082" y="3723878"/>
            <a:ext cx="7782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※</a:t>
            </a:r>
            <a:r>
              <a:rPr lang="ja-JP" altLang="en-US" dirty="0"/>
              <a:t>事前に</a:t>
            </a:r>
            <a:r>
              <a:rPr lang="en-US" altLang="ja-JP" dirty="0"/>
              <a:t>PCdesk</a:t>
            </a:r>
            <a:r>
              <a:rPr lang="ja-JP" altLang="en-US" dirty="0"/>
              <a:t>の「代理行為メニュー」にて代理行為の承認依頼を実施し、依頼人が承認することで、代理人に</a:t>
            </a:r>
            <a:r>
              <a:rPr lang="ja-JP" altLang="en-US" dirty="0" smtClean="0"/>
              <a:t>よる納付手続き</a:t>
            </a:r>
            <a:r>
              <a:rPr lang="ja-JP" altLang="en-US" dirty="0"/>
              <a:t>が可能となります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94671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５</a:t>
            </a:r>
            <a:r>
              <a:rPr kumimoji="1" lang="en-US" altLang="ja-JP" dirty="0" smtClean="0"/>
              <a:t>-2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Pay-easy(</a:t>
            </a:r>
            <a:r>
              <a:rPr kumimoji="1" lang="ja-JP" altLang="en-US" dirty="0" smtClean="0"/>
              <a:t>ペイジー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納付</a:t>
            </a:r>
            <a:endParaRPr kumimoji="1" lang="ja-JP" altLang="en-US" dirty="0"/>
          </a:p>
        </p:txBody>
      </p:sp>
      <p:sp>
        <p:nvSpPr>
          <p:cNvPr id="1143" name="コンテンツ プレースホルダー 4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5318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en-US" altLang="ja-JP" sz="2400" dirty="0" err="1" smtClean="0"/>
              <a:t>eLTAX</a:t>
            </a:r>
            <a:r>
              <a:rPr kumimoji="1" lang="ja-JP" altLang="en-US" sz="2400" dirty="0" smtClean="0"/>
              <a:t>上でペイジー番号</a:t>
            </a:r>
            <a:r>
              <a:rPr kumimoji="1" lang="en-US" altLang="ja-JP" sz="2400" dirty="0" smtClean="0"/>
              <a:t>(※)</a:t>
            </a:r>
            <a:r>
              <a:rPr kumimoji="1" lang="ja-JP" altLang="en-US" sz="2400" dirty="0" smtClean="0"/>
              <a:t>を発行することで、以下の方法で収納をすることができます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kumimoji="1" lang="ja-JP" altLang="en-US" sz="2200" dirty="0" smtClean="0"/>
              <a:t>・ダイレクト納付</a:t>
            </a:r>
            <a:endParaRPr kumimoji="1" lang="en-US" altLang="ja-JP" sz="2200" dirty="0" smtClean="0"/>
          </a:p>
          <a:p>
            <a:pPr marL="0" indent="0">
              <a:buNone/>
            </a:pPr>
            <a:r>
              <a:rPr kumimoji="1" lang="ja-JP" altLang="en-US" sz="2200" dirty="0" smtClean="0"/>
              <a:t>　</a:t>
            </a:r>
            <a:r>
              <a:rPr kumimoji="1" lang="ja-JP" altLang="en-US" sz="1900" dirty="0" smtClean="0"/>
              <a:t>⇒予め引落口座を登録し、引落日を指定して納付する方法</a:t>
            </a:r>
            <a:endParaRPr kumimoji="1" lang="en-US" altLang="ja-JP" sz="1900" dirty="0" smtClean="0"/>
          </a:p>
          <a:p>
            <a:pPr marL="0" indent="0">
              <a:buNone/>
            </a:pPr>
            <a:r>
              <a:rPr kumimoji="1" lang="ja-JP" altLang="en-US" sz="2200" dirty="0" smtClean="0"/>
              <a:t>・インターネットバンキング</a:t>
            </a:r>
            <a:endParaRPr kumimoji="1" lang="en-US" altLang="ja-JP" sz="2200" dirty="0" smtClean="0"/>
          </a:p>
          <a:p>
            <a:pPr marL="0" indent="0">
              <a:buNone/>
            </a:pPr>
            <a:r>
              <a:rPr kumimoji="1" lang="ja-JP" altLang="en-US" sz="2200" dirty="0" smtClean="0"/>
              <a:t>　</a:t>
            </a:r>
            <a:r>
              <a:rPr kumimoji="1" lang="ja-JP" altLang="en-US" sz="1900" dirty="0" smtClean="0"/>
              <a:t>⇒各金融機関の</a:t>
            </a:r>
            <a:r>
              <a:rPr lang="ja-JP" altLang="en-US" sz="1900" dirty="0"/>
              <a:t>インターネットバンキングサービス上で</a:t>
            </a:r>
            <a:r>
              <a:rPr lang="ja-JP" altLang="en-US" sz="1900" dirty="0" smtClean="0"/>
              <a:t>ペイジー番号を入力</a:t>
            </a:r>
            <a:endParaRPr lang="en-US" altLang="ja-JP" sz="1900" dirty="0" smtClean="0"/>
          </a:p>
          <a:p>
            <a:pPr marL="0" indent="0">
              <a:buNone/>
            </a:pPr>
            <a:r>
              <a:rPr lang="ja-JP" altLang="en-US" sz="1900" dirty="0" smtClean="0"/>
              <a:t>　　して納付する方法</a:t>
            </a:r>
            <a:endParaRPr kumimoji="1" lang="en-US" altLang="ja-JP" sz="2200" dirty="0" smtClean="0"/>
          </a:p>
          <a:p>
            <a:pPr marL="0" indent="0">
              <a:buNone/>
            </a:pPr>
            <a:r>
              <a:rPr kumimoji="1" lang="ja-JP" altLang="en-US" sz="2200" dirty="0" smtClean="0"/>
              <a:t>・</a:t>
            </a:r>
            <a:r>
              <a:rPr kumimoji="1" lang="en-US" altLang="ja-JP" sz="2200" dirty="0" smtClean="0"/>
              <a:t>ATM</a:t>
            </a:r>
            <a:r>
              <a:rPr kumimoji="1" lang="ja-JP" altLang="en-US" sz="2200" dirty="0" smtClean="0"/>
              <a:t>納付</a:t>
            </a:r>
            <a:endParaRPr kumimoji="1" lang="en-US" altLang="ja-JP" sz="2200" dirty="0" smtClean="0"/>
          </a:p>
          <a:p>
            <a:pPr marL="0" indent="0">
              <a:buNone/>
            </a:pPr>
            <a:r>
              <a:rPr kumimoji="1" lang="ja-JP" altLang="en-US" sz="2200" dirty="0" smtClean="0"/>
              <a:t>　</a:t>
            </a:r>
            <a:r>
              <a:rPr kumimoji="1" lang="ja-JP" altLang="en-US" sz="1900" dirty="0" smtClean="0"/>
              <a:t>⇒金融機関等に設置されたＡＴＭでペイジー番号を入力し納付する方法</a:t>
            </a:r>
            <a:endParaRPr kumimoji="1" lang="en-US" altLang="ja-JP" sz="1900" dirty="0" smtClean="0"/>
          </a:p>
          <a:p>
            <a:pPr marL="0" indent="0">
              <a:buNone/>
            </a:pPr>
            <a:r>
              <a:rPr kumimoji="1" lang="en-US" altLang="ja-JP" sz="1600" dirty="0" smtClean="0">
                <a:solidFill>
                  <a:srgbClr val="FF0000"/>
                </a:solidFill>
              </a:rPr>
              <a:t>(※)</a:t>
            </a:r>
            <a:r>
              <a:rPr kumimoji="1" lang="ja-JP" altLang="en-US" sz="1600" dirty="0" smtClean="0">
                <a:solidFill>
                  <a:srgbClr val="FF0000"/>
                </a:solidFill>
              </a:rPr>
              <a:t>収納機関番号</a:t>
            </a:r>
            <a:r>
              <a:rPr kumimoji="1" lang="en-US" altLang="ja-JP" sz="1600" dirty="0" smtClean="0">
                <a:solidFill>
                  <a:srgbClr val="FF0000"/>
                </a:solidFill>
              </a:rPr>
              <a:t>(5</a:t>
            </a:r>
            <a:r>
              <a:rPr kumimoji="1" lang="ja-JP" altLang="en-US" sz="1600" dirty="0" smtClean="0">
                <a:solidFill>
                  <a:srgbClr val="FF0000"/>
                </a:solidFill>
              </a:rPr>
              <a:t>桁</a:t>
            </a:r>
            <a:r>
              <a:rPr kumimoji="1" lang="en-US" altLang="ja-JP" sz="1600" dirty="0" smtClean="0">
                <a:solidFill>
                  <a:srgbClr val="FF0000"/>
                </a:solidFill>
              </a:rPr>
              <a:t>)</a:t>
            </a:r>
            <a:r>
              <a:rPr kumimoji="1" lang="ja-JP" altLang="en-US" sz="1600" dirty="0" err="1" smtClean="0">
                <a:solidFill>
                  <a:srgbClr val="FF0000"/>
                </a:solidFill>
              </a:rPr>
              <a:t>、</a:t>
            </a:r>
            <a:r>
              <a:rPr kumimoji="1" lang="ja-JP" altLang="en-US" sz="1600" dirty="0" smtClean="0">
                <a:solidFill>
                  <a:srgbClr val="FF0000"/>
                </a:solidFill>
              </a:rPr>
              <a:t>納付番号</a:t>
            </a:r>
            <a:r>
              <a:rPr lang="en-US" altLang="ja-JP" sz="1600" dirty="0" smtClean="0">
                <a:solidFill>
                  <a:srgbClr val="FF0000"/>
                </a:solidFill>
              </a:rPr>
              <a:t>(12</a:t>
            </a:r>
            <a:r>
              <a:rPr lang="ja-JP" altLang="en-US" sz="1600" dirty="0" smtClean="0">
                <a:solidFill>
                  <a:srgbClr val="FF0000"/>
                </a:solidFill>
              </a:rPr>
              <a:t>桁</a:t>
            </a:r>
            <a:r>
              <a:rPr lang="en-US" altLang="ja-JP" sz="1600" dirty="0">
                <a:solidFill>
                  <a:srgbClr val="FF0000"/>
                </a:solidFill>
              </a:rPr>
              <a:t>)</a:t>
            </a:r>
            <a:r>
              <a:rPr kumimoji="1" lang="ja-JP" altLang="en-US" sz="1600" dirty="0" err="1" smtClean="0">
                <a:solidFill>
                  <a:srgbClr val="FF0000"/>
                </a:solidFill>
              </a:rPr>
              <a:t>、</a:t>
            </a:r>
            <a:r>
              <a:rPr kumimoji="1" lang="ja-JP" altLang="en-US" sz="1600" dirty="0" smtClean="0">
                <a:solidFill>
                  <a:srgbClr val="FF0000"/>
                </a:solidFill>
              </a:rPr>
              <a:t>確認番号</a:t>
            </a:r>
            <a:r>
              <a:rPr lang="en-US" altLang="ja-JP" sz="1600" dirty="0" smtClean="0">
                <a:solidFill>
                  <a:srgbClr val="FF0000"/>
                </a:solidFill>
              </a:rPr>
              <a:t>(6</a:t>
            </a:r>
            <a:r>
              <a:rPr lang="ja-JP" altLang="en-US" sz="1600" dirty="0" smtClean="0">
                <a:solidFill>
                  <a:srgbClr val="FF0000"/>
                </a:solidFill>
              </a:rPr>
              <a:t>桁</a:t>
            </a:r>
            <a:r>
              <a:rPr lang="en-US" altLang="ja-JP" sz="1600" dirty="0">
                <a:solidFill>
                  <a:srgbClr val="FF0000"/>
                </a:solidFill>
              </a:rPr>
              <a:t>)</a:t>
            </a:r>
            <a:r>
              <a:rPr kumimoji="1" lang="ja-JP" altLang="en-US" sz="1600" dirty="0" err="1" smtClean="0">
                <a:solidFill>
                  <a:srgbClr val="FF0000"/>
                </a:solidFill>
              </a:rPr>
              <a:t>、</a:t>
            </a:r>
            <a:r>
              <a:rPr kumimoji="1" lang="ja-JP" altLang="en-US" sz="1600" dirty="0" smtClean="0">
                <a:solidFill>
                  <a:srgbClr val="FF0000"/>
                </a:solidFill>
              </a:rPr>
              <a:t>納付区分</a:t>
            </a:r>
            <a:r>
              <a:rPr lang="en-US" altLang="ja-JP" sz="1600" dirty="0" smtClean="0">
                <a:solidFill>
                  <a:srgbClr val="FF0000"/>
                </a:solidFill>
              </a:rPr>
              <a:t>(3</a:t>
            </a:r>
            <a:r>
              <a:rPr lang="ja-JP" altLang="en-US" sz="1600" dirty="0" smtClean="0">
                <a:solidFill>
                  <a:srgbClr val="FF0000"/>
                </a:solidFill>
              </a:rPr>
              <a:t>桁</a:t>
            </a:r>
            <a:r>
              <a:rPr lang="en-US" altLang="ja-JP" sz="1600" dirty="0" smtClean="0">
                <a:solidFill>
                  <a:srgbClr val="FF0000"/>
                </a:solidFill>
              </a:rPr>
              <a:t>)</a:t>
            </a:r>
            <a:r>
              <a:rPr lang="ja-JP" altLang="en-US" sz="1600" dirty="0" smtClean="0">
                <a:solidFill>
                  <a:srgbClr val="FF0000"/>
                </a:solidFill>
              </a:rPr>
              <a:t>からなる</a:t>
            </a:r>
            <a:endParaRPr lang="en-US" altLang="ja-JP" sz="1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sz="1600" dirty="0" smtClean="0">
                <a:solidFill>
                  <a:schemeClr val="tx1"/>
                </a:solidFill>
                <a:hlinkClick r:id="rId2"/>
              </a:rPr>
              <a:t>(https</a:t>
            </a:r>
            <a:r>
              <a:rPr lang="en-US" altLang="ja-JP" sz="1600" dirty="0">
                <a:solidFill>
                  <a:schemeClr val="tx1"/>
                </a:solidFill>
                <a:hlinkClick r:id="rId2"/>
              </a:rPr>
              <a:t>://www.eltax.lta.go.jp/kyoutsuunouzei/sousa/pay-easy</a:t>
            </a:r>
            <a:r>
              <a:rPr lang="en-US" altLang="ja-JP" sz="1600" dirty="0" smtClean="0">
                <a:solidFill>
                  <a:schemeClr val="tx1"/>
                </a:solidFill>
                <a:hlinkClick r:id="rId2"/>
              </a:rPr>
              <a:t>/</a:t>
            </a:r>
            <a:r>
              <a:rPr kumimoji="1" lang="en-US" altLang="ja-JP" sz="1600" dirty="0" smtClean="0">
                <a:solidFill>
                  <a:schemeClr val="tx1"/>
                </a:solidFill>
                <a:hlinkClick r:id="rId2"/>
              </a:rPr>
              <a:t>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598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５</a:t>
            </a:r>
            <a:r>
              <a:rPr lang="en-US" altLang="ja-JP" dirty="0" smtClean="0"/>
              <a:t>-3</a:t>
            </a:r>
            <a:r>
              <a:rPr lang="ja-JP" altLang="en-US" dirty="0" smtClean="0"/>
              <a:t> クレジットカード納付</a:t>
            </a:r>
            <a:endParaRPr kumimoji="1" lang="ja-JP" altLang="en-US" dirty="0"/>
          </a:p>
        </p:txBody>
      </p:sp>
      <p:sp>
        <p:nvSpPr>
          <p:cNvPr id="1146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800" dirty="0" smtClean="0"/>
              <a:t>　</a:t>
            </a:r>
            <a:r>
              <a:rPr kumimoji="1" lang="en-US" altLang="ja-JP" sz="2400" dirty="0" smtClean="0"/>
              <a:t>eLTAX</a:t>
            </a:r>
            <a:r>
              <a:rPr kumimoji="1" lang="ja-JP" altLang="en-US" sz="2400" dirty="0" smtClean="0"/>
              <a:t>上の、</a:t>
            </a:r>
            <a:r>
              <a:rPr kumimoji="1" lang="en-US" altLang="ja-JP" sz="2400" dirty="0" smtClean="0"/>
              <a:t>｢</a:t>
            </a:r>
            <a:r>
              <a:rPr kumimoji="1" lang="ja-JP" altLang="en-US" sz="2400" dirty="0" smtClean="0"/>
              <a:t>納付情報選択</a:t>
            </a:r>
            <a:r>
              <a:rPr kumimoji="1" lang="en-US" altLang="ja-JP" sz="2400" dirty="0" smtClean="0"/>
              <a:t>｣</a:t>
            </a:r>
            <a:r>
              <a:rPr kumimoji="1" lang="ja-JP" altLang="en-US" sz="2400" dirty="0" smtClean="0"/>
              <a:t>画面からクレジットカード納付を選択することで</a:t>
            </a:r>
            <a:r>
              <a:rPr kumimoji="1" lang="en-US" altLang="ja-JP" sz="2400" dirty="0" smtClean="0"/>
              <a:t>｢F-REGI</a:t>
            </a:r>
            <a:r>
              <a:rPr kumimoji="1" lang="ja-JP" altLang="en-US" sz="2400" dirty="0" smtClean="0"/>
              <a:t>公金支払</a:t>
            </a:r>
            <a:r>
              <a:rPr lang="ja-JP" altLang="en-US" sz="2400" dirty="0"/>
              <a:t>い</a:t>
            </a:r>
            <a:r>
              <a:rPr kumimoji="1" lang="en-US" altLang="ja-JP" sz="2400" dirty="0" smtClean="0"/>
              <a:t>｣</a:t>
            </a:r>
            <a:r>
              <a:rPr kumimoji="1" lang="ja-JP" altLang="en-US" sz="2400" dirty="0" smtClean="0"/>
              <a:t>サイトが立ち上がり、そこでカード情報等を入力することでクレジットカード納付ができます。</a:t>
            </a:r>
            <a:endParaRPr kumimoji="1" lang="en-US" altLang="ja-JP" sz="2400" dirty="0" smtClean="0"/>
          </a:p>
          <a:p>
            <a:pPr marL="0" indent="0">
              <a:buNone/>
            </a:pP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000" dirty="0" smtClean="0"/>
              <a:t>詳細な手続きについては</a:t>
            </a:r>
            <a:r>
              <a:rPr lang="en-US" altLang="ja-JP" sz="2000" dirty="0" smtClean="0"/>
              <a:t>eLTAX</a:t>
            </a:r>
            <a:r>
              <a:rPr lang="ja-JP" altLang="en-US" sz="2000" dirty="0" smtClean="0"/>
              <a:t>公式</a:t>
            </a:r>
            <a:r>
              <a:rPr lang="en-US" altLang="ja-JP" sz="2000" dirty="0" smtClean="0"/>
              <a:t>HP</a:t>
            </a:r>
            <a:r>
              <a:rPr lang="ja-JP" altLang="en-US" sz="2000" dirty="0" smtClean="0"/>
              <a:t>をご確認ください。</a:t>
            </a:r>
            <a:endParaRPr lang="en-US" altLang="ja-JP" sz="2000" dirty="0"/>
          </a:p>
          <a:p>
            <a:pPr marL="0" indent="0">
              <a:buNone/>
            </a:pPr>
            <a:r>
              <a:rPr lang="en-US" altLang="ja-JP" sz="1800" dirty="0" smtClean="0">
                <a:hlinkClick r:id="rId2"/>
              </a:rPr>
              <a:t>(https</a:t>
            </a:r>
            <a:r>
              <a:rPr lang="en-US" altLang="ja-JP" sz="1800" dirty="0">
                <a:hlinkClick r:id="rId2"/>
              </a:rPr>
              <a:t>://www.eltax.lta.go.jp/kyoutsuunouzei/sousa/creditcard</a:t>
            </a:r>
            <a:r>
              <a:rPr lang="en-US" altLang="ja-JP" sz="1800" dirty="0" smtClean="0">
                <a:hlinkClick r:id="rId2"/>
              </a:rPr>
              <a:t>/)</a:t>
            </a:r>
            <a:endParaRPr lang="en-US" altLang="ja-JP" sz="1800" dirty="0"/>
          </a:p>
          <a:p>
            <a:pPr marL="0" indent="0">
              <a:buNone/>
            </a:pPr>
            <a:endParaRPr kumimoji="1"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35052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６</a:t>
            </a:r>
            <a:r>
              <a:rPr lang="ja-JP" altLang="en-US" dirty="0"/>
              <a:t>　</a:t>
            </a:r>
            <a:r>
              <a:rPr lang="ja-JP" altLang="en-US" dirty="0" smtClean="0"/>
              <a:t>代理人の設定</a:t>
            </a:r>
            <a:endParaRPr kumimoji="1" lang="ja-JP" altLang="en-US" dirty="0"/>
          </a:p>
        </p:txBody>
      </p:sp>
      <p:sp>
        <p:nvSpPr>
          <p:cNvPr id="1149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 smtClean="0"/>
              <a:t>　</a:t>
            </a:r>
            <a:r>
              <a:rPr lang="ja-JP" altLang="en-US" sz="2800" dirty="0" smtClean="0"/>
              <a:t>一定の条件を満たせば、納税者本人以外の代理人</a:t>
            </a:r>
            <a:r>
              <a:rPr lang="en-US" altLang="ja-JP" sz="2800" dirty="0" smtClean="0"/>
              <a:t>(</a:t>
            </a:r>
            <a:r>
              <a:rPr lang="ja-JP" altLang="en-US" sz="2800" dirty="0" smtClean="0"/>
              <a:t>税理士等</a:t>
            </a:r>
            <a:r>
              <a:rPr lang="en-US" altLang="ja-JP" sz="2800" dirty="0" smtClean="0"/>
              <a:t>)</a:t>
            </a:r>
            <a:r>
              <a:rPr lang="ja-JP" altLang="en-US" sz="2800" dirty="0" smtClean="0"/>
              <a:t>を設定し、電子申告書の代理提出や税金の代理納付をすること</a:t>
            </a:r>
            <a:r>
              <a:rPr lang="ja-JP" altLang="en-US" sz="2800" smtClean="0"/>
              <a:t>ができます。</a:t>
            </a:r>
            <a:endParaRPr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　</a:t>
            </a:r>
            <a:endParaRPr kumimoji="1" lang="en-US" altLang="ja-JP" sz="2800" dirty="0" smtClean="0"/>
          </a:p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r>
              <a:rPr lang="ja-JP" altLang="en-US" sz="2000" dirty="0"/>
              <a:t>詳細な手続きについては</a:t>
            </a:r>
            <a:r>
              <a:rPr lang="en-US" altLang="ja-JP" sz="2000" dirty="0"/>
              <a:t>eLTAX</a:t>
            </a:r>
            <a:r>
              <a:rPr lang="ja-JP" altLang="en-US" sz="2000" dirty="0"/>
              <a:t>公式</a:t>
            </a:r>
            <a:r>
              <a:rPr lang="en-US" altLang="ja-JP" sz="2000" dirty="0"/>
              <a:t>HP</a:t>
            </a:r>
            <a:r>
              <a:rPr lang="ja-JP" altLang="en-US" sz="2000" dirty="0"/>
              <a:t>をご確認ください。</a:t>
            </a:r>
          </a:p>
          <a:p>
            <a:pPr marL="0" indent="0">
              <a:buNone/>
            </a:pPr>
            <a:r>
              <a:rPr lang="en-US" altLang="ja-JP" sz="1800" dirty="0">
                <a:hlinkClick r:id="rId2"/>
              </a:rPr>
              <a:t>(https://www.eltax.lta.go.jp/denshishinsei-todokede/sousa/dairi/)</a:t>
            </a:r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957134459"/>
      </p:ext>
    </p:extLst>
  </p:cSld>
  <p:clrMapOvr>
    <a:masterClrMapping/>
  </p:clrMapOvr>
</p:sld>
</file>

<file path=ppt/theme/theme1.xml><?xml version="1.0" encoding="utf-8"?>
<a:theme xmlns:a="http://schemas.openxmlformats.org/drawingml/2006/main" name="1_スタイリッシュ">
  <a:themeElements>
    <a:clrScheme name="スタイリッシュ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スタイリッシュ">
      <a:majorFont>
        <a:latin typeface="Verdana"/>
        <a:ea typeface=""/>
        <a:cs typeface=""/>
        <a:font script="Jpan" typeface="メイリオ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メイリオ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スタイリッシュ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340</Words>
  <Application>Microsoft Office PowerPoint</Application>
  <PresentationFormat>画面に合わせる (16:9)</PresentationFormat>
  <Paragraphs>74</Paragraphs>
  <Slides>9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5" baseType="lpstr">
      <vt:lpstr>メイリオ</vt:lpstr>
      <vt:lpstr>游ゴシック</vt:lpstr>
      <vt:lpstr>Arial</vt:lpstr>
      <vt:lpstr>Verdana</vt:lpstr>
      <vt:lpstr>Wingdings</vt:lpstr>
      <vt:lpstr>1_スタイリッシュ</vt:lpstr>
      <vt:lpstr>eLTAXに関する概要説明</vt:lpstr>
      <vt:lpstr>１　eLTAXとは？</vt:lpstr>
      <vt:lpstr>２　メリット</vt:lpstr>
      <vt:lpstr>３　利用開始までの手続き</vt:lpstr>
      <vt:lpstr>４　電子申告の流れ</vt:lpstr>
      <vt:lpstr>５-1　電子納付の流れ</vt:lpstr>
      <vt:lpstr>５-2　Pay-easy(ペイジー)納付</vt:lpstr>
      <vt:lpstr>５-3 クレジットカード納付</vt:lpstr>
      <vt:lpstr>６　代理人の設定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eLTAX</dc:title>
  <dc:creator>若山　文哉</dc:creator>
  <cp:lastModifiedBy>若山　文哉</cp:lastModifiedBy>
  <cp:revision>50</cp:revision>
  <dcterms:created xsi:type="dcterms:W3CDTF">2025-08-28T04:18:16Z</dcterms:created>
  <dcterms:modified xsi:type="dcterms:W3CDTF">2025-09-01T07:49:56Z</dcterms:modified>
</cp:coreProperties>
</file>