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54" r:id="rId2"/>
    <p:sldId id="355" r:id="rId3"/>
    <p:sldId id="356" r:id="rId4"/>
    <p:sldId id="357" r:id="rId5"/>
    <p:sldId id="3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98C681-E50D-5EBB-CB92-9951EFD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6C06F0-5580-0C13-344A-169C780D1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A94D7F-7D37-3767-BB5A-7394A944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A49C7-25AC-315E-ADA6-01573FFB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6255F8-FFDF-1072-0322-B8EA5AD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F26EF1-85A9-A7F8-F3AE-E130745D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545074-97CD-0613-5AE3-A4A4DD266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35C424-1235-8C40-7D97-9F3DEA20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05B098-8A11-348A-3B9C-5A74DF31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61F64-FFA3-E666-2B94-09C1708C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07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C30EC7-DF60-3CB7-E008-7BD52B2D0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5269E1-A986-01FA-5676-9F403A246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C9482-022D-5109-031F-ADF0FD2E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C81B4-7F7C-9EA0-1F41-5FA744F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FB2AC5-17C1-9D94-9CB9-629AA312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8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FDEEA-6998-6E20-566D-6DA2B7A6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5260DA-A577-DB8A-A2E9-D838359A0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22E4A4-A426-9943-4BA6-4FECDD826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075AFE-C611-7E40-2D3D-128B5AEF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C07480-6044-7946-C76C-50E9AE27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51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A67198-EEF5-75E0-E456-D82E3468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84FDAE-7516-89A6-6A1F-7572C9C7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D5CB0E-629D-B4CD-D586-8600EDD8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340151-5AB8-F0F5-BA5D-5E6EAD9F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3777AC-76D9-5D51-F545-FBA6676B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13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06A76-E7EA-6A23-53CF-75C24289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D7BEA3-D80E-3BCE-C54F-30905D1B1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9E572E-F623-17A3-CCA5-372522526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B846F2-4E24-1DC1-03CC-5A1DD83B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9E8044-3888-F322-729A-B9975671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859359-3F8D-102E-58F5-88183CDFF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7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36E219-E7B9-62E5-667A-785FFA65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0334B-83C6-FB01-0209-154DEA29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01884D-8997-2071-9710-0122C4BC8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E531D9-AA40-308E-8ECA-18B835E52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C19F68-91CE-2906-D4C3-070611CC8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AF7089-3E24-C338-194D-6CA76261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95ADB8-AA24-2358-6996-D29C358C4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8B5953-898A-1210-71FC-950825C2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6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771166-0A87-5075-4C90-2421CF8A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69D2138-60BD-2208-BB72-0C0C3F75A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5957B3-52E2-E303-275C-D3FE14CA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DA8E32-5C8B-7ACD-0096-C29EBFDA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5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72726E8-576A-6A2D-17DA-84014E80E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B78DDF-F014-56D8-8F81-FDEC1F93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E1C57-B982-FDA3-8577-368DE03C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17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F91D4C-C392-600B-C65E-6513663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28D228-11AD-74D9-14FD-FD7C2886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D9F149-2B3B-B3CB-87D0-0D1874D96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1EC2CA-7296-F0A4-3119-F2B9EDB5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F7C260-9415-A530-6AC6-77B0AB4E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4F156B-307D-7B04-9687-432FBA7F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0306C-ABB0-FC1F-F3C6-EBC188E1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C4E16F-B5FE-7FDC-D2F0-AE676DAF9D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4DA8746-74BD-6CC7-C4C9-DDC716044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3AE40A-C435-7821-8B00-C5D2C026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C5599B-D9F9-6DB6-A0B2-9474691B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0DEA11-7F26-E094-8B2A-8C80FDE9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68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A36C76-0196-3574-C9EB-03FE8D49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2880C-690D-F52B-3451-840BEBDF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E6B985-425E-4A68-9A1B-F8700165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961A-8873-45EE-AE24-DA584730E728}" type="datetimeFigureOut">
              <a:rPr kumimoji="1" lang="ja-JP" altLang="en-US" smtClean="0"/>
              <a:t>2023/11/2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0DE75A-5970-4B90-A320-47E2E96E4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4FF4A3-1377-BDA2-242A-8C5AB6B9D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7CF2-DAF9-4D77-9774-9198CDBE4B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285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1566169" y="173099"/>
            <a:ext cx="8865093" cy="585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パックテストってなに？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EE1418DA-7269-41B9-DF87-23F48B4BC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575" y="1250950"/>
            <a:ext cx="11381622" cy="2292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dirty="0"/>
              <a:t>・目に見えない水の中に溶け込んだ物質が、どれだけ入っているかを調べることができる実験道具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・水の中に入っている物質が、どれくらいあるのかを、色で示してくれる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DFAED8A-C9A3-AC03-5E71-B07669CC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6174"/>
            <a:ext cx="3971636" cy="2978727"/>
          </a:xfrm>
          <a:prstGeom prst="rect">
            <a:avLst/>
          </a:prstGeom>
        </p:spPr>
      </p:pic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CE26ADE7-A2F3-DDD2-8A12-A989E701B39B}"/>
              </a:ext>
            </a:extLst>
          </p:cNvPr>
          <p:cNvSpPr/>
          <p:nvPr/>
        </p:nvSpPr>
        <p:spPr>
          <a:xfrm>
            <a:off x="3537528" y="3429000"/>
            <a:ext cx="3805382" cy="1025236"/>
          </a:xfrm>
          <a:prstGeom prst="wedgeRoundRectCallout">
            <a:avLst>
              <a:gd name="adj1" fmla="val -66611"/>
              <a:gd name="adj2" fmla="val 12002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栄養塩類（えいようえんるい）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kumimoji="1" lang="ja-JP" altLang="en-US" dirty="0">
                <a:solidFill>
                  <a:schemeClr val="tx1"/>
                </a:solidFill>
              </a:rPr>
              <a:t>がどれだけ水の中に入っているのか、調べてみよう！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3F9767-81C8-EA6F-C61D-DE7A93EE6D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11536" r="11212" b="13474"/>
          <a:stretch/>
        </p:blipFill>
        <p:spPr>
          <a:xfrm>
            <a:off x="7795491" y="3429000"/>
            <a:ext cx="4201323" cy="27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4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1566169" y="173099"/>
            <a:ext cx="8865093" cy="585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ちっ素の量をはかってみよう！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EE1418DA-7269-41B9-DF87-23F48B4BC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575" y="1250950"/>
            <a:ext cx="11381622" cy="474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dirty="0"/>
              <a:t>■今日の実験でやること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①６つの、違う場所でとれた水の中から、自分が調べる水を１つ選んでね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②パックテストを使って、選んだ水にどのくらい栄養塩類（ちっ素、リン酸）が入っているのか測ってみよう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③それぞれの番号の水が、どこでとれた水なのかを発表！どんな違いがあったのかな？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08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1566169" y="173099"/>
            <a:ext cx="8865093" cy="585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パックテストの使い方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EE1418DA-7269-41B9-DF87-23F48B4BC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575" y="1250950"/>
            <a:ext cx="11381622" cy="48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dirty="0"/>
              <a:t>■パックテストを使ってみよう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7606C2-FB09-4B6D-B656-5003DFA7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20743" r="64857" b="52743"/>
          <a:stretch/>
        </p:blipFill>
        <p:spPr>
          <a:xfrm>
            <a:off x="624244" y="2036339"/>
            <a:ext cx="2697334" cy="31081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941C4E7-A356-461E-A62B-3FCB71EF92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4" t="17142" r="7329" b="53143"/>
          <a:stretch/>
        </p:blipFill>
        <p:spPr>
          <a:xfrm>
            <a:off x="9873286" y="2093817"/>
            <a:ext cx="2129799" cy="29932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766E2C6-2544-E7CC-FBE1-7860514A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7" t="13592" r="23207" b="52427"/>
          <a:stretch/>
        </p:blipFill>
        <p:spPr>
          <a:xfrm>
            <a:off x="6088315" y="2037727"/>
            <a:ext cx="3355283" cy="310541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AFDE590-BBBB-B6F3-A76E-FBE228C59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9" t="14714" r="49528" b="52372"/>
          <a:stretch/>
        </p:blipFill>
        <p:spPr>
          <a:xfrm>
            <a:off x="3778149" y="2016080"/>
            <a:ext cx="1880477" cy="31487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EAD7BBF-4DD3-757C-EC4B-475727F3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242" y="7281862"/>
            <a:ext cx="6667500" cy="5000625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AAED37AA-EB52-E8B7-73EA-5D7C22037476}"/>
              </a:ext>
            </a:extLst>
          </p:cNvPr>
          <p:cNvSpPr/>
          <p:nvPr/>
        </p:nvSpPr>
        <p:spPr>
          <a:xfrm>
            <a:off x="3468324" y="3287827"/>
            <a:ext cx="353944" cy="60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6218704-4FB7-1AD9-496A-637BE88D442F}"/>
              </a:ext>
            </a:extLst>
          </p:cNvPr>
          <p:cNvSpPr/>
          <p:nvPr/>
        </p:nvSpPr>
        <p:spPr>
          <a:xfrm>
            <a:off x="5696498" y="3287827"/>
            <a:ext cx="353944" cy="60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8316EEA-580F-3C38-882C-2B686E074038}"/>
              </a:ext>
            </a:extLst>
          </p:cNvPr>
          <p:cNvSpPr/>
          <p:nvPr/>
        </p:nvSpPr>
        <p:spPr>
          <a:xfrm>
            <a:off x="9443598" y="3287827"/>
            <a:ext cx="353944" cy="605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ー 6">
            <a:extLst>
              <a:ext uri="{FF2B5EF4-FFF2-40B4-BE49-F238E27FC236}">
                <a16:creationId xmlns:a16="http://schemas.microsoft.com/office/drawing/2014/main" id="{748DCC69-B907-EAB0-A156-C2648BB010A8}"/>
              </a:ext>
            </a:extLst>
          </p:cNvPr>
          <p:cNvSpPr txBox="1">
            <a:spLocks/>
          </p:cNvSpPr>
          <p:nvPr/>
        </p:nvSpPr>
        <p:spPr>
          <a:xfrm>
            <a:off x="624244" y="5445551"/>
            <a:ext cx="2697334" cy="8890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糸をぬいて穴を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あける</a:t>
            </a:r>
            <a:endParaRPr lang="en-US" altLang="ja-JP" sz="2400" dirty="0"/>
          </a:p>
        </p:txBody>
      </p:sp>
      <p:sp>
        <p:nvSpPr>
          <p:cNvPr id="16" name="コンテンツ プレースホルダー 6">
            <a:extLst>
              <a:ext uri="{FF2B5EF4-FFF2-40B4-BE49-F238E27FC236}">
                <a16:creationId xmlns:a16="http://schemas.microsoft.com/office/drawing/2014/main" id="{B414BA2E-6C54-B152-6DCC-C505925CC8A2}"/>
              </a:ext>
            </a:extLst>
          </p:cNvPr>
          <p:cNvSpPr txBox="1">
            <a:spLocks/>
          </p:cNvSpPr>
          <p:nvPr/>
        </p:nvSpPr>
        <p:spPr>
          <a:xfrm>
            <a:off x="3822268" y="5445551"/>
            <a:ext cx="2697334" cy="8890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つまんで中の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空気を抜く</a:t>
            </a:r>
            <a:endParaRPr lang="en-US" altLang="ja-JP" sz="2400" dirty="0"/>
          </a:p>
        </p:txBody>
      </p:sp>
      <p:sp>
        <p:nvSpPr>
          <p:cNvPr id="17" name="コンテンツ プレースホルダー 6">
            <a:extLst>
              <a:ext uri="{FF2B5EF4-FFF2-40B4-BE49-F238E27FC236}">
                <a16:creationId xmlns:a16="http://schemas.microsoft.com/office/drawing/2014/main" id="{EABBE193-02BF-5FB2-6B41-FAA749552646}"/>
              </a:ext>
            </a:extLst>
          </p:cNvPr>
          <p:cNvSpPr txBox="1">
            <a:spLocks/>
          </p:cNvSpPr>
          <p:nvPr/>
        </p:nvSpPr>
        <p:spPr>
          <a:xfrm>
            <a:off x="6142456" y="5486017"/>
            <a:ext cx="3301141" cy="10931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つまんだままおわんの水の中にいれて、力を緩めて水を入れて振る</a:t>
            </a:r>
            <a:endParaRPr lang="en-US" altLang="ja-JP" sz="2400" dirty="0"/>
          </a:p>
        </p:txBody>
      </p:sp>
      <p:sp>
        <p:nvSpPr>
          <p:cNvPr id="18" name="コンテンツ プレースホルダー 6">
            <a:extLst>
              <a:ext uri="{FF2B5EF4-FFF2-40B4-BE49-F238E27FC236}">
                <a16:creationId xmlns:a16="http://schemas.microsoft.com/office/drawing/2014/main" id="{67776094-5621-0A4D-522D-1923CDBA2705}"/>
              </a:ext>
            </a:extLst>
          </p:cNvPr>
          <p:cNvSpPr txBox="1">
            <a:spLocks/>
          </p:cNvSpPr>
          <p:nvPr/>
        </p:nvSpPr>
        <p:spPr>
          <a:xfrm>
            <a:off x="9821502" y="5119427"/>
            <a:ext cx="3301141" cy="8890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時間を測って、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色を比べよう</a:t>
            </a:r>
            <a:endParaRPr lang="en-US" altLang="ja-JP" sz="2400" dirty="0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DF34FD10-F866-9A70-8E98-8111A1085AE3}"/>
              </a:ext>
            </a:extLst>
          </p:cNvPr>
          <p:cNvSpPr/>
          <p:nvPr/>
        </p:nvSpPr>
        <p:spPr>
          <a:xfrm>
            <a:off x="9500517" y="5997200"/>
            <a:ext cx="2502568" cy="889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93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1566169" y="173099"/>
            <a:ext cx="8865093" cy="585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パックテストの結果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EE1418DA-7269-41B9-DF87-23F48B4BC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575" y="1094573"/>
            <a:ext cx="11381622" cy="48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dirty="0"/>
              <a:t>■色の濃さを見くらべて、数値を確認しよう（色が濃いほど多い）</a:t>
            </a:r>
            <a:endParaRPr lang="en-US" altLang="ja-JP" dirty="0"/>
          </a:p>
        </p:txBody>
      </p:sp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8006BBCC-6388-D759-64D1-9466B0A4F643}"/>
              </a:ext>
            </a:extLst>
          </p:cNvPr>
          <p:cNvSpPr txBox="1">
            <a:spLocks/>
          </p:cNvSpPr>
          <p:nvPr/>
        </p:nvSpPr>
        <p:spPr>
          <a:xfrm>
            <a:off x="810378" y="5224739"/>
            <a:ext cx="11381622" cy="4843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次に、自分がはかった水がどんな水だったかを確認しよう！</a:t>
            </a:r>
            <a:endParaRPr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54550EF-0716-F838-2A95-138EA128F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67"/>
          <a:stretch/>
        </p:blipFill>
        <p:spPr>
          <a:xfrm rot="5400000">
            <a:off x="4053184" y="-596305"/>
            <a:ext cx="3022251" cy="79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1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E6528B4-2B7F-B3D7-5A12-BFD42C9B9052}"/>
              </a:ext>
            </a:extLst>
          </p:cNvPr>
          <p:cNvSpPr/>
          <p:nvPr/>
        </p:nvSpPr>
        <p:spPr>
          <a:xfrm>
            <a:off x="1566169" y="173099"/>
            <a:ext cx="8865093" cy="585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</a:rPr>
              <a:t>栄養塩の量と、海の生物の関係</a:t>
            </a:r>
            <a:endParaRPr lang="en-US" altLang="ja-JP" sz="3600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6">
            <a:extLst>
              <a:ext uri="{FF2B5EF4-FFF2-40B4-BE49-F238E27FC236}">
                <a16:creationId xmlns:a16="http://schemas.microsoft.com/office/drawing/2014/main" id="{EE1418DA-7269-41B9-DF87-23F48B4BC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4976" y="5319186"/>
            <a:ext cx="11381622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1400" dirty="0"/>
              <a:t>※</a:t>
            </a:r>
            <a:r>
              <a:rPr lang="ja-JP" altLang="en-US" sz="1400" dirty="0"/>
              <a:t>環境省の定める環境基準（人が健康にくらせる数字）では、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sz="1400" dirty="0"/>
              <a:t>海の水で全リン</a:t>
            </a:r>
            <a:r>
              <a:rPr lang="en-US" altLang="ja-JP" sz="1400" dirty="0"/>
              <a:t>0.09</a:t>
            </a:r>
            <a:r>
              <a:rPr lang="ja-JP" altLang="en-US" sz="1400" dirty="0"/>
              <a:t>ｍｇ</a:t>
            </a:r>
            <a:r>
              <a:rPr lang="en-US" altLang="ja-JP" sz="1400" dirty="0"/>
              <a:t>/</a:t>
            </a:r>
            <a:r>
              <a:rPr lang="ja-JP" altLang="en-US" sz="1400" dirty="0"/>
              <a:t>Ｌ以下、全窒素</a:t>
            </a:r>
            <a:r>
              <a:rPr lang="en-US" altLang="ja-JP" sz="1400" dirty="0"/>
              <a:t>1</a:t>
            </a:r>
            <a:r>
              <a:rPr lang="ja-JP" altLang="en-US" sz="1400" dirty="0"/>
              <a:t>ｍｇ</a:t>
            </a:r>
            <a:r>
              <a:rPr lang="en-US" altLang="ja-JP" sz="1400" dirty="0"/>
              <a:t>/</a:t>
            </a:r>
            <a:r>
              <a:rPr lang="ja-JP" altLang="en-US" sz="1400" dirty="0"/>
              <a:t>Ｌ以下 とされている。</a:t>
            </a:r>
            <a:endParaRPr lang="en-US" altLang="ja-JP" sz="1400" dirty="0"/>
          </a:p>
        </p:txBody>
      </p:sp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B97EB1C7-B5E2-082F-BD19-CC5895CE741E}"/>
              </a:ext>
            </a:extLst>
          </p:cNvPr>
          <p:cNvSpPr txBox="1">
            <a:spLocks/>
          </p:cNvSpPr>
          <p:nvPr/>
        </p:nvSpPr>
        <p:spPr>
          <a:xfrm>
            <a:off x="7764330" y="896031"/>
            <a:ext cx="343549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海はどうなるの？</a:t>
            </a:r>
            <a:endParaRPr lang="en-US" altLang="ja-JP" sz="20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25E9EB9-F481-A875-0E77-ECB53D074C6E}"/>
              </a:ext>
            </a:extLst>
          </p:cNvPr>
          <p:cNvSpPr/>
          <p:nvPr/>
        </p:nvSpPr>
        <p:spPr>
          <a:xfrm>
            <a:off x="343529" y="1524583"/>
            <a:ext cx="11524516" cy="10216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7BB8A749-C9C6-6CEF-3B98-87EE37B455A0}"/>
              </a:ext>
            </a:extLst>
          </p:cNvPr>
          <p:cNvSpPr txBox="1">
            <a:spLocks/>
          </p:cNvSpPr>
          <p:nvPr/>
        </p:nvSpPr>
        <p:spPr>
          <a:xfrm>
            <a:off x="4093319" y="926205"/>
            <a:ext cx="273350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植物プランクトンが</a:t>
            </a:r>
            <a:endParaRPr lang="en-US" altLang="ja-JP" sz="2000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31716406-B634-AA39-96E0-F96B3B6AD51E}"/>
              </a:ext>
            </a:extLst>
          </p:cNvPr>
          <p:cNvSpPr txBox="1">
            <a:spLocks/>
          </p:cNvSpPr>
          <p:nvPr/>
        </p:nvSpPr>
        <p:spPr>
          <a:xfrm>
            <a:off x="824821" y="926205"/>
            <a:ext cx="204768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栄養塩の量</a:t>
            </a:r>
            <a:endParaRPr lang="en-US" altLang="ja-JP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DAC8AD-C960-6C94-E8EE-2E16010AF6E9}"/>
              </a:ext>
            </a:extLst>
          </p:cNvPr>
          <p:cNvSpPr txBox="1"/>
          <p:nvPr/>
        </p:nvSpPr>
        <p:spPr>
          <a:xfrm>
            <a:off x="709451" y="1842243"/>
            <a:ext cx="229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少なすぎると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72D04FD9-9DC8-02C1-75AB-8CD1FAE9D1A8}"/>
              </a:ext>
            </a:extLst>
          </p:cNvPr>
          <p:cNvSpPr/>
          <p:nvPr/>
        </p:nvSpPr>
        <p:spPr>
          <a:xfrm>
            <a:off x="3542585" y="1538814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DFB245-A516-DF73-3CD5-870D15568F31}"/>
              </a:ext>
            </a:extLst>
          </p:cNvPr>
          <p:cNvSpPr txBox="1"/>
          <p:nvPr/>
        </p:nvSpPr>
        <p:spPr>
          <a:xfrm>
            <a:off x="4312452" y="1753386"/>
            <a:ext cx="229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増えにくい</a:t>
            </a:r>
            <a:endParaRPr kumimoji="1" lang="ja-JP" altLang="en-US" sz="2000" dirty="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2B8F399-AF4D-1869-A4D8-FA1F3B3218B8}"/>
              </a:ext>
            </a:extLst>
          </p:cNvPr>
          <p:cNvSpPr/>
          <p:nvPr/>
        </p:nvSpPr>
        <p:spPr>
          <a:xfrm>
            <a:off x="7188815" y="1634768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5411E8B-6770-AD88-1FA7-3305CED7B100}"/>
              </a:ext>
            </a:extLst>
          </p:cNvPr>
          <p:cNvSpPr/>
          <p:nvPr/>
        </p:nvSpPr>
        <p:spPr>
          <a:xfrm>
            <a:off x="383260" y="2805969"/>
            <a:ext cx="11524516" cy="10216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D5AA4C2-14D3-9B59-BAC8-9AF28C3E2520}"/>
              </a:ext>
            </a:extLst>
          </p:cNvPr>
          <p:cNvSpPr/>
          <p:nvPr/>
        </p:nvSpPr>
        <p:spPr>
          <a:xfrm>
            <a:off x="3542585" y="2916414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7A8B7F-92D6-A2F3-90FC-624E98C249FA}"/>
              </a:ext>
            </a:extLst>
          </p:cNvPr>
          <p:cNvSpPr txBox="1"/>
          <p:nvPr/>
        </p:nvSpPr>
        <p:spPr>
          <a:xfrm>
            <a:off x="709451" y="3196711"/>
            <a:ext cx="229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ちょうどいいと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D79D9C-FCC3-0A06-B303-F82E73F5F40F}"/>
              </a:ext>
            </a:extLst>
          </p:cNvPr>
          <p:cNvSpPr txBox="1"/>
          <p:nvPr/>
        </p:nvSpPr>
        <p:spPr>
          <a:xfrm>
            <a:off x="4296903" y="2957879"/>
            <a:ext cx="256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自然にとって、ちょうどよく増える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021960C3-68D9-CDE7-385F-F58BEC8F7E7B}"/>
              </a:ext>
            </a:extLst>
          </p:cNvPr>
          <p:cNvSpPr/>
          <p:nvPr/>
        </p:nvSpPr>
        <p:spPr>
          <a:xfrm>
            <a:off x="7188815" y="2875062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EA75BD-53DE-0B8B-291C-5E44ACC0945E}"/>
              </a:ext>
            </a:extLst>
          </p:cNvPr>
          <p:cNvSpPr txBox="1"/>
          <p:nvPr/>
        </p:nvSpPr>
        <p:spPr>
          <a:xfrm>
            <a:off x="7684655" y="1711189"/>
            <a:ext cx="416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・魚など生き物が少なくなる</a:t>
            </a:r>
            <a:endParaRPr kumimoji="1" lang="en-US" altLang="ja-JP" sz="2000" dirty="0"/>
          </a:p>
          <a:p>
            <a:r>
              <a:rPr lang="ja-JP" altLang="en-US" sz="2000" dirty="0"/>
              <a:t>⇒とりすぎるといなくなるかも</a:t>
            </a:r>
            <a:r>
              <a:rPr lang="en-US" altLang="ja-JP" sz="2000" dirty="0"/>
              <a:t>…</a:t>
            </a:r>
            <a:endParaRPr kumimoji="1" lang="en-US" altLang="ja-JP" sz="2000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F56BD84-B8FD-083D-1D48-3A70B7CDB41B}"/>
              </a:ext>
            </a:extLst>
          </p:cNvPr>
          <p:cNvSpPr/>
          <p:nvPr/>
        </p:nvSpPr>
        <p:spPr>
          <a:xfrm>
            <a:off x="383260" y="4020077"/>
            <a:ext cx="11524516" cy="102168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1EFBDDC6-D3F7-384D-904E-2645B959F819}"/>
              </a:ext>
            </a:extLst>
          </p:cNvPr>
          <p:cNvSpPr/>
          <p:nvPr/>
        </p:nvSpPr>
        <p:spPr>
          <a:xfrm>
            <a:off x="3601888" y="4130522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F6C6DC5-A4BC-C3AD-602A-688991CBF41C}"/>
              </a:ext>
            </a:extLst>
          </p:cNvPr>
          <p:cNvSpPr txBox="1"/>
          <p:nvPr/>
        </p:nvSpPr>
        <p:spPr>
          <a:xfrm>
            <a:off x="793480" y="4427076"/>
            <a:ext cx="2295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多すぎると</a:t>
            </a:r>
            <a:r>
              <a:rPr lang="en-US" altLang="ja-JP" sz="2000" dirty="0"/>
              <a:t>…</a:t>
            </a:r>
            <a:endParaRPr kumimoji="1" lang="ja-JP" altLang="en-US" sz="20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ED6304-A930-F978-4339-AEF4C3560B04}"/>
              </a:ext>
            </a:extLst>
          </p:cNvPr>
          <p:cNvSpPr txBox="1"/>
          <p:nvPr/>
        </p:nvSpPr>
        <p:spPr>
          <a:xfrm>
            <a:off x="4296903" y="4227021"/>
            <a:ext cx="229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自然にとって悪いくらい増えすぎる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00E5BCB8-BB28-6672-E403-D01A102B3E21}"/>
              </a:ext>
            </a:extLst>
          </p:cNvPr>
          <p:cNvSpPr/>
          <p:nvPr/>
        </p:nvSpPr>
        <p:spPr>
          <a:xfrm>
            <a:off x="7248118" y="4089170"/>
            <a:ext cx="340963" cy="829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FD1125-3391-F31C-6F99-1ECB4A80DC42}"/>
              </a:ext>
            </a:extLst>
          </p:cNvPr>
          <p:cNvSpPr txBox="1"/>
          <p:nvPr/>
        </p:nvSpPr>
        <p:spPr>
          <a:xfrm>
            <a:off x="7684655" y="3009496"/>
            <a:ext cx="418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・魚</a:t>
            </a:r>
            <a:r>
              <a:rPr lang="ja-JP" altLang="en-US" sz="2000" dirty="0"/>
              <a:t>など</a:t>
            </a:r>
            <a:r>
              <a:rPr kumimoji="1" lang="ja-JP" altLang="en-US" sz="2000" dirty="0"/>
              <a:t>をとっても数が安定して生まれてくる</a:t>
            </a:r>
            <a:endParaRPr kumimoji="1" lang="en-US" altLang="ja-JP" sz="20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F355C39-DAC6-148D-399F-2EB26AF2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39" y="4918425"/>
            <a:ext cx="2093047" cy="156978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A13A846-7D87-2956-F914-7BB2C2124AED}"/>
              </a:ext>
            </a:extLst>
          </p:cNvPr>
          <p:cNvSpPr txBox="1"/>
          <p:nvPr/>
        </p:nvSpPr>
        <p:spPr>
          <a:xfrm>
            <a:off x="7684655" y="4157082"/>
            <a:ext cx="410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・生き物が住みずらくなる、種類が減ったりかたよりがでる</a:t>
            </a:r>
            <a:endParaRPr kumimoji="1" lang="en-US" altLang="ja-JP" sz="2000" dirty="0"/>
          </a:p>
        </p:txBody>
      </p:sp>
      <p:sp>
        <p:nvSpPr>
          <p:cNvPr id="29" name="コンテンツ プレースホルダー 6">
            <a:extLst>
              <a:ext uri="{FF2B5EF4-FFF2-40B4-BE49-F238E27FC236}">
                <a16:creationId xmlns:a16="http://schemas.microsoft.com/office/drawing/2014/main" id="{12C35C7D-7302-5827-858D-537D8D6A4C92}"/>
              </a:ext>
            </a:extLst>
          </p:cNvPr>
          <p:cNvSpPr txBox="1">
            <a:spLocks/>
          </p:cNvSpPr>
          <p:nvPr/>
        </p:nvSpPr>
        <p:spPr>
          <a:xfrm>
            <a:off x="9482077" y="6554737"/>
            <a:ext cx="2970496" cy="260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200" dirty="0"/>
              <a:t>栄養塩が多すぎると起きる“赤潮”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8223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371</Words>
  <Application>Microsoft Office PowerPoint</Application>
  <PresentationFormat>ワイド画面</PresentationFormat>
  <Paragraphs>42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馬場 龍一</dc:creator>
  <cp:lastModifiedBy>龍一 馬場</cp:lastModifiedBy>
  <cp:revision>2</cp:revision>
  <dcterms:created xsi:type="dcterms:W3CDTF">2022-11-30T06:04:50Z</dcterms:created>
  <dcterms:modified xsi:type="dcterms:W3CDTF">2023-11-02T04:38:25Z</dcterms:modified>
</cp:coreProperties>
</file>