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 Id="rId5"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3"/>
  </p:notesMasterIdLst>
  <p:sldIdLst>
    <p:sldId id="256" r:id="rId4"/>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C7C9"/>
    <a:srgbClr val="C8141E"/>
    <a:srgbClr val="FBD9DB"/>
    <a:srgbClr val="FEFB55"/>
    <a:srgbClr val="70C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22"/>
    <p:restoredTop sz="94660"/>
  </p:normalViewPr>
  <p:slideViewPr>
    <p:cSldViewPr snapToGrid="0">
      <p:cViewPr varScale="1">
        <p:scale>
          <a:sx n="70" d="100"/>
          <a:sy n="70" d="100"/>
        </p:scale>
        <p:origin x="-2040" y="-84"/>
      </p:cViewPr>
      <p:guideLst/>
    </p:cSldViewPr>
  </p:slideViewPr>
  <p:notesTextViewPr>
    <p:cViewPr>
      <p:scale>
        <a:sx n="1" d="1"/>
        <a:sy n="1" d="1"/>
      </p:scale>
      <p:origin x="0" y="0"/>
    </p:cViewPr>
  </p:notesText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slide" Target="slides/slide1.xml" /><Relationship Id="rId5" Type="http://schemas.openxmlformats.org/officeDocument/2006/relationships/presProps" Target="presProps.xml" /><Relationship Id="rId6" Type="http://schemas.openxmlformats.org/officeDocument/2006/relationships/viewProps" Target="viewProps.xml" /><Relationship Id="rId7" Type="http://schemas.openxmlformats.org/officeDocument/2006/relationships/tableStyles" Target="tableStyles.xml" /></Relationships>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0"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1101"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6D06EA9-14B5-4F31-95CC-6AD91D20700D}" type="datetimeFigureOut">
              <a:rPr kumimoji="1" lang="ja-JP" altLang="en-US" smtClean="0"/>
              <a:t>2015/2/5</a:t>
            </a:fld>
            <a:endParaRPr kumimoji="1" lang="ja-JP" altLang="en-US"/>
          </a:p>
        </p:txBody>
      </p:sp>
      <p:sp>
        <p:nvSpPr>
          <p:cNvPr id="1102" name="スライド イメージ プレースホルダー 3"/>
          <p:cNvSpPr>
            <a:spLocks noGrp="1" noRot="1" noChangeAspect="1"/>
          </p:cNvSpPr>
          <p:nvPr>
            <p:ph type="sldImg" idx="2"/>
          </p:nvPr>
        </p:nvSpPr>
        <p:spPr>
          <a:xfrm>
            <a:off x="2110283" y="744498"/>
            <a:ext cx="2577108" cy="3722489"/>
          </a:xfrm>
          <a:prstGeom prst="rect">
            <a:avLst/>
          </a:prstGeom>
          <a:noFill/>
          <a:ln w="12700">
            <a:solidFill>
              <a:prstClr val="black"/>
            </a:solidFill>
          </a:ln>
        </p:spPr>
        <p:txBody>
          <a:bodyPr vert="horz" lIns="91440" tIns="45720" rIns="91440" bIns="45720" rtlCol="0" anchor="ctr"/>
          <a:lstStyle/>
          <a:p>
            <a:endParaRPr lang="ja-JP" altLang="en-US"/>
          </a:p>
        </p:txBody>
      </p:sp>
      <p:sp>
        <p:nvSpPr>
          <p:cNvPr id="1103"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04"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1105"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31"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1032"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1033" name="Date Placeholder 3"/>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34" name="Footer Placeholder 4"/>
          <p:cNvSpPr>
            <a:spLocks noGrp="1"/>
          </p:cNvSpPr>
          <p:nvPr>
            <p:ph type="ftr" sz="quarter" idx="11"/>
          </p:nvPr>
        </p:nvSpPr>
        <p:spPr/>
        <p:txBody>
          <a:bodyPr/>
          <a:lstStyle/>
          <a:p>
            <a:endParaRPr kumimoji="1" lang="ja-JP" altLang="en-US"/>
          </a:p>
        </p:txBody>
      </p:sp>
      <p:sp>
        <p:nvSpPr>
          <p:cNvPr id="1035" name="Slide Number Placeholder 5"/>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371004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0" name=""/>
        <p:cNvGrpSpPr/>
        <p:nvPr/>
      </p:nvGrpSpPr>
      <p:grpSpPr>
        <a:xfrm>
          <a:off x="0" y="0"/>
          <a:ext cx="0" cy="0"/>
          <a:chOff x="0" y="0"/>
          <a:chExt cx="0" cy="0"/>
        </a:xfrm>
      </p:grpSpPr>
      <p:sp>
        <p:nvSpPr>
          <p:cNvPr id="1088" name="Title 1"/>
          <p:cNvSpPr>
            <a:spLocks noGrp="1"/>
          </p:cNvSpPr>
          <p:nvPr>
            <p:ph type="title"/>
          </p:nvPr>
        </p:nvSpPr>
        <p:spPr/>
        <p:txBody>
          <a:bodyPr/>
          <a:lstStyle/>
          <a:p>
            <a:r>
              <a:rPr lang="ja-JP" altLang="en-US"/>
              <a:t>マスター タイトルの書式設定</a:t>
            </a:r>
            <a:endParaRPr lang="en-US" dirty="0"/>
          </a:p>
        </p:txBody>
      </p:sp>
      <p:sp>
        <p:nvSpPr>
          <p:cNvPr id="1089"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90" name="Date Placeholder 3"/>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91" name="Footer Placeholder 4"/>
          <p:cNvSpPr>
            <a:spLocks noGrp="1"/>
          </p:cNvSpPr>
          <p:nvPr>
            <p:ph type="ftr" sz="quarter" idx="11"/>
          </p:nvPr>
        </p:nvSpPr>
        <p:spPr/>
        <p:txBody>
          <a:bodyPr/>
          <a:lstStyle/>
          <a:p>
            <a:endParaRPr kumimoji="1" lang="ja-JP" altLang="en-US"/>
          </a:p>
        </p:txBody>
      </p:sp>
      <p:sp>
        <p:nvSpPr>
          <p:cNvPr id="1092" name="Slide Number Placeholder 5"/>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1445570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4"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1095"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96" name="Date Placeholder 3"/>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97" name="Footer Placeholder 4"/>
          <p:cNvSpPr>
            <a:spLocks noGrp="1"/>
          </p:cNvSpPr>
          <p:nvPr>
            <p:ph type="ftr" sz="quarter" idx="11"/>
          </p:nvPr>
        </p:nvSpPr>
        <p:spPr/>
        <p:txBody>
          <a:bodyPr/>
          <a:lstStyle/>
          <a:p>
            <a:endParaRPr kumimoji="1" lang="ja-JP" altLang="en-US"/>
          </a:p>
        </p:txBody>
      </p:sp>
      <p:sp>
        <p:nvSpPr>
          <p:cNvPr id="1098" name="Slide Number Placeholder 5"/>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1897903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7" name="Title 1"/>
          <p:cNvSpPr>
            <a:spLocks noGrp="1"/>
          </p:cNvSpPr>
          <p:nvPr>
            <p:ph type="title"/>
          </p:nvPr>
        </p:nvSpPr>
        <p:spPr/>
        <p:txBody>
          <a:bodyPr/>
          <a:lstStyle/>
          <a:p>
            <a:r>
              <a:rPr lang="ja-JP" altLang="en-US"/>
              <a:t>マスター タイトルの書式設定</a:t>
            </a:r>
            <a:endParaRPr lang="en-US" dirty="0"/>
          </a:p>
        </p:txBody>
      </p:sp>
      <p:sp>
        <p:nvSpPr>
          <p:cNvPr id="1038"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39" name="Date Placeholder 3"/>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40" name="Footer Placeholder 4"/>
          <p:cNvSpPr>
            <a:spLocks noGrp="1"/>
          </p:cNvSpPr>
          <p:nvPr>
            <p:ph type="ftr" sz="quarter" idx="11"/>
          </p:nvPr>
        </p:nvSpPr>
        <p:spPr/>
        <p:txBody>
          <a:bodyPr/>
          <a:lstStyle/>
          <a:p>
            <a:endParaRPr kumimoji="1" lang="ja-JP" altLang="en-US"/>
          </a:p>
        </p:txBody>
      </p:sp>
      <p:sp>
        <p:nvSpPr>
          <p:cNvPr id="1041" name="Slide Number Placeholder 5"/>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3544143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3"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1044"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1045" name="Date Placeholder 3"/>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46" name="Footer Placeholder 4"/>
          <p:cNvSpPr>
            <a:spLocks noGrp="1"/>
          </p:cNvSpPr>
          <p:nvPr>
            <p:ph type="ftr" sz="quarter" idx="11"/>
          </p:nvPr>
        </p:nvSpPr>
        <p:spPr/>
        <p:txBody>
          <a:bodyPr/>
          <a:lstStyle/>
          <a:p>
            <a:endParaRPr kumimoji="1" lang="ja-JP" altLang="en-US"/>
          </a:p>
        </p:txBody>
      </p:sp>
      <p:sp>
        <p:nvSpPr>
          <p:cNvPr id="1047" name="Slide Number Placeholder 5"/>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2359179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9" name="Title 1"/>
          <p:cNvSpPr>
            <a:spLocks noGrp="1"/>
          </p:cNvSpPr>
          <p:nvPr>
            <p:ph type="title"/>
          </p:nvPr>
        </p:nvSpPr>
        <p:spPr/>
        <p:txBody>
          <a:bodyPr/>
          <a:lstStyle/>
          <a:p>
            <a:r>
              <a:rPr lang="ja-JP" altLang="en-US"/>
              <a:t>マスター タイトルの書式設定</a:t>
            </a:r>
            <a:endParaRPr lang="en-US" dirty="0"/>
          </a:p>
        </p:txBody>
      </p:sp>
      <p:sp>
        <p:nvSpPr>
          <p:cNvPr id="1050"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51"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52" name="Date Placeholder 4"/>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53" name="Footer Placeholder 5"/>
          <p:cNvSpPr>
            <a:spLocks noGrp="1"/>
          </p:cNvSpPr>
          <p:nvPr>
            <p:ph type="ftr" sz="quarter" idx="11"/>
          </p:nvPr>
        </p:nvSpPr>
        <p:spPr/>
        <p:txBody>
          <a:bodyPr/>
          <a:lstStyle/>
          <a:p>
            <a:endParaRPr kumimoji="1" lang="ja-JP" altLang="en-US"/>
          </a:p>
        </p:txBody>
      </p:sp>
      <p:sp>
        <p:nvSpPr>
          <p:cNvPr id="1054" name="Slide Number Placeholder 6"/>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2957292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6"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1057"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1058"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59"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1060"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61" name="Date Placeholder 6"/>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62" name="Footer Placeholder 7"/>
          <p:cNvSpPr>
            <a:spLocks noGrp="1"/>
          </p:cNvSpPr>
          <p:nvPr>
            <p:ph type="ftr" sz="quarter" idx="11"/>
          </p:nvPr>
        </p:nvSpPr>
        <p:spPr/>
        <p:txBody>
          <a:bodyPr/>
          <a:lstStyle/>
          <a:p>
            <a:endParaRPr kumimoji="1" lang="ja-JP" altLang="en-US"/>
          </a:p>
        </p:txBody>
      </p:sp>
      <p:sp>
        <p:nvSpPr>
          <p:cNvPr id="1063" name="Slide Number Placeholder 8"/>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1134537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5" name="Title 1"/>
          <p:cNvSpPr>
            <a:spLocks noGrp="1"/>
          </p:cNvSpPr>
          <p:nvPr>
            <p:ph type="title"/>
          </p:nvPr>
        </p:nvSpPr>
        <p:spPr/>
        <p:txBody>
          <a:bodyPr/>
          <a:lstStyle/>
          <a:p>
            <a:r>
              <a:rPr lang="ja-JP" altLang="en-US"/>
              <a:t>マスター タイトルの書式設定</a:t>
            </a:r>
            <a:endParaRPr lang="en-US" dirty="0"/>
          </a:p>
        </p:txBody>
      </p:sp>
      <p:sp>
        <p:nvSpPr>
          <p:cNvPr id="1066" name="Date Placeholder 2"/>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67" name="Footer Placeholder 3"/>
          <p:cNvSpPr>
            <a:spLocks noGrp="1"/>
          </p:cNvSpPr>
          <p:nvPr>
            <p:ph type="ftr" sz="quarter" idx="11"/>
          </p:nvPr>
        </p:nvSpPr>
        <p:spPr/>
        <p:txBody>
          <a:bodyPr/>
          <a:lstStyle/>
          <a:p>
            <a:endParaRPr kumimoji="1" lang="ja-JP" altLang="en-US"/>
          </a:p>
        </p:txBody>
      </p:sp>
      <p:sp>
        <p:nvSpPr>
          <p:cNvPr id="1068" name="Slide Number Placeholder 4"/>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3305256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70" name="Date Placeholder 1"/>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71" name="Footer Placeholder 2"/>
          <p:cNvSpPr>
            <a:spLocks noGrp="1"/>
          </p:cNvSpPr>
          <p:nvPr>
            <p:ph type="ftr" sz="quarter" idx="11"/>
          </p:nvPr>
        </p:nvSpPr>
        <p:spPr/>
        <p:txBody>
          <a:bodyPr/>
          <a:lstStyle/>
          <a:p>
            <a:endParaRPr kumimoji="1" lang="ja-JP" altLang="en-US"/>
          </a:p>
        </p:txBody>
      </p:sp>
      <p:sp>
        <p:nvSpPr>
          <p:cNvPr id="1072" name="Slide Number Placeholder 3"/>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3371504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0" name=""/>
        <p:cNvGrpSpPr/>
        <p:nvPr/>
      </p:nvGrpSpPr>
      <p:grpSpPr>
        <a:xfrm>
          <a:off x="0" y="0"/>
          <a:ext cx="0" cy="0"/>
          <a:chOff x="0" y="0"/>
          <a:chExt cx="0" cy="0"/>
        </a:xfrm>
      </p:grpSpPr>
      <p:sp>
        <p:nvSpPr>
          <p:cNvPr id="1074"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1075"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76"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1077" name="Date Placeholder 4"/>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78" name="Footer Placeholder 5"/>
          <p:cNvSpPr>
            <a:spLocks noGrp="1"/>
          </p:cNvSpPr>
          <p:nvPr>
            <p:ph type="ftr" sz="quarter" idx="11"/>
          </p:nvPr>
        </p:nvSpPr>
        <p:spPr/>
        <p:txBody>
          <a:bodyPr/>
          <a:lstStyle/>
          <a:p>
            <a:endParaRPr kumimoji="1" lang="ja-JP" altLang="en-US"/>
          </a:p>
        </p:txBody>
      </p:sp>
      <p:sp>
        <p:nvSpPr>
          <p:cNvPr id="1079" name="Slide Number Placeholder 6"/>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3479450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81"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1082"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1083"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1084" name="Date Placeholder 4"/>
          <p:cNvSpPr>
            <a:spLocks noGrp="1"/>
          </p:cNvSpPr>
          <p:nvPr>
            <p:ph type="dt" sz="half" idx="10"/>
          </p:nvPr>
        </p:nvSpPr>
        <p:spPr/>
        <p:txBody>
          <a:bodyPr/>
          <a:lstStyle/>
          <a:p>
            <a:fld id="{31506B40-EF2F-4BD4-AEE2-A1E31C1F99B0}" type="datetimeFigureOut">
              <a:rPr kumimoji="1" lang="ja-JP" altLang="en-US" smtClean="0"/>
              <a:t>2024/3/28</a:t>
            </a:fld>
            <a:endParaRPr kumimoji="1" lang="ja-JP" altLang="en-US"/>
          </a:p>
        </p:txBody>
      </p:sp>
      <p:sp>
        <p:nvSpPr>
          <p:cNvPr id="1085" name="Footer Placeholder 5"/>
          <p:cNvSpPr>
            <a:spLocks noGrp="1"/>
          </p:cNvSpPr>
          <p:nvPr>
            <p:ph type="ftr" sz="quarter" idx="11"/>
          </p:nvPr>
        </p:nvSpPr>
        <p:spPr/>
        <p:txBody>
          <a:bodyPr/>
          <a:lstStyle/>
          <a:p>
            <a:endParaRPr kumimoji="1" lang="ja-JP" altLang="en-US"/>
          </a:p>
        </p:txBody>
      </p:sp>
      <p:sp>
        <p:nvSpPr>
          <p:cNvPr id="1086" name="Slide Number Placeholder 6"/>
          <p:cNvSpPr>
            <a:spLocks noGrp="1"/>
          </p:cNvSpPr>
          <p:nvPr>
            <p:ph type="sldNum" sz="quarter" idx="12"/>
          </p:nvPr>
        </p:nvSpPr>
        <p:spPr/>
        <p:txBody>
          <a:body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2170557605"/>
      </p:ext>
    </p:extLst>
  </p:cSld>
  <p:clrMapOvr>
    <a:masterClrMapping/>
  </p:clrMapOvr>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026"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27"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1506B40-EF2F-4BD4-AEE2-A1E31C1F99B0}" type="datetimeFigureOut">
              <a:rPr kumimoji="1" lang="ja-JP" altLang="en-US" smtClean="0"/>
              <a:t>2024/3/28</a:t>
            </a:fld>
            <a:endParaRPr kumimoji="1" lang="ja-JP" altLang="en-US"/>
          </a:p>
        </p:txBody>
      </p:sp>
      <p:sp>
        <p:nvSpPr>
          <p:cNvPr id="1028"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1029"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7D45F8D-4AED-4AA9-8844-741929434855}" type="slidenum">
              <a:rPr kumimoji="1" lang="ja-JP" altLang="en-US" smtClean="0"/>
              <a:t>‹#›</a:t>
            </a:fld>
            <a:endParaRPr kumimoji="1" lang="ja-JP" altLang="en-US"/>
          </a:p>
        </p:txBody>
      </p:sp>
    </p:spTree>
    <p:extLst>
      <p:ext uri="{BB962C8B-B14F-4D97-AF65-F5344CB8AC3E}">
        <p14:creationId xmlns:p14="http://schemas.microsoft.com/office/powerpoint/2010/main" val="2378330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svg1.svg" /><Relationship Id="rId3" Type="http://schemas.openxmlformats.org/officeDocument/2006/relationships/image" Target="../media/image2.png" /><Relationship Id="rId4" Type="http://schemas.openxmlformats.org/officeDocument/2006/relationships/image" Target="../media/svg2.svg" /><Relationship Id="rId5" Type="http://schemas.openxmlformats.org/officeDocument/2006/relationships/image" Target="../media/image3.png" /><Relationship Id="rId6" Type="http://schemas.openxmlformats.org/officeDocument/2006/relationships/image" Target="../media/image4.png" /><Relationship Id="rId7" Type="http://schemas.openxmlformats.org/officeDocument/2006/relationships/image" Target="../media/image5.png" /><Relationship Id="rId8" Type="http://schemas.openxmlformats.org/officeDocument/2006/relationships/image" Target="../media/image6.png" /><Relationship Id="rId9" Type="http://schemas.microsoft.com/office/2007/relationships/hdphoto" Target="../media/hdphoto1.wdp" /><Relationship Id="rId10" Type="http://schemas.openxmlformats.org/officeDocument/2006/relationships/image" Target="../media/image7.png" /><Relationship Id="rId11" Type="http://schemas.openxmlformats.org/officeDocument/2006/relationships/image" Target="../media/image8.png" /><Relationship Id="rId12" Type="http://schemas.openxmlformats.org/officeDocument/2006/relationships/image" Target="../media/image9.png" /><Relationship Id="rId13" Type="http://schemas.openxmlformats.org/officeDocument/2006/relationships/image" Target="../media/image10.jpeg" /><Relationship Id="rId14" Type="http://schemas.openxmlformats.org/officeDocument/2006/relationships/image" Target="../media/image11.png" /><Relationship Id="rId15" Type="http://schemas.openxmlformats.org/officeDocument/2006/relationships/image" Target="../media/image12.png" /><Relationship Id="rId16" Type="http://schemas.openxmlformats.org/officeDocument/2006/relationships/image" Target="../media/image13.png" /><Relationship Id="rId17"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楕円 85"/>
          <p:cNvSpPr/>
          <p:nvPr/>
        </p:nvSpPr>
        <p:spPr>
          <a:xfrm>
            <a:off x="3881191" y="6593962"/>
            <a:ext cx="612000" cy="612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8" name="楕円 84"/>
          <p:cNvSpPr/>
          <p:nvPr/>
        </p:nvSpPr>
        <p:spPr>
          <a:xfrm>
            <a:off x="552452" y="6644900"/>
            <a:ext cx="720000" cy="720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9" name="楕円 74"/>
          <p:cNvSpPr/>
          <p:nvPr/>
        </p:nvSpPr>
        <p:spPr>
          <a:xfrm>
            <a:off x="467985" y="4000761"/>
            <a:ext cx="612000" cy="612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0" name="楕円 60"/>
          <p:cNvSpPr/>
          <p:nvPr/>
        </p:nvSpPr>
        <p:spPr>
          <a:xfrm>
            <a:off x="5748188" y="1964030"/>
            <a:ext cx="612000" cy="612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1" name="正方形/長方形 42"/>
          <p:cNvSpPr/>
          <p:nvPr/>
        </p:nvSpPr>
        <p:spPr>
          <a:xfrm>
            <a:off x="3041073" y="627714"/>
            <a:ext cx="2265218" cy="212209"/>
          </a:xfrm>
          <a:prstGeom prst="rect">
            <a:avLst/>
          </a:prstGeom>
          <a:solidFill>
            <a:srgbClr val="FEFB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2" name="正方形/長方形 3"/>
          <p:cNvSpPr/>
          <p:nvPr/>
        </p:nvSpPr>
        <p:spPr>
          <a:xfrm>
            <a:off x="114300" y="76200"/>
            <a:ext cx="6652260" cy="9730740"/>
          </a:xfrm>
          <a:prstGeom prst="rect">
            <a:avLst/>
          </a:prstGeom>
          <a:noFill/>
          <a:ln w="38100">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13" name="グラフィックス 6"/>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14300" y="574674"/>
            <a:ext cx="1028700" cy="718149"/>
          </a:xfrm>
          <a:prstGeom prst="rect">
            <a:avLst/>
          </a:prstGeom>
        </p:spPr>
      </p:pic>
      <p:pic>
        <p:nvPicPr>
          <p:cNvPr id="1114" name="グラフィックス 7"/>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5720443" y="574674"/>
            <a:ext cx="1028700" cy="718149"/>
          </a:xfrm>
          <a:prstGeom prst="rect">
            <a:avLst/>
          </a:prstGeom>
        </p:spPr>
      </p:pic>
      <p:sp>
        <p:nvSpPr>
          <p:cNvPr id="1115" name="テキスト ボックス 8"/>
          <p:cNvSpPr txBox="1"/>
          <p:nvPr/>
        </p:nvSpPr>
        <p:spPr>
          <a:xfrm>
            <a:off x="800101" y="278425"/>
            <a:ext cx="5191124" cy="1104918"/>
          </a:xfrm>
          <a:prstGeom prst="rect">
            <a:avLst/>
          </a:prstGeom>
          <a:noFill/>
        </p:spPr>
        <p:txBody>
          <a:bodyPr wrap="square" rtlCol="0">
            <a:spAutoFit/>
          </a:bodyPr>
          <a:lstStyle/>
          <a:p>
            <a:pPr algn="ctr">
              <a:lnSpc>
                <a:spcPct val="130000"/>
              </a:lnSpc>
            </a:pPr>
            <a:r>
              <a:rPr kumimoji="1" lang="ja-JP" altLang="en-US" sz="2400" b="1" dirty="0">
                <a:solidFill>
                  <a:srgbClr val="C8141E"/>
                </a:solidFill>
                <a:latin typeface="メイリオ" panose="020B0604030504040204" pitchFamily="50" charset="-128"/>
                <a:ea typeface="メイリオ" panose="020B0604030504040204" pitchFamily="50" charset="-128"/>
              </a:rPr>
              <a:t>毎日</a:t>
            </a:r>
            <a:r>
              <a:rPr kumimoji="1" lang="ja-JP" altLang="en-US" sz="2200" b="1" dirty="0">
                <a:solidFill>
                  <a:srgbClr val="C8141E"/>
                </a:solidFill>
                <a:latin typeface="メイリオ" panose="020B0604030504040204" pitchFamily="50" charset="-128"/>
                <a:ea typeface="メイリオ" panose="020B0604030504040204" pitchFamily="50" charset="-128"/>
              </a:rPr>
              <a:t>の</a:t>
            </a:r>
            <a:r>
              <a:rPr kumimoji="1" lang="ja-JP" altLang="en-US" sz="2400" b="1" dirty="0">
                <a:solidFill>
                  <a:srgbClr val="C8141E"/>
                </a:solidFill>
                <a:latin typeface="メイリオ" panose="020B0604030504040204" pitchFamily="50" charset="-128"/>
                <a:ea typeface="メイリオ" panose="020B0604030504040204" pitchFamily="50" charset="-128"/>
              </a:rPr>
              <a:t>習慣</a:t>
            </a:r>
            <a:r>
              <a:rPr kumimoji="1" lang="ja-JP" altLang="en-US" sz="2200" b="1" dirty="0">
                <a:solidFill>
                  <a:srgbClr val="C8141E"/>
                </a:solidFill>
                <a:latin typeface="メイリオ" panose="020B0604030504040204" pitchFamily="50" charset="-128"/>
                <a:ea typeface="メイリオ" panose="020B0604030504040204" pitchFamily="50" charset="-128"/>
              </a:rPr>
              <a:t>に</a:t>
            </a:r>
            <a:r>
              <a:rPr kumimoji="1" lang="ja-JP" altLang="en-US" sz="2800" b="1" dirty="0">
                <a:solidFill>
                  <a:srgbClr val="C8141E"/>
                </a:solidFill>
                <a:latin typeface="メイリオ" panose="020B0604030504040204" pitchFamily="50" charset="-128"/>
                <a:ea typeface="メイリオ" panose="020B0604030504040204" pitchFamily="50" charset="-128"/>
              </a:rPr>
              <a:t>血圧チェック</a:t>
            </a:r>
            <a:r>
              <a:rPr kumimoji="1" lang="ja-JP" altLang="en-US" sz="2400" b="1" dirty="0">
                <a:solidFill>
                  <a:srgbClr val="C8141E"/>
                </a:solidFill>
                <a:latin typeface="メイリオ" panose="020B0604030504040204" pitchFamily="50" charset="-128"/>
                <a:ea typeface="メイリオ" panose="020B0604030504040204" pitchFamily="50" charset="-128"/>
              </a:rPr>
              <a:t>を</a:t>
            </a:r>
            <a:endParaRPr kumimoji="1" lang="en-US" altLang="ja-JP" sz="2400" b="1" dirty="0">
              <a:solidFill>
                <a:srgbClr val="C8141E"/>
              </a:solidFill>
              <a:latin typeface="メイリオ" panose="020B0604030504040204" pitchFamily="50" charset="-128"/>
              <a:ea typeface="メイリオ" panose="020B0604030504040204" pitchFamily="50" charset="-128"/>
            </a:endParaRPr>
          </a:p>
          <a:p>
            <a:pPr algn="ctr">
              <a:lnSpc>
                <a:spcPct val="130000"/>
              </a:lnSpc>
            </a:pPr>
            <a:r>
              <a:rPr kumimoji="1" lang="ja-JP" altLang="en-US" sz="2400" b="1" dirty="0">
                <a:solidFill>
                  <a:srgbClr val="C8141E"/>
                </a:solidFill>
                <a:latin typeface="メイリオ" panose="020B0604030504040204" pitchFamily="50" charset="-128"/>
                <a:ea typeface="メイリオ" panose="020B0604030504040204" pitchFamily="50" charset="-128"/>
              </a:rPr>
              <a:t>加えてみませんか？</a:t>
            </a:r>
          </a:p>
        </p:txBody>
      </p:sp>
      <p:pic>
        <p:nvPicPr>
          <p:cNvPr id="1116" name="グラフィックス 15"/>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5272" y="4275145"/>
            <a:ext cx="548640" cy="548640"/>
          </a:xfrm>
          <a:prstGeom prst="rect">
            <a:avLst/>
          </a:prstGeom>
        </p:spPr>
      </p:pic>
      <p:sp>
        <p:nvSpPr>
          <p:cNvPr id="1117" name="テキスト ボックス 16"/>
          <p:cNvSpPr txBox="1"/>
          <p:nvPr/>
        </p:nvSpPr>
        <p:spPr>
          <a:xfrm>
            <a:off x="815343" y="4385490"/>
            <a:ext cx="3456641" cy="369332"/>
          </a:xfrm>
          <a:prstGeom prst="rect">
            <a:avLst/>
          </a:prstGeom>
          <a:noFill/>
        </p:spPr>
        <p:txBody>
          <a:bodyPr wrap="square" rtlCol="0">
            <a:spAutoFit/>
          </a:bodyPr>
          <a:lstStyle/>
          <a:p>
            <a:r>
              <a:rPr kumimoji="1" lang="ja-JP" altLang="en-US" b="1" dirty="0">
                <a:solidFill>
                  <a:srgbClr val="C8141E"/>
                </a:solidFill>
                <a:latin typeface="メイリオ" panose="020B0604030504040204" pitchFamily="50" charset="-128"/>
                <a:ea typeface="メイリオ" panose="020B0604030504040204" pitchFamily="50" charset="-128"/>
              </a:rPr>
              <a:t>日々</a:t>
            </a:r>
            <a:r>
              <a:rPr kumimoji="1" lang="ja-JP" altLang="en-US" sz="1600" b="1" dirty="0">
                <a:solidFill>
                  <a:srgbClr val="C8141E"/>
                </a:solidFill>
                <a:latin typeface="メイリオ" panose="020B0604030504040204" pitchFamily="50" charset="-128"/>
                <a:ea typeface="メイリオ" panose="020B0604030504040204" pitchFamily="50" charset="-128"/>
              </a:rPr>
              <a:t>の</a:t>
            </a:r>
            <a:r>
              <a:rPr kumimoji="1" lang="ja-JP" altLang="en-US" b="1" dirty="0">
                <a:solidFill>
                  <a:srgbClr val="C8141E"/>
                </a:solidFill>
                <a:latin typeface="メイリオ" panose="020B0604030504040204" pitchFamily="50" charset="-128"/>
                <a:ea typeface="メイリオ" panose="020B0604030504040204" pitchFamily="50" charset="-128"/>
              </a:rPr>
              <a:t>血圧</a:t>
            </a:r>
            <a:r>
              <a:rPr kumimoji="1" lang="ja-JP" altLang="en-US" sz="1600" b="1" dirty="0">
                <a:solidFill>
                  <a:srgbClr val="C8141E"/>
                </a:solidFill>
                <a:latin typeface="メイリオ" panose="020B0604030504040204" pitchFamily="50" charset="-128"/>
                <a:ea typeface="メイリオ" panose="020B0604030504040204" pitchFamily="50" charset="-128"/>
              </a:rPr>
              <a:t>を</a:t>
            </a:r>
            <a:r>
              <a:rPr kumimoji="1" lang="ja-JP" altLang="en-US" b="1" dirty="0">
                <a:solidFill>
                  <a:srgbClr val="C8141E"/>
                </a:solidFill>
                <a:latin typeface="メイリオ" panose="020B0604030504040204" pitchFamily="50" charset="-128"/>
                <a:ea typeface="メイリオ" panose="020B0604030504040204" pitchFamily="50" charset="-128"/>
              </a:rPr>
              <a:t>記録して</a:t>
            </a:r>
            <a:r>
              <a:rPr kumimoji="1" lang="ja-JP" altLang="en-US" sz="1600" b="1" dirty="0">
                <a:solidFill>
                  <a:srgbClr val="C8141E"/>
                </a:solidFill>
                <a:latin typeface="メイリオ" panose="020B0604030504040204" pitchFamily="50" charset="-128"/>
                <a:ea typeface="メイリオ" panose="020B0604030504040204" pitchFamily="50" charset="-128"/>
              </a:rPr>
              <a:t>みよう</a:t>
            </a:r>
            <a:r>
              <a:rPr kumimoji="1" lang="ja-JP" altLang="en-US" b="1" dirty="0">
                <a:solidFill>
                  <a:srgbClr val="C8141E"/>
                </a:solidFill>
                <a:latin typeface="メイリオ" panose="020B0604030504040204" pitchFamily="50" charset="-128"/>
                <a:ea typeface="メイリオ" panose="020B0604030504040204" pitchFamily="50" charset="-128"/>
              </a:rPr>
              <a:t>！</a:t>
            </a:r>
          </a:p>
        </p:txBody>
      </p:sp>
      <p:pic>
        <p:nvPicPr>
          <p:cNvPr id="1118" name="グラフィックス 1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36522" y="6884151"/>
            <a:ext cx="548640" cy="548640"/>
          </a:xfrm>
          <a:prstGeom prst="rect">
            <a:avLst/>
          </a:prstGeom>
        </p:spPr>
      </p:pic>
      <p:sp>
        <p:nvSpPr>
          <p:cNvPr id="1119" name="テキスト ボックス 18"/>
          <p:cNvSpPr txBox="1"/>
          <p:nvPr/>
        </p:nvSpPr>
        <p:spPr>
          <a:xfrm>
            <a:off x="4340678" y="6882797"/>
            <a:ext cx="2519498" cy="646331"/>
          </a:xfrm>
          <a:prstGeom prst="rect">
            <a:avLst/>
          </a:prstGeom>
          <a:noFill/>
        </p:spPr>
        <p:txBody>
          <a:bodyPr wrap="square" rtlCol="0">
            <a:spAutoFit/>
          </a:bodyPr>
          <a:lstStyle/>
          <a:p>
            <a:r>
              <a:rPr kumimoji="1" lang="ja-JP" altLang="en-US" b="1" dirty="0">
                <a:solidFill>
                  <a:srgbClr val="C8141E"/>
                </a:solidFill>
                <a:latin typeface="メイリオ" panose="020B0604030504040204" pitchFamily="50" charset="-128"/>
                <a:ea typeface="メイリオ" panose="020B0604030504040204" pitchFamily="50" charset="-128"/>
              </a:rPr>
              <a:t>あなた</a:t>
            </a:r>
            <a:r>
              <a:rPr kumimoji="1" lang="ja-JP" altLang="en-US" sz="1600" b="1" dirty="0">
                <a:solidFill>
                  <a:srgbClr val="C8141E"/>
                </a:solidFill>
                <a:latin typeface="メイリオ" panose="020B0604030504040204" pitchFamily="50" charset="-128"/>
                <a:ea typeface="メイリオ" panose="020B0604030504040204" pitchFamily="50" charset="-128"/>
              </a:rPr>
              <a:t>の</a:t>
            </a:r>
            <a:r>
              <a:rPr kumimoji="1" lang="ja-JP" altLang="en-US" b="1" dirty="0">
                <a:solidFill>
                  <a:srgbClr val="C8141E"/>
                </a:solidFill>
                <a:latin typeface="メイリオ" panose="020B0604030504040204" pitchFamily="50" charset="-128"/>
                <a:ea typeface="メイリオ" panose="020B0604030504040204" pitchFamily="50" charset="-128"/>
              </a:rPr>
              <a:t>周り</a:t>
            </a:r>
            <a:r>
              <a:rPr kumimoji="1" lang="ja-JP" altLang="en-US" sz="1600" b="1" dirty="0">
                <a:solidFill>
                  <a:srgbClr val="C8141E"/>
                </a:solidFill>
                <a:latin typeface="メイリオ" panose="020B0604030504040204" pitchFamily="50" charset="-128"/>
                <a:ea typeface="メイリオ" panose="020B0604030504040204" pitchFamily="50" charset="-128"/>
              </a:rPr>
              <a:t>で</a:t>
            </a:r>
            <a:endParaRPr kumimoji="1" lang="en-US" altLang="ja-JP" sz="1600" b="1" dirty="0">
              <a:solidFill>
                <a:srgbClr val="C8141E"/>
              </a:solidFill>
              <a:latin typeface="メイリオ" panose="020B0604030504040204" pitchFamily="50" charset="-128"/>
              <a:ea typeface="メイリオ" panose="020B0604030504040204" pitchFamily="50" charset="-128"/>
            </a:endParaRPr>
          </a:p>
          <a:p>
            <a:r>
              <a:rPr kumimoji="1" lang="ja-JP" altLang="en-US" b="1" dirty="0">
                <a:solidFill>
                  <a:srgbClr val="C8141E"/>
                </a:solidFill>
                <a:latin typeface="メイリオ" panose="020B0604030504040204" pitchFamily="50" charset="-128"/>
                <a:ea typeface="メイリオ" panose="020B0604030504040204" pitchFamily="50" charset="-128"/>
              </a:rPr>
              <a:t>血圧測定</a:t>
            </a:r>
            <a:r>
              <a:rPr kumimoji="1" lang="ja-JP" altLang="en-US" sz="1600" b="1" dirty="0">
                <a:solidFill>
                  <a:srgbClr val="C8141E"/>
                </a:solidFill>
                <a:latin typeface="メイリオ" panose="020B0604030504040204" pitchFamily="50" charset="-128"/>
                <a:ea typeface="メイリオ" panose="020B0604030504040204" pitchFamily="50" charset="-128"/>
              </a:rPr>
              <a:t>を</a:t>
            </a:r>
            <a:r>
              <a:rPr kumimoji="1" lang="ja-JP" altLang="en-US" b="1" dirty="0">
                <a:solidFill>
                  <a:srgbClr val="C8141E"/>
                </a:solidFill>
                <a:latin typeface="メイリオ" panose="020B0604030504040204" pitchFamily="50" charset="-128"/>
                <a:ea typeface="メイリオ" panose="020B0604030504040204" pitchFamily="50" charset="-128"/>
              </a:rPr>
              <a:t>広</a:t>
            </a:r>
            <a:r>
              <a:rPr kumimoji="1" lang="ja-JP" altLang="en-US" sz="1600" b="1" dirty="0">
                <a:solidFill>
                  <a:srgbClr val="C8141E"/>
                </a:solidFill>
                <a:latin typeface="メイリオ" panose="020B0604030504040204" pitchFamily="50" charset="-128"/>
                <a:ea typeface="メイリオ" panose="020B0604030504040204" pitchFamily="50" charset="-128"/>
              </a:rPr>
              <a:t>めよう</a:t>
            </a:r>
            <a:r>
              <a:rPr kumimoji="1" lang="ja-JP" altLang="en-US" b="1" dirty="0">
                <a:solidFill>
                  <a:srgbClr val="C8141E"/>
                </a:solidFill>
                <a:latin typeface="メイリオ" panose="020B0604030504040204" pitchFamily="50" charset="-128"/>
                <a:ea typeface="メイリオ" panose="020B0604030504040204" pitchFamily="50" charset="-128"/>
              </a:rPr>
              <a:t>！</a:t>
            </a:r>
          </a:p>
        </p:txBody>
      </p:sp>
      <p:pic>
        <p:nvPicPr>
          <p:cNvPr id="1120" name="グラフィックス 19"/>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3851" y="6938588"/>
            <a:ext cx="548640" cy="548640"/>
          </a:xfrm>
          <a:prstGeom prst="rect">
            <a:avLst/>
          </a:prstGeom>
        </p:spPr>
      </p:pic>
      <p:sp>
        <p:nvSpPr>
          <p:cNvPr id="1121" name="テキスト ボックス 20"/>
          <p:cNvSpPr txBox="1"/>
          <p:nvPr/>
        </p:nvSpPr>
        <p:spPr>
          <a:xfrm>
            <a:off x="922020" y="6904222"/>
            <a:ext cx="1783080" cy="646331"/>
          </a:xfrm>
          <a:prstGeom prst="rect">
            <a:avLst/>
          </a:prstGeom>
          <a:noFill/>
        </p:spPr>
        <p:txBody>
          <a:bodyPr wrap="square" rtlCol="0">
            <a:spAutoFit/>
          </a:bodyPr>
          <a:lstStyle/>
          <a:p>
            <a:r>
              <a:rPr kumimoji="1" lang="ja-JP" altLang="en-US" b="1" dirty="0">
                <a:solidFill>
                  <a:srgbClr val="C8141E"/>
                </a:solidFill>
                <a:latin typeface="メイリオ" panose="020B0604030504040204" pitchFamily="50" charset="-128"/>
                <a:ea typeface="メイリオ" panose="020B0604030504040204" pitchFamily="50" charset="-128"/>
              </a:rPr>
              <a:t>体組成</a:t>
            </a:r>
            <a:r>
              <a:rPr kumimoji="1" lang="ja-JP" altLang="en-US" sz="1600" b="1" dirty="0">
                <a:solidFill>
                  <a:srgbClr val="C8141E"/>
                </a:solidFill>
                <a:latin typeface="メイリオ" panose="020B0604030504040204" pitchFamily="50" charset="-128"/>
                <a:ea typeface="メイリオ" panose="020B0604030504040204" pitchFamily="50" charset="-128"/>
              </a:rPr>
              <a:t>を</a:t>
            </a:r>
            <a:endParaRPr kumimoji="1" lang="en-US" altLang="ja-JP" sz="1600" b="1" dirty="0">
              <a:solidFill>
                <a:srgbClr val="C8141E"/>
              </a:solidFill>
              <a:latin typeface="メイリオ" panose="020B0604030504040204" pitchFamily="50" charset="-128"/>
              <a:ea typeface="メイリオ" panose="020B0604030504040204" pitchFamily="50" charset="-128"/>
            </a:endParaRPr>
          </a:p>
          <a:p>
            <a:r>
              <a:rPr kumimoji="1" lang="ja-JP" altLang="en-US" b="1" dirty="0">
                <a:solidFill>
                  <a:srgbClr val="C8141E"/>
                </a:solidFill>
                <a:latin typeface="メイリオ" panose="020B0604030504040204" pitchFamily="50" charset="-128"/>
                <a:ea typeface="メイリオ" panose="020B0604030504040204" pitchFamily="50" charset="-128"/>
              </a:rPr>
              <a:t>測って</a:t>
            </a:r>
            <a:r>
              <a:rPr kumimoji="1" lang="ja-JP" altLang="en-US" sz="1600" b="1" dirty="0">
                <a:solidFill>
                  <a:srgbClr val="C8141E"/>
                </a:solidFill>
                <a:latin typeface="メイリオ" panose="020B0604030504040204" pitchFamily="50" charset="-128"/>
                <a:ea typeface="メイリオ" panose="020B0604030504040204" pitchFamily="50" charset="-128"/>
              </a:rPr>
              <a:t>みよう！</a:t>
            </a:r>
          </a:p>
        </p:txBody>
      </p:sp>
      <p:sp>
        <p:nvSpPr>
          <p:cNvPr id="1122" name="正方形/長方形 21"/>
          <p:cNvSpPr/>
          <p:nvPr/>
        </p:nvSpPr>
        <p:spPr>
          <a:xfrm>
            <a:off x="471816" y="1624639"/>
            <a:ext cx="3586752" cy="1172244"/>
          </a:xfrm>
          <a:prstGeom prst="rect">
            <a:avLst/>
          </a:prstGeom>
        </p:spPr>
        <p:txBody>
          <a:bodyPr wrap="square" lIns="0" tIns="0" rIns="0" bIns="0">
            <a:spAutoFit/>
          </a:bodyPr>
          <a:lstStyle/>
          <a:p>
            <a:pPr>
              <a:lnSpc>
                <a:spcPct val="130000"/>
              </a:lnSpc>
            </a:pPr>
            <a:r>
              <a:rPr lang="ja-JP" altLang="en-US" sz="1000" b="1" dirty="0">
                <a:solidFill>
                  <a:schemeClr val="tx1">
                    <a:lumMod val="75000"/>
                    <a:lumOff val="25000"/>
                  </a:schemeClr>
                </a:solidFill>
                <a:latin typeface="メイリオ" panose="020B0604030504040204" pitchFamily="50" charset="-128"/>
                <a:ea typeface="メイリオ" panose="020B0604030504040204" pitchFamily="50" charset="-128"/>
              </a:rPr>
              <a:t>血圧チェックのキーワードは「朝と眠る前」に！</a:t>
            </a:r>
            <a:endParaRPr lang="en-US" altLang="ja-JP" sz="1000" b="1"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病院や健康診断で血圧を測るタイミングは、お昼のことが多いですよね。けれど、血圧は常に変動しているのです。睡眠中は低く、起床後に急上昇し、日中は高い血圧が続きます。夕方から夜にかけて再び低下します。中には、朝や夜に測定してみると血圧が高い場合があります。診察時には高血圧と診断されないことから「仮面高血圧」と呼ばれていま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また、夜間の血圧が高いと、高血圧と診断されている人と同じくらい心臓や脳の病気になるリスクが高まることが分かっています。まずはあなたも「朝と眠る前」に血圧チェック。</a:t>
            </a:r>
          </a:p>
          <a:p>
            <a:pPr>
              <a:lnSpc>
                <a:spcPct val="130000"/>
              </a:lnSpc>
            </a:pPr>
            <a:endPar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cxnSp>
        <p:nvCxnSpPr>
          <p:cNvPr id="1123" name="直線コネクタ 26"/>
          <p:cNvCxnSpPr/>
          <p:nvPr/>
        </p:nvCxnSpPr>
        <p:spPr>
          <a:xfrm>
            <a:off x="114300" y="6768370"/>
            <a:ext cx="6652260" cy="0"/>
          </a:xfrm>
          <a:prstGeom prst="line">
            <a:avLst/>
          </a:prstGeom>
          <a:ln w="19050">
            <a:solidFill>
              <a:srgbClr val="C8141E"/>
            </a:solidFill>
          </a:ln>
        </p:spPr>
        <p:style>
          <a:lnRef idx="1">
            <a:schemeClr val="accent1"/>
          </a:lnRef>
          <a:fillRef idx="0">
            <a:schemeClr val="accent1"/>
          </a:fillRef>
          <a:effectRef idx="0">
            <a:schemeClr val="accent1"/>
          </a:effectRef>
          <a:fontRef idx="minor">
            <a:schemeClr val="tx1"/>
          </a:fontRef>
        </p:style>
      </p:cxnSp>
      <p:cxnSp>
        <p:nvCxnSpPr>
          <p:cNvPr id="1124" name="直線コネクタ 27"/>
          <p:cNvCxnSpPr>
            <a:cxnSpLocks/>
          </p:cNvCxnSpPr>
          <p:nvPr/>
        </p:nvCxnSpPr>
        <p:spPr>
          <a:xfrm>
            <a:off x="3535680" y="6768370"/>
            <a:ext cx="0" cy="3038570"/>
          </a:xfrm>
          <a:prstGeom prst="line">
            <a:avLst/>
          </a:prstGeom>
          <a:ln w="19050">
            <a:solidFill>
              <a:srgbClr val="C8141E"/>
            </a:solidFill>
          </a:ln>
        </p:spPr>
        <p:style>
          <a:lnRef idx="1">
            <a:schemeClr val="accent1"/>
          </a:lnRef>
          <a:fillRef idx="0">
            <a:schemeClr val="accent1"/>
          </a:fillRef>
          <a:effectRef idx="0">
            <a:schemeClr val="accent1"/>
          </a:effectRef>
          <a:fontRef idx="minor">
            <a:schemeClr val="tx1"/>
          </a:fontRef>
        </p:style>
      </p:cxnSp>
      <p:sp>
        <p:nvSpPr>
          <p:cNvPr id="1125" name="正方形/長方形 31"/>
          <p:cNvSpPr/>
          <p:nvPr/>
        </p:nvSpPr>
        <p:spPr>
          <a:xfrm>
            <a:off x="461011" y="4907190"/>
            <a:ext cx="1939250" cy="1392304"/>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血圧はストレスや運動、睡眠の影響で変動します。寝不足の時は高いなど、生活と関連付けると、健康管理に役立ちます。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ドラッグストアや家電量販店で様々なタイプの血圧計が販売されています。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自分に合う血圧計を探してみましょう。</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スマートフォンで血圧をはじめ、身体の記録を負担なく取れるツールがたくさんあります。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日々の記録をつけて、自分の身体のことを知りましょう！</a:t>
            </a:r>
          </a:p>
        </p:txBody>
      </p:sp>
      <p:pic>
        <p:nvPicPr>
          <p:cNvPr id="1126" name="図 36"/>
          <p:cNvPicPr>
            <a:picLocks noChangeAspect="1"/>
          </p:cNvPicPr>
          <p:nvPr/>
        </p:nvPicPr>
        <p:blipFill>
          <a:blip r:embed="rId5"/>
          <a:stretch>
            <a:fillRect/>
          </a:stretch>
        </p:blipFill>
        <p:spPr>
          <a:xfrm>
            <a:off x="5295156" y="5697926"/>
            <a:ext cx="1138921" cy="803996"/>
          </a:xfrm>
          <a:prstGeom prst="rect">
            <a:avLst/>
          </a:prstGeom>
        </p:spPr>
      </p:pic>
      <p:pic>
        <p:nvPicPr>
          <p:cNvPr id="1127" name="図 37"/>
          <p:cNvPicPr>
            <a:picLocks noChangeAspect="1"/>
          </p:cNvPicPr>
          <p:nvPr/>
        </p:nvPicPr>
        <p:blipFill>
          <a:blip r:embed="rId6"/>
          <a:stretch>
            <a:fillRect/>
          </a:stretch>
        </p:blipFill>
        <p:spPr>
          <a:xfrm rot="624880">
            <a:off x="5819542" y="4949305"/>
            <a:ext cx="567690" cy="841167"/>
          </a:xfrm>
          <a:prstGeom prst="rect">
            <a:avLst/>
          </a:prstGeom>
        </p:spPr>
      </p:pic>
      <p:pic>
        <p:nvPicPr>
          <p:cNvPr id="1128" name="図 38"/>
          <p:cNvPicPr>
            <a:picLocks noChangeAspect="1"/>
          </p:cNvPicPr>
          <p:nvPr/>
        </p:nvPicPr>
        <p:blipFill>
          <a:blip r:embed="rId7">
            <a:clrChange>
              <a:clrFrom>
                <a:srgbClr val="FFFFFF"/>
              </a:clrFrom>
              <a:clrTo>
                <a:srgbClr val="FFFFFF">
                  <a:alpha val="0"/>
                </a:srgbClr>
              </a:clrTo>
            </a:clrChange>
          </a:blip>
          <a:srcRect l="14870" r="22884"/>
          <a:stretch>
            <a:fillRect/>
          </a:stretch>
        </p:blipFill>
        <p:spPr>
          <a:xfrm>
            <a:off x="2337238" y="7997367"/>
            <a:ext cx="1071178" cy="1933321"/>
          </a:xfrm>
          <a:prstGeom prst="rect">
            <a:avLst/>
          </a:prstGeom>
          <a:noFill/>
        </p:spPr>
      </p:pic>
      <p:sp>
        <p:nvSpPr>
          <p:cNvPr id="1129" name="正方形/長方形 40"/>
          <p:cNvSpPr/>
          <p:nvPr/>
        </p:nvSpPr>
        <p:spPr>
          <a:xfrm>
            <a:off x="404845" y="7639982"/>
            <a:ext cx="2774543" cy="552074"/>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体組成の定期的な測定により、適切な健康管理が可能となります。</a:t>
            </a:r>
            <a:endParaRPr lang="en-US" altLang="ja-JP" sz="5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スポーツジムや健康保険センター等、お近くの施設で測定できます。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身近な体組成計スポットを見つけてみましょう！</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130" name="正方形/長方形 41"/>
          <p:cNvSpPr/>
          <p:nvPr/>
        </p:nvSpPr>
        <p:spPr>
          <a:xfrm>
            <a:off x="3748268" y="7624771"/>
            <a:ext cx="2843029" cy="692113"/>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職場に血圧計を設置したり、家族全員で測りませんか？お互いにサポートしあいながら、楽しく自分の健康を気遣いながら生活することに繋がります。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職場での血圧測定は、健康意識を高め、働く仲間同士が健康を共有する場となり、企業の「健康経営」の観点からも有効です。</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cxnSp>
        <p:nvCxnSpPr>
          <p:cNvPr id="1131" name="直線コネクタ 2"/>
          <p:cNvCxnSpPr/>
          <p:nvPr/>
        </p:nvCxnSpPr>
        <p:spPr>
          <a:xfrm>
            <a:off x="4433861" y="3475407"/>
            <a:ext cx="1710356"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2" name="直線コネクタ 29"/>
          <p:cNvCxnSpPr>
            <a:cxnSpLocks/>
          </p:cNvCxnSpPr>
          <p:nvPr/>
        </p:nvCxnSpPr>
        <p:spPr>
          <a:xfrm flipV="1">
            <a:off x="4433861" y="2555947"/>
            <a:ext cx="0" cy="91946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133" name="フリーフォーム: 図形 10"/>
          <p:cNvSpPr/>
          <p:nvPr/>
        </p:nvSpPr>
        <p:spPr>
          <a:xfrm>
            <a:off x="4549460" y="2741299"/>
            <a:ext cx="1578429" cy="486506"/>
          </a:xfrm>
          <a:custGeom>
            <a:avLst/>
            <a:gdLst>
              <a:gd name="connsiteX0" fmla="*/ 0 w 1578429"/>
              <a:gd name="connsiteY0" fmla="*/ 446019 h 486506"/>
              <a:gd name="connsiteX1" fmla="*/ 217715 w 1578429"/>
              <a:gd name="connsiteY1" fmla="*/ 369819 h 486506"/>
              <a:gd name="connsiteX2" fmla="*/ 332015 w 1578429"/>
              <a:gd name="connsiteY2" fmla="*/ 70462 h 486506"/>
              <a:gd name="connsiteX3" fmla="*/ 696686 w 1578429"/>
              <a:gd name="connsiteY3" fmla="*/ 190205 h 486506"/>
              <a:gd name="connsiteX4" fmla="*/ 979715 w 1578429"/>
              <a:gd name="connsiteY4" fmla="*/ 5148 h 486506"/>
              <a:gd name="connsiteX5" fmla="*/ 1349829 w 1578429"/>
              <a:gd name="connsiteY5" fmla="*/ 435133 h 486506"/>
              <a:gd name="connsiteX6" fmla="*/ 1578429 w 1578429"/>
              <a:gd name="connsiteY6" fmla="*/ 462348 h 48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8429" h="486506">
                <a:moveTo>
                  <a:pt x="0" y="446019"/>
                </a:moveTo>
                <a:cubicBezTo>
                  <a:pt x="81189" y="439215"/>
                  <a:pt x="162379" y="432412"/>
                  <a:pt x="217715" y="369819"/>
                </a:cubicBezTo>
                <a:cubicBezTo>
                  <a:pt x="273051" y="307226"/>
                  <a:pt x="252187" y="100398"/>
                  <a:pt x="332015" y="70462"/>
                </a:cubicBezTo>
                <a:cubicBezTo>
                  <a:pt x="411843" y="40526"/>
                  <a:pt x="588736" y="201091"/>
                  <a:pt x="696686" y="190205"/>
                </a:cubicBezTo>
                <a:cubicBezTo>
                  <a:pt x="804636" y="179319"/>
                  <a:pt x="870858" y="-35673"/>
                  <a:pt x="979715" y="5148"/>
                </a:cubicBezTo>
                <a:cubicBezTo>
                  <a:pt x="1088572" y="45969"/>
                  <a:pt x="1250043" y="358933"/>
                  <a:pt x="1349829" y="435133"/>
                </a:cubicBezTo>
                <a:cubicBezTo>
                  <a:pt x="1449615" y="511333"/>
                  <a:pt x="1514022" y="486840"/>
                  <a:pt x="1578429" y="462348"/>
                </a:cubicBezTo>
              </a:path>
            </a:pathLst>
          </a:custGeom>
          <a:noFill/>
          <a:ln>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4" name="正方形/長方形 34"/>
          <p:cNvSpPr/>
          <p:nvPr/>
        </p:nvSpPr>
        <p:spPr>
          <a:xfrm>
            <a:off x="4653560" y="3543103"/>
            <a:ext cx="1490432" cy="169662"/>
          </a:xfrm>
          <a:prstGeom prst="rect">
            <a:avLst/>
          </a:prstGeom>
        </p:spPr>
        <p:txBody>
          <a:bodyPr wrap="square" lIns="0" tIns="0" rIns="0" bIns="0">
            <a:spAutoFit/>
          </a:bodyPr>
          <a:lstStyle/>
          <a:p>
            <a:pPr>
              <a:lnSpc>
                <a:spcPct val="130000"/>
              </a:lnSpc>
            </a:pPr>
            <a:r>
              <a:rPr lang="en-US" altLang="ja-JP" sz="900" dirty="0">
                <a:solidFill>
                  <a:schemeClr val="tx1">
                    <a:lumMod val="75000"/>
                    <a:lumOff val="25000"/>
                  </a:schemeClr>
                </a:solidFill>
                <a:latin typeface="メイリオ" panose="020B0604030504040204" pitchFamily="50" charset="-128"/>
                <a:ea typeface="メイリオ" panose="020B0604030504040204" pitchFamily="50" charset="-128"/>
              </a:rPr>
              <a:t>1</a:t>
            </a:r>
            <a:r>
              <a:rPr lang="ja-JP" altLang="en-US" sz="900" dirty="0">
                <a:solidFill>
                  <a:schemeClr val="tx1">
                    <a:lumMod val="75000"/>
                    <a:lumOff val="25000"/>
                  </a:schemeClr>
                </a:solidFill>
                <a:latin typeface="メイリオ" panose="020B0604030504040204" pitchFamily="50" charset="-128"/>
                <a:ea typeface="メイリオ" panose="020B0604030504040204" pitchFamily="50" charset="-128"/>
              </a:rPr>
              <a:t>日の血圧変動のイメージ</a:t>
            </a:r>
          </a:p>
        </p:txBody>
      </p:sp>
      <p:sp>
        <p:nvSpPr>
          <p:cNvPr id="1135" name="正方形/長方形 39"/>
          <p:cNvSpPr/>
          <p:nvPr/>
        </p:nvSpPr>
        <p:spPr>
          <a:xfrm>
            <a:off x="4556978" y="3298182"/>
            <a:ext cx="1627050" cy="131959"/>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　　　朝　　　昼　　　夜　　睡眠中</a:t>
            </a:r>
          </a:p>
        </p:txBody>
      </p:sp>
      <p:grpSp>
        <p:nvGrpSpPr>
          <p:cNvPr id="1136" name="グループ化 50"/>
          <p:cNvGrpSpPr/>
          <p:nvPr/>
        </p:nvGrpSpPr>
        <p:grpSpPr>
          <a:xfrm rot="20461736">
            <a:off x="4651017" y="2617383"/>
            <a:ext cx="378106" cy="161352"/>
            <a:chOff x="-928051" y="1756248"/>
            <a:chExt cx="652439" cy="281039"/>
          </a:xfrm>
        </p:grpSpPr>
        <p:sp>
          <p:nvSpPr>
            <p:cNvPr id="1137" name="フリーフォーム: 図形 45"/>
            <p:cNvSpPr/>
            <p:nvPr/>
          </p:nvSpPr>
          <p:spPr>
            <a:xfrm>
              <a:off x="-637577" y="1756248"/>
              <a:ext cx="66675" cy="180975"/>
            </a:xfrm>
            <a:custGeom>
              <a:avLst/>
              <a:gdLst>
                <a:gd name="connsiteX0" fmla="*/ 7144 w 66675"/>
                <a:gd name="connsiteY0" fmla="*/ 7144 h 180975"/>
                <a:gd name="connsiteX1" fmla="*/ 64294 w 66675"/>
                <a:gd name="connsiteY1" fmla="*/ 7144 h 180975"/>
                <a:gd name="connsiteX2" fmla="*/ 64294 w 66675"/>
                <a:gd name="connsiteY2" fmla="*/ 178594 h 180975"/>
                <a:gd name="connsiteX3" fmla="*/ 7144 w 66675"/>
                <a:gd name="connsiteY3" fmla="*/ 178594 h 180975"/>
              </a:gdLst>
              <a:ahLst/>
              <a:cxnLst>
                <a:cxn ang="0">
                  <a:pos x="connsiteX0" y="connsiteY0"/>
                </a:cxn>
                <a:cxn ang="0">
                  <a:pos x="connsiteX1" y="connsiteY1"/>
                </a:cxn>
                <a:cxn ang="0">
                  <a:pos x="connsiteX2" y="connsiteY2"/>
                </a:cxn>
                <a:cxn ang="0">
                  <a:pos x="connsiteX3" y="connsiteY3"/>
                </a:cxn>
              </a:cxnLst>
              <a:rect l="l" t="t" r="r" b="b"/>
              <a:pathLst>
                <a:path w="66675" h="180975">
                  <a:moveTo>
                    <a:pt x="7144" y="7144"/>
                  </a:moveTo>
                  <a:lnTo>
                    <a:pt x="64294" y="7144"/>
                  </a:lnTo>
                  <a:lnTo>
                    <a:pt x="64294" y="178594"/>
                  </a:lnTo>
                  <a:lnTo>
                    <a:pt x="7144" y="178594"/>
                  </a:lnTo>
                  <a:close/>
                </a:path>
              </a:pathLst>
            </a:custGeom>
            <a:solidFill>
              <a:srgbClr val="C8141E"/>
            </a:solidFill>
            <a:ln w="9525" cap="flat">
              <a:noFill/>
              <a:prstDash val="solid"/>
              <a:miter/>
            </a:ln>
          </p:spPr>
          <p:txBody>
            <a:bodyPr rtlCol="0" anchor="ctr"/>
            <a:lstStyle/>
            <a:p>
              <a:endParaRPr lang="ja-JP" altLang="en-US"/>
            </a:p>
          </p:txBody>
        </p:sp>
        <p:sp>
          <p:nvSpPr>
            <p:cNvPr id="1138" name="フリーフォーム: 図形 47"/>
            <p:cNvSpPr/>
            <p:nvPr/>
          </p:nvSpPr>
          <p:spPr>
            <a:xfrm>
              <a:off x="-456587" y="1856312"/>
              <a:ext cx="180975" cy="180975"/>
            </a:xfrm>
            <a:custGeom>
              <a:avLst/>
              <a:gdLst>
                <a:gd name="connsiteX0" fmla="*/ 171746 w 180975"/>
                <a:gd name="connsiteY0" fmla="*/ 50513 h 180975"/>
                <a:gd name="connsiteX1" fmla="*/ 50513 w 180975"/>
                <a:gd name="connsiteY1" fmla="*/ 171746 h 180975"/>
                <a:gd name="connsiteX2" fmla="*/ 10103 w 180975"/>
                <a:gd name="connsiteY2" fmla="*/ 131335 h 180975"/>
                <a:gd name="connsiteX3" fmla="*/ 131335 w 180975"/>
                <a:gd name="connsiteY3" fmla="*/ 10103 h 180975"/>
              </a:gdLst>
              <a:ahLst/>
              <a:cxnLst>
                <a:cxn ang="0">
                  <a:pos x="connsiteX0" y="connsiteY0"/>
                </a:cxn>
                <a:cxn ang="0">
                  <a:pos x="connsiteX1" y="connsiteY1"/>
                </a:cxn>
                <a:cxn ang="0">
                  <a:pos x="connsiteX2" y="connsiteY2"/>
                </a:cxn>
                <a:cxn ang="0">
                  <a:pos x="connsiteX3" y="connsiteY3"/>
                </a:cxn>
              </a:cxnLst>
              <a:rect l="l" t="t" r="r" b="b"/>
              <a:pathLst>
                <a:path w="180975" h="180975">
                  <a:moveTo>
                    <a:pt x="171746" y="50513"/>
                  </a:moveTo>
                  <a:lnTo>
                    <a:pt x="50513" y="171746"/>
                  </a:lnTo>
                  <a:lnTo>
                    <a:pt x="10103" y="131335"/>
                  </a:lnTo>
                  <a:lnTo>
                    <a:pt x="131335" y="10103"/>
                  </a:lnTo>
                  <a:close/>
                </a:path>
              </a:pathLst>
            </a:custGeom>
            <a:solidFill>
              <a:srgbClr val="C8141E"/>
            </a:solidFill>
            <a:ln w="9525" cap="flat">
              <a:noFill/>
              <a:prstDash val="solid"/>
              <a:miter/>
            </a:ln>
          </p:spPr>
          <p:txBody>
            <a:bodyPr rtlCol="0" anchor="ctr"/>
            <a:lstStyle/>
            <a:p>
              <a:endParaRPr lang="ja-JP" altLang="en-US"/>
            </a:p>
          </p:txBody>
        </p:sp>
        <p:sp>
          <p:nvSpPr>
            <p:cNvPr id="1139" name="フリーフォーム: 図形 48"/>
            <p:cNvSpPr/>
            <p:nvPr/>
          </p:nvSpPr>
          <p:spPr>
            <a:xfrm>
              <a:off x="-928051" y="1855375"/>
              <a:ext cx="180975" cy="180975"/>
            </a:xfrm>
            <a:custGeom>
              <a:avLst/>
              <a:gdLst>
                <a:gd name="connsiteX0" fmla="*/ 171746 w 180975"/>
                <a:gd name="connsiteY0" fmla="*/ 131335 h 180975"/>
                <a:gd name="connsiteX1" fmla="*/ 131335 w 180975"/>
                <a:gd name="connsiteY1" fmla="*/ 171746 h 180975"/>
                <a:gd name="connsiteX2" fmla="*/ 10103 w 180975"/>
                <a:gd name="connsiteY2" fmla="*/ 50513 h 180975"/>
                <a:gd name="connsiteX3" fmla="*/ 50513 w 180975"/>
                <a:gd name="connsiteY3" fmla="*/ 10103 h 180975"/>
              </a:gdLst>
              <a:ahLst/>
              <a:cxnLst>
                <a:cxn ang="0">
                  <a:pos x="connsiteX0" y="connsiteY0"/>
                </a:cxn>
                <a:cxn ang="0">
                  <a:pos x="connsiteX1" y="connsiteY1"/>
                </a:cxn>
                <a:cxn ang="0">
                  <a:pos x="connsiteX2" y="connsiteY2"/>
                </a:cxn>
                <a:cxn ang="0">
                  <a:pos x="connsiteX3" y="connsiteY3"/>
                </a:cxn>
              </a:cxnLst>
              <a:rect l="l" t="t" r="r" b="b"/>
              <a:pathLst>
                <a:path w="180975" h="180975">
                  <a:moveTo>
                    <a:pt x="171746" y="131335"/>
                  </a:moveTo>
                  <a:lnTo>
                    <a:pt x="131335" y="171746"/>
                  </a:lnTo>
                  <a:lnTo>
                    <a:pt x="10103" y="50513"/>
                  </a:lnTo>
                  <a:lnTo>
                    <a:pt x="50513" y="10103"/>
                  </a:lnTo>
                  <a:close/>
                </a:path>
              </a:pathLst>
            </a:custGeom>
            <a:solidFill>
              <a:srgbClr val="C8141E"/>
            </a:solidFill>
            <a:ln w="9525" cap="flat">
              <a:noFill/>
              <a:prstDash val="solid"/>
              <a:miter/>
            </a:ln>
          </p:spPr>
          <p:txBody>
            <a:bodyPr rtlCol="0" anchor="ctr"/>
            <a:lstStyle/>
            <a:p>
              <a:endParaRPr lang="ja-JP" altLang="en-US"/>
            </a:p>
          </p:txBody>
        </p:sp>
      </p:grpSp>
      <p:grpSp>
        <p:nvGrpSpPr>
          <p:cNvPr id="1140" name="グループ化 51"/>
          <p:cNvGrpSpPr/>
          <p:nvPr/>
        </p:nvGrpSpPr>
        <p:grpSpPr>
          <a:xfrm rot="518912">
            <a:off x="5355253" y="2526553"/>
            <a:ext cx="378106" cy="161352"/>
            <a:chOff x="-928051" y="1756248"/>
            <a:chExt cx="652439" cy="281039"/>
          </a:xfrm>
        </p:grpSpPr>
        <p:sp>
          <p:nvSpPr>
            <p:cNvPr id="1141" name="フリーフォーム: 図形 52"/>
            <p:cNvSpPr/>
            <p:nvPr/>
          </p:nvSpPr>
          <p:spPr>
            <a:xfrm>
              <a:off x="-637577" y="1756248"/>
              <a:ext cx="66675" cy="180975"/>
            </a:xfrm>
            <a:custGeom>
              <a:avLst/>
              <a:gdLst>
                <a:gd name="connsiteX0" fmla="*/ 7144 w 66675"/>
                <a:gd name="connsiteY0" fmla="*/ 7144 h 180975"/>
                <a:gd name="connsiteX1" fmla="*/ 64294 w 66675"/>
                <a:gd name="connsiteY1" fmla="*/ 7144 h 180975"/>
                <a:gd name="connsiteX2" fmla="*/ 64294 w 66675"/>
                <a:gd name="connsiteY2" fmla="*/ 178594 h 180975"/>
                <a:gd name="connsiteX3" fmla="*/ 7144 w 66675"/>
                <a:gd name="connsiteY3" fmla="*/ 178594 h 180975"/>
              </a:gdLst>
              <a:ahLst/>
              <a:cxnLst>
                <a:cxn ang="0">
                  <a:pos x="connsiteX0" y="connsiteY0"/>
                </a:cxn>
                <a:cxn ang="0">
                  <a:pos x="connsiteX1" y="connsiteY1"/>
                </a:cxn>
                <a:cxn ang="0">
                  <a:pos x="connsiteX2" y="connsiteY2"/>
                </a:cxn>
                <a:cxn ang="0">
                  <a:pos x="connsiteX3" y="connsiteY3"/>
                </a:cxn>
              </a:cxnLst>
              <a:rect l="l" t="t" r="r" b="b"/>
              <a:pathLst>
                <a:path w="66675" h="180975">
                  <a:moveTo>
                    <a:pt x="7144" y="7144"/>
                  </a:moveTo>
                  <a:lnTo>
                    <a:pt x="64294" y="7144"/>
                  </a:lnTo>
                  <a:lnTo>
                    <a:pt x="64294" y="178594"/>
                  </a:lnTo>
                  <a:lnTo>
                    <a:pt x="7144" y="178594"/>
                  </a:lnTo>
                  <a:close/>
                </a:path>
              </a:pathLst>
            </a:custGeom>
            <a:solidFill>
              <a:srgbClr val="C8141E"/>
            </a:solidFill>
            <a:ln w="9525" cap="flat">
              <a:noFill/>
              <a:prstDash val="solid"/>
              <a:miter/>
            </a:ln>
          </p:spPr>
          <p:txBody>
            <a:bodyPr rtlCol="0" anchor="ctr"/>
            <a:lstStyle/>
            <a:p>
              <a:endParaRPr lang="ja-JP" altLang="en-US"/>
            </a:p>
          </p:txBody>
        </p:sp>
        <p:sp>
          <p:nvSpPr>
            <p:cNvPr id="1142" name="フリーフォーム: 図形 53"/>
            <p:cNvSpPr/>
            <p:nvPr/>
          </p:nvSpPr>
          <p:spPr>
            <a:xfrm>
              <a:off x="-456587" y="1856312"/>
              <a:ext cx="180975" cy="180975"/>
            </a:xfrm>
            <a:custGeom>
              <a:avLst/>
              <a:gdLst>
                <a:gd name="connsiteX0" fmla="*/ 171746 w 180975"/>
                <a:gd name="connsiteY0" fmla="*/ 50513 h 180975"/>
                <a:gd name="connsiteX1" fmla="*/ 50513 w 180975"/>
                <a:gd name="connsiteY1" fmla="*/ 171746 h 180975"/>
                <a:gd name="connsiteX2" fmla="*/ 10103 w 180975"/>
                <a:gd name="connsiteY2" fmla="*/ 131335 h 180975"/>
                <a:gd name="connsiteX3" fmla="*/ 131335 w 180975"/>
                <a:gd name="connsiteY3" fmla="*/ 10103 h 180975"/>
              </a:gdLst>
              <a:ahLst/>
              <a:cxnLst>
                <a:cxn ang="0">
                  <a:pos x="connsiteX0" y="connsiteY0"/>
                </a:cxn>
                <a:cxn ang="0">
                  <a:pos x="connsiteX1" y="connsiteY1"/>
                </a:cxn>
                <a:cxn ang="0">
                  <a:pos x="connsiteX2" y="connsiteY2"/>
                </a:cxn>
                <a:cxn ang="0">
                  <a:pos x="connsiteX3" y="connsiteY3"/>
                </a:cxn>
              </a:cxnLst>
              <a:rect l="l" t="t" r="r" b="b"/>
              <a:pathLst>
                <a:path w="180975" h="180975">
                  <a:moveTo>
                    <a:pt x="171746" y="50513"/>
                  </a:moveTo>
                  <a:lnTo>
                    <a:pt x="50513" y="171746"/>
                  </a:lnTo>
                  <a:lnTo>
                    <a:pt x="10103" y="131335"/>
                  </a:lnTo>
                  <a:lnTo>
                    <a:pt x="131335" y="10103"/>
                  </a:lnTo>
                  <a:close/>
                </a:path>
              </a:pathLst>
            </a:custGeom>
            <a:solidFill>
              <a:srgbClr val="C8141E"/>
            </a:solidFill>
            <a:ln w="9525" cap="flat">
              <a:noFill/>
              <a:prstDash val="solid"/>
              <a:miter/>
            </a:ln>
          </p:spPr>
          <p:txBody>
            <a:bodyPr rtlCol="0" anchor="ctr"/>
            <a:lstStyle/>
            <a:p>
              <a:endParaRPr lang="ja-JP" altLang="en-US"/>
            </a:p>
          </p:txBody>
        </p:sp>
        <p:sp>
          <p:nvSpPr>
            <p:cNvPr id="1143" name="フリーフォーム: 図形 54"/>
            <p:cNvSpPr/>
            <p:nvPr/>
          </p:nvSpPr>
          <p:spPr>
            <a:xfrm>
              <a:off x="-928051" y="1855375"/>
              <a:ext cx="180975" cy="180975"/>
            </a:xfrm>
            <a:custGeom>
              <a:avLst/>
              <a:gdLst>
                <a:gd name="connsiteX0" fmla="*/ 171746 w 180975"/>
                <a:gd name="connsiteY0" fmla="*/ 131335 h 180975"/>
                <a:gd name="connsiteX1" fmla="*/ 131335 w 180975"/>
                <a:gd name="connsiteY1" fmla="*/ 171746 h 180975"/>
                <a:gd name="connsiteX2" fmla="*/ 10103 w 180975"/>
                <a:gd name="connsiteY2" fmla="*/ 50513 h 180975"/>
                <a:gd name="connsiteX3" fmla="*/ 50513 w 180975"/>
                <a:gd name="connsiteY3" fmla="*/ 10103 h 180975"/>
              </a:gdLst>
              <a:ahLst/>
              <a:cxnLst>
                <a:cxn ang="0">
                  <a:pos x="connsiteX0" y="connsiteY0"/>
                </a:cxn>
                <a:cxn ang="0">
                  <a:pos x="connsiteX1" y="connsiteY1"/>
                </a:cxn>
                <a:cxn ang="0">
                  <a:pos x="connsiteX2" y="connsiteY2"/>
                </a:cxn>
                <a:cxn ang="0">
                  <a:pos x="connsiteX3" y="connsiteY3"/>
                </a:cxn>
              </a:cxnLst>
              <a:rect l="l" t="t" r="r" b="b"/>
              <a:pathLst>
                <a:path w="180975" h="180975">
                  <a:moveTo>
                    <a:pt x="171746" y="131335"/>
                  </a:moveTo>
                  <a:lnTo>
                    <a:pt x="131335" y="171746"/>
                  </a:lnTo>
                  <a:lnTo>
                    <a:pt x="10103" y="50513"/>
                  </a:lnTo>
                  <a:lnTo>
                    <a:pt x="50513" y="10103"/>
                  </a:lnTo>
                  <a:close/>
                </a:path>
              </a:pathLst>
            </a:custGeom>
            <a:solidFill>
              <a:srgbClr val="C8141E"/>
            </a:solidFill>
            <a:ln w="9525" cap="flat">
              <a:noFill/>
              <a:prstDash val="solid"/>
              <a:miter/>
            </a:ln>
          </p:spPr>
          <p:txBody>
            <a:bodyPr rtlCol="0" anchor="ctr"/>
            <a:lstStyle/>
            <a:p>
              <a:endParaRPr lang="ja-JP" altLang="en-US"/>
            </a:p>
          </p:txBody>
        </p:sp>
      </p:grpSp>
      <p:sp>
        <p:nvSpPr>
          <p:cNvPr id="1144" name="フリーフォーム: 図形 57"/>
          <p:cNvSpPr/>
          <p:nvPr/>
        </p:nvSpPr>
        <p:spPr>
          <a:xfrm rot="13502216">
            <a:off x="5782691" y="2035800"/>
            <a:ext cx="612581" cy="786197"/>
          </a:xfrm>
          <a:custGeom>
            <a:avLst/>
            <a:gdLst>
              <a:gd name="connsiteX0" fmla="*/ 522804 w 612581"/>
              <a:gd name="connsiteY0" fmla="*/ 696141 h 786197"/>
              <a:gd name="connsiteX1" fmla="*/ 89644 w 612581"/>
              <a:gd name="connsiteY1" fmla="*/ 696831 h 786197"/>
              <a:gd name="connsiteX2" fmla="*/ 89776 w 612581"/>
              <a:gd name="connsiteY2" fmla="*/ 263670 h 786197"/>
              <a:gd name="connsiteX3" fmla="*/ 191119 w 612581"/>
              <a:gd name="connsiteY3" fmla="*/ 196226 h 786197"/>
              <a:gd name="connsiteX4" fmla="*/ 239322 w 612581"/>
              <a:gd name="connsiteY4" fmla="*/ 181865 h 786197"/>
              <a:gd name="connsiteX5" fmla="*/ 281265 w 612581"/>
              <a:gd name="connsiteY5" fmla="*/ 0 h 786197"/>
              <a:gd name="connsiteX6" fmla="*/ 321636 w 612581"/>
              <a:gd name="connsiteY6" fmla="*/ 175052 h 786197"/>
              <a:gd name="connsiteX7" fmla="*/ 364882 w 612581"/>
              <a:gd name="connsiteY7" fmla="*/ 179128 h 786197"/>
              <a:gd name="connsiteX8" fmla="*/ 522937 w 612581"/>
              <a:gd name="connsiteY8" fmla="*/ 262980 h 786197"/>
              <a:gd name="connsiteX9" fmla="*/ 522804 w 612581"/>
              <a:gd name="connsiteY9" fmla="*/ 696141 h 78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2581" h="786197">
                <a:moveTo>
                  <a:pt x="522804" y="696141"/>
                </a:moveTo>
                <a:cubicBezTo>
                  <a:pt x="403153" y="815946"/>
                  <a:pt x="209221" y="816255"/>
                  <a:pt x="89644" y="696831"/>
                </a:cubicBezTo>
                <a:cubicBezTo>
                  <a:pt x="-29934" y="577408"/>
                  <a:pt x="-29875" y="383476"/>
                  <a:pt x="89776" y="263670"/>
                </a:cubicBezTo>
                <a:cubicBezTo>
                  <a:pt x="119689" y="233719"/>
                  <a:pt x="154244" y="211236"/>
                  <a:pt x="191119" y="196226"/>
                </a:cubicBezTo>
                <a:lnTo>
                  <a:pt x="239322" y="181865"/>
                </a:lnTo>
                <a:lnTo>
                  <a:pt x="281265" y="0"/>
                </a:lnTo>
                <a:lnTo>
                  <a:pt x="321636" y="175052"/>
                </a:lnTo>
                <a:lnTo>
                  <a:pt x="364882" y="179128"/>
                </a:lnTo>
                <a:cubicBezTo>
                  <a:pt x="422797" y="190250"/>
                  <a:pt x="478095" y="218196"/>
                  <a:pt x="522937" y="262980"/>
                </a:cubicBezTo>
                <a:cubicBezTo>
                  <a:pt x="642514" y="382403"/>
                  <a:pt x="642455" y="576336"/>
                  <a:pt x="522804" y="696141"/>
                </a:cubicBezTo>
                <a:close/>
              </a:path>
            </a:pathLst>
          </a:custGeom>
          <a:noFill/>
          <a:ln w="6350">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あ</a:t>
            </a:r>
          </a:p>
        </p:txBody>
      </p:sp>
      <p:sp>
        <p:nvSpPr>
          <p:cNvPr id="1145" name="テキスト ボックス 58"/>
          <p:cNvSpPr txBox="1"/>
          <p:nvPr/>
        </p:nvSpPr>
        <p:spPr>
          <a:xfrm>
            <a:off x="5821373" y="2190104"/>
            <a:ext cx="692604" cy="420115"/>
          </a:xfrm>
          <a:prstGeom prst="rect">
            <a:avLst/>
          </a:prstGeom>
          <a:noFill/>
        </p:spPr>
        <p:txBody>
          <a:bodyPr wrap="square" rtlCol="0">
            <a:spAutoFit/>
          </a:bodyPr>
          <a:lstStyle/>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起きた時と</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寝る前が</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高いです！</a:t>
            </a:r>
          </a:p>
        </p:txBody>
      </p:sp>
      <p:sp>
        <p:nvSpPr>
          <p:cNvPr id="1146" name="楕円 63"/>
          <p:cNvSpPr/>
          <p:nvPr/>
        </p:nvSpPr>
        <p:spPr>
          <a:xfrm>
            <a:off x="2095626" y="8505748"/>
            <a:ext cx="612000" cy="612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7" name="フリーフォーム: 図形 65"/>
          <p:cNvSpPr/>
          <p:nvPr/>
        </p:nvSpPr>
        <p:spPr>
          <a:xfrm rot="7803902">
            <a:off x="2055839" y="8535519"/>
            <a:ext cx="612581" cy="786197"/>
          </a:xfrm>
          <a:custGeom>
            <a:avLst/>
            <a:gdLst>
              <a:gd name="connsiteX0" fmla="*/ 522804 w 612581"/>
              <a:gd name="connsiteY0" fmla="*/ 696141 h 786197"/>
              <a:gd name="connsiteX1" fmla="*/ 89644 w 612581"/>
              <a:gd name="connsiteY1" fmla="*/ 696831 h 786197"/>
              <a:gd name="connsiteX2" fmla="*/ 89776 w 612581"/>
              <a:gd name="connsiteY2" fmla="*/ 263670 h 786197"/>
              <a:gd name="connsiteX3" fmla="*/ 191119 w 612581"/>
              <a:gd name="connsiteY3" fmla="*/ 196226 h 786197"/>
              <a:gd name="connsiteX4" fmla="*/ 239322 w 612581"/>
              <a:gd name="connsiteY4" fmla="*/ 181865 h 786197"/>
              <a:gd name="connsiteX5" fmla="*/ 281265 w 612581"/>
              <a:gd name="connsiteY5" fmla="*/ 0 h 786197"/>
              <a:gd name="connsiteX6" fmla="*/ 321636 w 612581"/>
              <a:gd name="connsiteY6" fmla="*/ 175052 h 786197"/>
              <a:gd name="connsiteX7" fmla="*/ 364882 w 612581"/>
              <a:gd name="connsiteY7" fmla="*/ 179128 h 786197"/>
              <a:gd name="connsiteX8" fmla="*/ 522937 w 612581"/>
              <a:gd name="connsiteY8" fmla="*/ 262980 h 786197"/>
              <a:gd name="connsiteX9" fmla="*/ 522804 w 612581"/>
              <a:gd name="connsiteY9" fmla="*/ 696141 h 78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2581" h="786197">
                <a:moveTo>
                  <a:pt x="522804" y="696141"/>
                </a:moveTo>
                <a:cubicBezTo>
                  <a:pt x="403153" y="815946"/>
                  <a:pt x="209221" y="816255"/>
                  <a:pt x="89644" y="696831"/>
                </a:cubicBezTo>
                <a:cubicBezTo>
                  <a:pt x="-29934" y="577408"/>
                  <a:pt x="-29875" y="383476"/>
                  <a:pt x="89776" y="263670"/>
                </a:cubicBezTo>
                <a:cubicBezTo>
                  <a:pt x="119689" y="233719"/>
                  <a:pt x="154244" y="211236"/>
                  <a:pt x="191119" y="196226"/>
                </a:cubicBezTo>
                <a:lnTo>
                  <a:pt x="239322" y="181865"/>
                </a:lnTo>
                <a:lnTo>
                  <a:pt x="281265" y="0"/>
                </a:lnTo>
                <a:lnTo>
                  <a:pt x="321636" y="175052"/>
                </a:lnTo>
                <a:lnTo>
                  <a:pt x="364882" y="179128"/>
                </a:lnTo>
                <a:cubicBezTo>
                  <a:pt x="422797" y="190250"/>
                  <a:pt x="478095" y="218196"/>
                  <a:pt x="522937" y="262980"/>
                </a:cubicBezTo>
                <a:cubicBezTo>
                  <a:pt x="642514" y="382403"/>
                  <a:pt x="642455" y="576336"/>
                  <a:pt x="522804" y="696141"/>
                </a:cubicBezTo>
                <a:close/>
              </a:path>
            </a:pathLst>
          </a:custGeom>
          <a:noFill/>
          <a:ln w="6350">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あ</a:t>
            </a:r>
          </a:p>
        </p:txBody>
      </p:sp>
      <p:sp>
        <p:nvSpPr>
          <p:cNvPr id="1148" name="テキスト ボックス 64"/>
          <p:cNvSpPr txBox="1"/>
          <p:nvPr/>
        </p:nvSpPr>
        <p:spPr>
          <a:xfrm>
            <a:off x="1968306" y="8681346"/>
            <a:ext cx="692604" cy="408189"/>
          </a:xfrm>
          <a:prstGeom prst="rect">
            <a:avLst/>
          </a:prstGeom>
          <a:noFill/>
        </p:spPr>
        <p:txBody>
          <a:bodyPr wrap="square" rtlCol="0">
            <a:spAutoFit/>
          </a:bodyPr>
          <a:lstStyle/>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体脂肪率や</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筋肉量を</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測れます！</a:t>
            </a:r>
          </a:p>
        </p:txBody>
      </p:sp>
      <p:sp>
        <p:nvSpPr>
          <p:cNvPr id="1149" name="正方形/長方形 67"/>
          <p:cNvSpPr/>
          <p:nvPr/>
        </p:nvSpPr>
        <p:spPr>
          <a:xfrm>
            <a:off x="416469" y="8255189"/>
            <a:ext cx="1459279" cy="1441072"/>
          </a:xfrm>
          <a:prstGeom prst="rect">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0" name="正方形/長方形 68"/>
          <p:cNvSpPr/>
          <p:nvPr/>
        </p:nvSpPr>
        <p:spPr>
          <a:xfrm>
            <a:off x="522514" y="8360228"/>
            <a:ext cx="1230866" cy="1535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18000" rIns="72000" bIns="0" rtlCol="0" anchor="ctr"/>
          <a:lstStyle/>
          <a:p>
            <a:pPr algn="dist"/>
            <a:r>
              <a:rPr kumimoji="1" lang="ja-JP" altLang="en-US" sz="600" b="1" dirty="0">
                <a:solidFill>
                  <a:schemeClr val="bg2">
                    <a:lumMod val="25000"/>
                  </a:schemeClr>
                </a:solidFill>
                <a:latin typeface="メイリオ" panose="020B0604030504040204" pitchFamily="50" charset="-128"/>
                <a:ea typeface="メイリオ" panose="020B0604030504040204" pitchFamily="50" charset="-128"/>
              </a:rPr>
              <a:t>体組成計がある施設の例</a:t>
            </a:r>
          </a:p>
        </p:txBody>
      </p:sp>
      <p:sp>
        <p:nvSpPr>
          <p:cNvPr id="1151" name="正方形/長方形 66"/>
          <p:cNvSpPr/>
          <p:nvPr/>
        </p:nvSpPr>
        <p:spPr>
          <a:xfrm>
            <a:off x="477273" y="8623879"/>
            <a:ext cx="917912" cy="273152"/>
          </a:xfrm>
          <a:prstGeom prst="rect">
            <a:avLst/>
          </a:prstGeom>
        </p:spPr>
        <p:txBody>
          <a:bodyPr wrap="square">
            <a:spAutoFit/>
          </a:bodyPr>
          <a:lstStyle/>
          <a:p>
            <a:pPr>
              <a:lnSpc>
                <a:spcPct val="120000"/>
              </a:lnSpc>
            </a:pPr>
            <a:r>
              <a:rPr lang="ja-JP" altLang="en-US" sz="500" dirty="0">
                <a:latin typeface="メイリオ" panose="020B0604030504040204" pitchFamily="50" charset="-128"/>
                <a:ea typeface="メイリオ" panose="020B0604030504040204" pitchFamily="50" charset="-128"/>
              </a:rPr>
              <a:t>静岡市地域福祉</a:t>
            </a:r>
            <a:endParaRPr lang="en-US" altLang="ja-JP" sz="500" dirty="0">
              <a:latin typeface="メイリオ" panose="020B0604030504040204" pitchFamily="50" charset="-128"/>
              <a:ea typeface="メイリオ" panose="020B0604030504040204" pitchFamily="50" charset="-128"/>
            </a:endParaRPr>
          </a:p>
          <a:p>
            <a:pPr>
              <a:lnSpc>
                <a:spcPct val="120000"/>
              </a:lnSpc>
            </a:pPr>
            <a:r>
              <a:rPr lang="ja-JP" altLang="en-US" sz="500" dirty="0">
                <a:latin typeface="メイリオ" panose="020B0604030504040204" pitchFamily="50" charset="-128"/>
                <a:ea typeface="メイリオ" panose="020B0604030504040204" pitchFamily="50" charset="-128"/>
              </a:rPr>
              <a:t>共生センターみなくる</a:t>
            </a:r>
          </a:p>
        </p:txBody>
      </p:sp>
      <p:pic>
        <p:nvPicPr>
          <p:cNvPr id="1152" name="図 69"/>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20000"/>
                    </a14:imgEffect>
                  </a14:imgLayer>
                </a14:imgProps>
              </a:ext>
            </a:extLst>
          </a:blip>
          <a:stretch>
            <a:fillRect/>
          </a:stretch>
        </p:blipFill>
        <p:spPr>
          <a:xfrm>
            <a:off x="1244528" y="8598644"/>
            <a:ext cx="479296" cy="329973"/>
          </a:xfrm>
          <a:prstGeom prst="rect">
            <a:avLst/>
          </a:prstGeom>
        </p:spPr>
      </p:pic>
      <p:sp>
        <p:nvSpPr>
          <p:cNvPr id="1153" name="正方形/長方形 70"/>
          <p:cNvSpPr/>
          <p:nvPr/>
        </p:nvSpPr>
        <p:spPr>
          <a:xfrm>
            <a:off x="1025220" y="9005545"/>
            <a:ext cx="917912" cy="180819"/>
          </a:xfrm>
          <a:prstGeom prst="rect">
            <a:avLst/>
          </a:prstGeom>
        </p:spPr>
        <p:txBody>
          <a:bodyPr wrap="square">
            <a:spAutoFit/>
          </a:bodyPr>
          <a:lstStyle/>
          <a:p>
            <a:pPr>
              <a:lnSpc>
                <a:spcPct val="120000"/>
              </a:lnSpc>
            </a:pPr>
            <a:r>
              <a:rPr lang="ja-JP" altLang="en-US" sz="500" dirty="0">
                <a:latin typeface="メイリオ" panose="020B0604030504040204" pitchFamily="50" charset="-128"/>
                <a:ea typeface="メイリオ" panose="020B0604030504040204" pitchFamily="50" charset="-128"/>
              </a:rPr>
              <a:t>三島市保健センター</a:t>
            </a:r>
          </a:p>
        </p:txBody>
      </p:sp>
      <p:pic>
        <p:nvPicPr>
          <p:cNvPr id="1154" name="図 71"/>
          <p:cNvPicPr>
            <a:picLocks noChangeAspect="1"/>
          </p:cNvPicPr>
          <p:nvPr/>
        </p:nvPicPr>
        <p:blipFill>
          <a:blip r:embed="rId10"/>
          <a:stretch>
            <a:fillRect/>
          </a:stretch>
        </p:blipFill>
        <p:spPr>
          <a:xfrm>
            <a:off x="590356" y="8922266"/>
            <a:ext cx="463745" cy="329973"/>
          </a:xfrm>
          <a:prstGeom prst="rect">
            <a:avLst/>
          </a:prstGeom>
        </p:spPr>
      </p:pic>
      <p:sp>
        <p:nvSpPr>
          <p:cNvPr id="1155" name="正方形/長方形 72"/>
          <p:cNvSpPr/>
          <p:nvPr/>
        </p:nvSpPr>
        <p:spPr>
          <a:xfrm>
            <a:off x="708009" y="9295940"/>
            <a:ext cx="687176" cy="365485"/>
          </a:xfrm>
          <a:prstGeom prst="rect">
            <a:avLst/>
          </a:prstGeom>
        </p:spPr>
        <p:txBody>
          <a:bodyPr wrap="square">
            <a:spAutoFit/>
          </a:bodyPr>
          <a:lstStyle/>
          <a:p>
            <a:pPr>
              <a:lnSpc>
                <a:spcPct val="120000"/>
              </a:lnSpc>
            </a:pPr>
            <a:r>
              <a:rPr lang="ja-JP" altLang="en-US" sz="500" dirty="0">
                <a:latin typeface="メイリオ" panose="020B0604030504040204" pitchFamily="50" charset="-128"/>
                <a:ea typeface="メイリオ" panose="020B0604030504040204" pitchFamily="50" charset="-128"/>
              </a:rPr>
              <a:t>袋井市</a:t>
            </a:r>
            <a:endParaRPr lang="en-US" altLang="ja-JP" sz="500" dirty="0">
              <a:latin typeface="メイリオ" panose="020B0604030504040204" pitchFamily="50" charset="-128"/>
              <a:ea typeface="メイリオ" panose="020B0604030504040204" pitchFamily="50" charset="-128"/>
            </a:endParaRPr>
          </a:p>
          <a:p>
            <a:pPr>
              <a:lnSpc>
                <a:spcPct val="120000"/>
              </a:lnSpc>
            </a:pPr>
            <a:r>
              <a:rPr lang="ja-JP" altLang="en-US" sz="500" dirty="0">
                <a:latin typeface="メイリオ" panose="020B0604030504040204" pitchFamily="50" charset="-128"/>
                <a:ea typeface="メイリオ" panose="020B0604030504040204" pitchFamily="50" charset="-128"/>
              </a:rPr>
              <a:t>健康度測定会</a:t>
            </a:r>
            <a:endParaRPr lang="en-US" altLang="ja-JP" sz="500" dirty="0">
              <a:latin typeface="メイリオ" panose="020B0604030504040204" pitchFamily="50" charset="-128"/>
              <a:ea typeface="メイリオ" panose="020B0604030504040204" pitchFamily="50" charset="-128"/>
            </a:endParaRPr>
          </a:p>
          <a:p>
            <a:pPr>
              <a:lnSpc>
                <a:spcPct val="120000"/>
              </a:lnSpc>
            </a:pPr>
            <a:r>
              <a:rPr lang="ja-JP" altLang="en-US" sz="500" dirty="0">
                <a:latin typeface="メイリオ" panose="020B0604030504040204" pitchFamily="50" charset="-128"/>
                <a:ea typeface="メイリオ" panose="020B0604030504040204" pitchFamily="50" charset="-128"/>
              </a:rPr>
              <a:t>（月に</a:t>
            </a:r>
            <a:r>
              <a:rPr lang="en-US" altLang="ja-JP" sz="500" dirty="0">
                <a:latin typeface="メイリオ" panose="020B0604030504040204" pitchFamily="50" charset="-128"/>
                <a:ea typeface="メイリオ" panose="020B0604030504040204" pitchFamily="50" charset="-128"/>
              </a:rPr>
              <a:t>1</a:t>
            </a:r>
            <a:r>
              <a:rPr lang="ja-JP" altLang="en-US" sz="500" dirty="0">
                <a:latin typeface="メイリオ" panose="020B0604030504040204" pitchFamily="50" charset="-128"/>
                <a:ea typeface="メイリオ" panose="020B0604030504040204" pitchFamily="50" charset="-128"/>
              </a:rPr>
              <a:t>回）</a:t>
            </a:r>
          </a:p>
        </p:txBody>
      </p:sp>
      <p:pic>
        <p:nvPicPr>
          <p:cNvPr id="1156" name="図 73"/>
          <p:cNvPicPr>
            <a:picLocks noChangeAspect="1"/>
          </p:cNvPicPr>
          <p:nvPr/>
        </p:nvPicPr>
        <p:blipFill>
          <a:blip r:embed="rId11"/>
          <a:stretch>
            <a:fillRect/>
          </a:stretch>
        </p:blipFill>
        <p:spPr>
          <a:xfrm>
            <a:off x="1255524" y="9311888"/>
            <a:ext cx="442820" cy="313917"/>
          </a:xfrm>
          <a:prstGeom prst="rect">
            <a:avLst/>
          </a:prstGeom>
        </p:spPr>
      </p:pic>
      <p:pic>
        <p:nvPicPr>
          <p:cNvPr id="1157" name="図 75"/>
          <p:cNvPicPr>
            <a:picLocks noChangeAspect="1"/>
          </p:cNvPicPr>
          <p:nvPr/>
        </p:nvPicPr>
        <p:blipFill>
          <a:blip r:embed="rId12">
            <a:clrChange>
              <a:clrFrom>
                <a:srgbClr val="FFFFFF"/>
              </a:clrFrom>
              <a:clrTo>
                <a:srgbClr val="FFFFFF">
                  <a:alpha val="0"/>
                </a:srgbClr>
              </a:clrTo>
            </a:clrChange>
          </a:blip>
          <a:srcRect r="1410"/>
          <a:stretch>
            <a:fillRect/>
          </a:stretch>
        </p:blipFill>
        <p:spPr>
          <a:xfrm rot="21138378">
            <a:off x="2612442" y="4995313"/>
            <a:ext cx="888235" cy="713087"/>
          </a:xfrm>
          <a:prstGeom prst="rect">
            <a:avLst/>
          </a:prstGeom>
        </p:spPr>
      </p:pic>
      <p:grpSp>
        <p:nvGrpSpPr>
          <p:cNvPr id="1158" name="グループ化 77"/>
          <p:cNvGrpSpPr/>
          <p:nvPr/>
        </p:nvGrpSpPr>
        <p:grpSpPr>
          <a:xfrm>
            <a:off x="3637748" y="5226921"/>
            <a:ext cx="803336" cy="1316805"/>
            <a:chOff x="2945441" y="4128734"/>
            <a:chExt cx="1104900" cy="2017245"/>
          </a:xfrm>
        </p:grpSpPr>
        <p:pic>
          <p:nvPicPr>
            <p:cNvPr id="1159" name="図 35"/>
            <p:cNvPicPr>
              <a:picLocks noChangeAspect="1"/>
            </p:cNvPicPr>
            <p:nvPr/>
          </p:nvPicPr>
          <p:blipFill>
            <a:blip r:embed="rId13"/>
            <a:stretch>
              <a:fillRect/>
            </a:stretch>
          </p:blipFill>
          <p:spPr>
            <a:xfrm>
              <a:off x="3105772" y="4331356"/>
              <a:ext cx="753524" cy="1631240"/>
            </a:xfrm>
            <a:prstGeom prst="rect">
              <a:avLst/>
            </a:prstGeom>
          </p:spPr>
        </p:pic>
        <p:pic>
          <p:nvPicPr>
            <p:cNvPr id="1160" name="図 76"/>
            <p:cNvPicPr>
              <a:picLocks noChangeAspect="1"/>
            </p:cNvPicPr>
            <p:nvPr/>
          </p:nvPicPr>
          <p:blipFill>
            <a:blip r:embed="rId14">
              <a:clrChange>
                <a:clrFrom>
                  <a:srgbClr val="FFFFFF"/>
                </a:clrFrom>
                <a:clrTo>
                  <a:srgbClr val="FFFFFF">
                    <a:alpha val="0"/>
                  </a:srgbClr>
                </a:clrTo>
              </a:clrChange>
            </a:blip>
            <a:stretch>
              <a:fillRect/>
            </a:stretch>
          </p:blipFill>
          <p:spPr>
            <a:xfrm>
              <a:off x="2945441" y="4128734"/>
              <a:ext cx="1104900" cy="2017245"/>
            </a:xfrm>
            <a:prstGeom prst="rect">
              <a:avLst/>
            </a:prstGeom>
          </p:spPr>
        </p:pic>
      </p:grpSp>
      <p:sp>
        <p:nvSpPr>
          <p:cNvPr id="1161" name="楕円 78"/>
          <p:cNvSpPr/>
          <p:nvPr/>
        </p:nvSpPr>
        <p:spPr>
          <a:xfrm>
            <a:off x="4687136" y="5099035"/>
            <a:ext cx="612000" cy="612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2" name="フリーフォーム: 図形 79"/>
          <p:cNvSpPr/>
          <p:nvPr/>
        </p:nvSpPr>
        <p:spPr>
          <a:xfrm rot="14669372">
            <a:off x="4463719" y="5104406"/>
            <a:ext cx="648000" cy="828000"/>
          </a:xfrm>
          <a:custGeom>
            <a:avLst/>
            <a:gdLst>
              <a:gd name="connsiteX0" fmla="*/ 522804 w 612581"/>
              <a:gd name="connsiteY0" fmla="*/ 696141 h 786197"/>
              <a:gd name="connsiteX1" fmla="*/ 89644 w 612581"/>
              <a:gd name="connsiteY1" fmla="*/ 696831 h 786197"/>
              <a:gd name="connsiteX2" fmla="*/ 89776 w 612581"/>
              <a:gd name="connsiteY2" fmla="*/ 263670 h 786197"/>
              <a:gd name="connsiteX3" fmla="*/ 191119 w 612581"/>
              <a:gd name="connsiteY3" fmla="*/ 196226 h 786197"/>
              <a:gd name="connsiteX4" fmla="*/ 239322 w 612581"/>
              <a:gd name="connsiteY4" fmla="*/ 181865 h 786197"/>
              <a:gd name="connsiteX5" fmla="*/ 281265 w 612581"/>
              <a:gd name="connsiteY5" fmla="*/ 0 h 786197"/>
              <a:gd name="connsiteX6" fmla="*/ 321636 w 612581"/>
              <a:gd name="connsiteY6" fmla="*/ 175052 h 786197"/>
              <a:gd name="connsiteX7" fmla="*/ 364882 w 612581"/>
              <a:gd name="connsiteY7" fmla="*/ 179128 h 786197"/>
              <a:gd name="connsiteX8" fmla="*/ 522937 w 612581"/>
              <a:gd name="connsiteY8" fmla="*/ 262980 h 786197"/>
              <a:gd name="connsiteX9" fmla="*/ 522804 w 612581"/>
              <a:gd name="connsiteY9" fmla="*/ 696141 h 78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2581" h="786197">
                <a:moveTo>
                  <a:pt x="522804" y="696141"/>
                </a:moveTo>
                <a:cubicBezTo>
                  <a:pt x="403153" y="815946"/>
                  <a:pt x="209221" y="816255"/>
                  <a:pt x="89644" y="696831"/>
                </a:cubicBezTo>
                <a:cubicBezTo>
                  <a:pt x="-29934" y="577408"/>
                  <a:pt x="-29875" y="383476"/>
                  <a:pt x="89776" y="263670"/>
                </a:cubicBezTo>
                <a:cubicBezTo>
                  <a:pt x="119689" y="233719"/>
                  <a:pt x="154244" y="211236"/>
                  <a:pt x="191119" y="196226"/>
                </a:cubicBezTo>
                <a:lnTo>
                  <a:pt x="239322" y="181865"/>
                </a:lnTo>
                <a:lnTo>
                  <a:pt x="281265" y="0"/>
                </a:lnTo>
                <a:lnTo>
                  <a:pt x="321636" y="175052"/>
                </a:lnTo>
                <a:lnTo>
                  <a:pt x="364882" y="179128"/>
                </a:lnTo>
                <a:cubicBezTo>
                  <a:pt x="422797" y="190250"/>
                  <a:pt x="478095" y="218196"/>
                  <a:pt x="522937" y="262980"/>
                </a:cubicBezTo>
                <a:cubicBezTo>
                  <a:pt x="642514" y="382403"/>
                  <a:pt x="642455" y="576336"/>
                  <a:pt x="522804" y="696141"/>
                </a:cubicBezTo>
                <a:close/>
              </a:path>
            </a:pathLst>
          </a:custGeom>
          <a:noFill/>
          <a:ln w="6350">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あ</a:t>
            </a:r>
          </a:p>
        </p:txBody>
      </p:sp>
      <p:sp>
        <p:nvSpPr>
          <p:cNvPr id="1163" name="テキスト ボックス 80"/>
          <p:cNvSpPr txBox="1"/>
          <p:nvPr/>
        </p:nvSpPr>
        <p:spPr>
          <a:xfrm>
            <a:off x="4441703" y="5272764"/>
            <a:ext cx="802470" cy="408189"/>
          </a:xfrm>
          <a:prstGeom prst="rect">
            <a:avLst/>
          </a:prstGeom>
          <a:noFill/>
        </p:spPr>
        <p:txBody>
          <a:bodyPr wrap="square" rtlCol="0">
            <a:spAutoFit/>
          </a:bodyPr>
          <a:lstStyle/>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スマホと連携</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アプリで管理</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できる機種も！</a:t>
            </a:r>
          </a:p>
        </p:txBody>
      </p:sp>
      <p:sp>
        <p:nvSpPr>
          <p:cNvPr id="1164" name="楕円 81"/>
          <p:cNvSpPr/>
          <p:nvPr/>
        </p:nvSpPr>
        <p:spPr>
          <a:xfrm>
            <a:off x="5286050" y="4378036"/>
            <a:ext cx="648000" cy="648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5" name="フリーフォーム: 図形 82"/>
          <p:cNvSpPr/>
          <p:nvPr/>
        </p:nvSpPr>
        <p:spPr>
          <a:xfrm rot="8306795">
            <a:off x="5265043" y="4443339"/>
            <a:ext cx="648000" cy="828000"/>
          </a:xfrm>
          <a:custGeom>
            <a:avLst/>
            <a:gdLst>
              <a:gd name="connsiteX0" fmla="*/ 522804 w 612581"/>
              <a:gd name="connsiteY0" fmla="*/ 696141 h 786197"/>
              <a:gd name="connsiteX1" fmla="*/ 89644 w 612581"/>
              <a:gd name="connsiteY1" fmla="*/ 696831 h 786197"/>
              <a:gd name="connsiteX2" fmla="*/ 89776 w 612581"/>
              <a:gd name="connsiteY2" fmla="*/ 263670 h 786197"/>
              <a:gd name="connsiteX3" fmla="*/ 191119 w 612581"/>
              <a:gd name="connsiteY3" fmla="*/ 196226 h 786197"/>
              <a:gd name="connsiteX4" fmla="*/ 239322 w 612581"/>
              <a:gd name="connsiteY4" fmla="*/ 181865 h 786197"/>
              <a:gd name="connsiteX5" fmla="*/ 281265 w 612581"/>
              <a:gd name="connsiteY5" fmla="*/ 0 h 786197"/>
              <a:gd name="connsiteX6" fmla="*/ 321636 w 612581"/>
              <a:gd name="connsiteY6" fmla="*/ 175052 h 786197"/>
              <a:gd name="connsiteX7" fmla="*/ 364882 w 612581"/>
              <a:gd name="connsiteY7" fmla="*/ 179128 h 786197"/>
              <a:gd name="connsiteX8" fmla="*/ 522937 w 612581"/>
              <a:gd name="connsiteY8" fmla="*/ 262980 h 786197"/>
              <a:gd name="connsiteX9" fmla="*/ 522804 w 612581"/>
              <a:gd name="connsiteY9" fmla="*/ 696141 h 78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2581" h="786197">
                <a:moveTo>
                  <a:pt x="522804" y="696141"/>
                </a:moveTo>
                <a:cubicBezTo>
                  <a:pt x="403153" y="815946"/>
                  <a:pt x="209221" y="816255"/>
                  <a:pt x="89644" y="696831"/>
                </a:cubicBezTo>
                <a:cubicBezTo>
                  <a:pt x="-29934" y="577408"/>
                  <a:pt x="-29875" y="383476"/>
                  <a:pt x="89776" y="263670"/>
                </a:cubicBezTo>
                <a:cubicBezTo>
                  <a:pt x="119689" y="233719"/>
                  <a:pt x="154244" y="211236"/>
                  <a:pt x="191119" y="196226"/>
                </a:cubicBezTo>
                <a:lnTo>
                  <a:pt x="239322" y="181865"/>
                </a:lnTo>
                <a:lnTo>
                  <a:pt x="281265" y="0"/>
                </a:lnTo>
                <a:lnTo>
                  <a:pt x="321636" y="175052"/>
                </a:lnTo>
                <a:lnTo>
                  <a:pt x="364882" y="179128"/>
                </a:lnTo>
                <a:cubicBezTo>
                  <a:pt x="422797" y="190250"/>
                  <a:pt x="478095" y="218196"/>
                  <a:pt x="522937" y="262980"/>
                </a:cubicBezTo>
                <a:cubicBezTo>
                  <a:pt x="642514" y="382403"/>
                  <a:pt x="642455" y="576336"/>
                  <a:pt x="522804" y="696141"/>
                </a:cubicBezTo>
                <a:close/>
              </a:path>
            </a:pathLst>
          </a:custGeom>
          <a:noFill/>
          <a:ln w="6350">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あ</a:t>
            </a:r>
          </a:p>
        </p:txBody>
      </p:sp>
      <p:sp>
        <p:nvSpPr>
          <p:cNvPr id="1166" name="テキスト ボックス 83"/>
          <p:cNvSpPr txBox="1"/>
          <p:nvPr/>
        </p:nvSpPr>
        <p:spPr>
          <a:xfrm>
            <a:off x="5129005" y="4517312"/>
            <a:ext cx="828000" cy="504000"/>
          </a:xfrm>
          <a:prstGeom prst="rect">
            <a:avLst/>
          </a:prstGeom>
          <a:noFill/>
        </p:spPr>
        <p:txBody>
          <a:bodyPr wrap="square" rtlCol="0">
            <a:spAutoFit/>
          </a:bodyPr>
          <a:lstStyle/>
          <a:p>
            <a:pPr algn="ctr">
              <a:lnSpc>
                <a:spcPct val="114000"/>
              </a:lnSpc>
            </a:pPr>
            <a:r>
              <a:rPr kumimoji="1" lang="ja-JP" altLang="en-US" sz="550" dirty="0">
                <a:solidFill>
                  <a:schemeClr val="bg2">
                    <a:lumMod val="25000"/>
                  </a:schemeClr>
                </a:solidFill>
                <a:latin typeface="メイリオ" panose="020B0604030504040204" pitchFamily="50" charset="-128"/>
                <a:ea typeface="メイリオ" panose="020B0604030504040204" pitchFamily="50" charset="-128"/>
              </a:rPr>
              <a:t>静岡県で</a:t>
            </a:r>
            <a:endParaRPr kumimoji="1" lang="en-US" altLang="ja-JP" sz="55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550" dirty="0">
                <a:solidFill>
                  <a:schemeClr val="bg2">
                    <a:lumMod val="25000"/>
                  </a:schemeClr>
                </a:solidFill>
                <a:latin typeface="メイリオ" panose="020B0604030504040204" pitchFamily="50" charset="-128"/>
                <a:ea typeface="メイリオ" panose="020B0604030504040204" pitchFamily="50" charset="-128"/>
              </a:rPr>
              <a:t>配布している</a:t>
            </a:r>
            <a:endParaRPr kumimoji="1" lang="en-US" altLang="ja-JP" sz="55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550" dirty="0">
                <a:solidFill>
                  <a:schemeClr val="bg2">
                    <a:lumMod val="25000"/>
                  </a:schemeClr>
                </a:solidFill>
                <a:latin typeface="メイリオ" panose="020B0604030504040204" pitchFamily="50" charset="-128"/>
                <a:ea typeface="メイリオ" panose="020B0604030504040204" pitchFamily="50" charset="-128"/>
              </a:rPr>
              <a:t>血圧手帳も</a:t>
            </a:r>
            <a:endParaRPr kumimoji="1" lang="en-US" altLang="ja-JP" sz="55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550" dirty="0">
                <a:solidFill>
                  <a:schemeClr val="bg2">
                    <a:lumMod val="25000"/>
                  </a:schemeClr>
                </a:solidFill>
                <a:latin typeface="メイリオ" panose="020B0604030504040204" pitchFamily="50" charset="-128"/>
                <a:ea typeface="メイリオ" panose="020B0604030504040204" pitchFamily="50" charset="-128"/>
              </a:rPr>
              <a:t>活用ください！</a:t>
            </a:r>
          </a:p>
        </p:txBody>
      </p:sp>
      <p:pic>
        <p:nvPicPr>
          <p:cNvPr id="1167" name="図 11"/>
          <p:cNvPicPr>
            <a:picLocks noChangeAspect="1"/>
          </p:cNvPicPr>
          <p:nvPr/>
        </p:nvPicPr>
        <p:blipFill>
          <a:blip r:embed="rId15"/>
          <a:stretch>
            <a:fillRect/>
          </a:stretch>
        </p:blipFill>
        <p:spPr>
          <a:xfrm>
            <a:off x="3792352" y="8424960"/>
            <a:ext cx="1146109" cy="1146109"/>
          </a:xfrm>
          <a:prstGeom prst="rect">
            <a:avLst/>
          </a:prstGeom>
        </p:spPr>
      </p:pic>
      <p:pic>
        <p:nvPicPr>
          <p:cNvPr id="1168" name="図 13"/>
          <p:cNvPicPr>
            <a:picLocks noChangeAspect="1"/>
          </p:cNvPicPr>
          <p:nvPr/>
        </p:nvPicPr>
        <p:blipFill>
          <a:blip r:embed="rId16"/>
          <a:stretch>
            <a:fillRect/>
          </a:stretch>
        </p:blipFill>
        <p:spPr>
          <a:xfrm>
            <a:off x="5278313" y="8441188"/>
            <a:ext cx="1105988" cy="1105988"/>
          </a:xfrm>
          <a:prstGeom prst="rect">
            <a:avLst/>
          </a:prstGeom>
        </p:spPr>
      </p:pic>
      <p:cxnSp>
        <p:nvCxnSpPr>
          <p:cNvPr id="1169" name="直線コネクタ 9"/>
          <p:cNvCxnSpPr>
            <a:cxnSpLocks/>
            <a:endCxn id="1170" idx="1"/>
          </p:cNvCxnSpPr>
          <p:nvPr/>
        </p:nvCxnSpPr>
        <p:spPr>
          <a:xfrm>
            <a:off x="4541176" y="2878638"/>
            <a:ext cx="1449692" cy="7878"/>
          </a:xfrm>
          <a:prstGeom prst="line">
            <a:avLst/>
          </a:prstGeom>
          <a:ln>
            <a:solidFill>
              <a:srgbClr val="C8141E"/>
            </a:solidFill>
            <a:prstDash val="dash"/>
          </a:ln>
        </p:spPr>
        <p:style>
          <a:lnRef idx="1">
            <a:schemeClr val="accent1"/>
          </a:lnRef>
          <a:fillRef idx="0">
            <a:schemeClr val="accent1"/>
          </a:fillRef>
          <a:effectRef idx="0">
            <a:schemeClr val="accent1"/>
          </a:effectRef>
          <a:fontRef idx="minor">
            <a:schemeClr val="tx1"/>
          </a:fontRef>
        </p:style>
      </p:cxnSp>
      <p:sp>
        <p:nvSpPr>
          <p:cNvPr id="1170" name="テキスト ボックス 25"/>
          <p:cNvSpPr txBox="1"/>
          <p:nvPr/>
        </p:nvSpPr>
        <p:spPr>
          <a:xfrm>
            <a:off x="5990868" y="2794183"/>
            <a:ext cx="592696" cy="184666"/>
          </a:xfrm>
          <a:prstGeom prst="rect">
            <a:avLst/>
          </a:prstGeom>
          <a:noFill/>
        </p:spPr>
        <p:txBody>
          <a:bodyPr wrap="square" lIns="36000" rtlCol="0">
            <a:spAutoFit/>
          </a:bodyPr>
          <a:lstStyle/>
          <a:p>
            <a:r>
              <a:rPr lang="ja-JP" altLang="en-US" sz="600" dirty="0">
                <a:solidFill>
                  <a:srgbClr val="C8141E"/>
                </a:solidFill>
                <a:latin typeface="メイリオ" panose="020B0604030504040204" pitchFamily="50" charset="-128"/>
                <a:ea typeface="メイリオ" panose="020B0604030504040204" pitchFamily="50" charset="-128"/>
              </a:rPr>
              <a:t>高血圧基準</a:t>
            </a:r>
            <a:endParaRPr sz="600" dirty="0">
              <a:solidFill>
                <a:srgbClr val="C8141E"/>
              </a:solidFill>
              <a:latin typeface="メイリオ" panose="020B0604030504040204" pitchFamily="50" charset="-128"/>
              <a:ea typeface="メイリオ" panose="020B0604030504040204" pitchFamily="50" charset="-128"/>
            </a:endParaRPr>
          </a:p>
        </p:txBody>
      </p:sp>
      <p:sp>
        <p:nvSpPr>
          <p:cNvPr id="1171" name="楕円 89"/>
          <p:cNvSpPr/>
          <p:nvPr/>
        </p:nvSpPr>
        <p:spPr>
          <a:xfrm>
            <a:off x="2425515" y="5669530"/>
            <a:ext cx="612000" cy="612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72" name="フリーフォーム: 図形 90"/>
          <p:cNvSpPr/>
          <p:nvPr/>
        </p:nvSpPr>
        <p:spPr>
          <a:xfrm rot="1374423">
            <a:off x="2561108" y="5581354"/>
            <a:ext cx="648000" cy="828000"/>
          </a:xfrm>
          <a:custGeom>
            <a:avLst/>
            <a:gdLst>
              <a:gd name="connsiteX0" fmla="*/ 522804 w 612581"/>
              <a:gd name="connsiteY0" fmla="*/ 696141 h 786197"/>
              <a:gd name="connsiteX1" fmla="*/ 89644 w 612581"/>
              <a:gd name="connsiteY1" fmla="*/ 696831 h 786197"/>
              <a:gd name="connsiteX2" fmla="*/ 89776 w 612581"/>
              <a:gd name="connsiteY2" fmla="*/ 263670 h 786197"/>
              <a:gd name="connsiteX3" fmla="*/ 191119 w 612581"/>
              <a:gd name="connsiteY3" fmla="*/ 196226 h 786197"/>
              <a:gd name="connsiteX4" fmla="*/ 239322 w 612581"/>
              <a:gd name="connsiteY4" fmla="*/ 181865 h 786197"/>
              <a:gd name="connsiteX5" fmla="*/ 281265 w 612581"/>
              <a:gd name="connsiteY5" fmla="*/ 0 h 786197"/>
              <a:gd name="connsiteX6" fmla="*/ 321636 w 612581"/>
              <a:gd name="connsiteY6" fmla="*/ 175052 h 786197"/>
              <a:gd name="connsiteX7" fmla="*/ 364882 w 612581"/>
              <a:gd name="connsiteY7" fmla="*/ 179128 h 786197"/>
              <a:gd name="connsiteX8" fmla="*/ 522937 w 612581"/>
              <a:gd name="connsiteY8" fmla="*/ 262980 h 786197"/>
              <a:gd name="connsiteX9" fmla="*/ 522804 w 612581"/>
              <a:gd name="connsiteY9" fmla="*/ 696141 h 78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2581" h="786197">
                <a:moveTo>
                  <a:pt x="522804" y="696141"/>
                </a:moveTo>
                <a:cubicBezTo>
                  <a:pt x="403153" y="815946"/>
                  <a:pt x="209221" y="816255"/>
                  <a:pt x="89644" y="696831"/>
                </a:cubicBezTo>
                <a:cubicBezTo>
                  <a:pt x="-29934" y="577408"/>
                  <a:pt x="-29875" y="383476"/>
                  <a:pt x="89776" y="263670"/>
                </a:cubicBezTo>
                <a:cubicBezTo>
                  <a:pt x="119689" y="233719"/>
                  <a:pt x="154244" y="211236"/>
                  <a:pt x="191119" y="196226"/>
                </a:cubicBezTo>
                <a:lnTo>
                  <a:pt x="239322" y="181865"/>
                </a:lnTo>
                <a:lnTo>
                  <a:pt x="281265" y="0"/>
                </a:lnTo>
                <a:lnTo>
                  <a:pt x="321636" y="175052"/>
                </a:lnTo>
                <a:lnTo>
                  <a:pt x="364882" y="179128"/>
                </a:lnTo>
                <a:cubicBezTo>
                  <a:pt x="422797" y="190250"/>
                  <a:pt x="478095" y="218196"/>
                  <a:pt x="522937" y="262980"/>
                </a:cubicBezTo>
                <a:cubicBezTo>
                  <a:pt x="642514" y="382403"/>
                  <a:pt x="642455" y="576336"/>
                  <a:pt x="522804" y="696141"/>
                </a:cubicBezTo>
                <a:close/>
              </a:path>
            </a:pathLst>
          </a:custGeom>
          <a:noFill/>
          <a:ln w="6350">
            <a:solidFill>
              <a:srgbClr val="C814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あ</a:t>
            </a:r>
          </a:p>
        </p:txBody>
      </p:sp>
      <p:sp>
        <p:nvSpPr>
          <p:cNvPr id="1173" name="テキスト ボックス 91"/>
          <p:cNvSpPr txBox="1"/>
          <p:nvPr/>
        </p:nvSpPr>
        <p:spPr>
          <a:xfrm>
            <a:off x="2454607" y="5908047"/>
            <a:ext cx="802470" cy="408189"/>
          </a:xfrm>
          <a:prstGeom prst="rect">
            <a:avLst/>
          </a:prstGeom>
          <a:noFill/>
        </p:spPr>
        <p:txBody>
          <a:bodyPr wrap="square" rtlCol="0">
            <a:spAutoFit/>
          </a:bodyPr>
          <a:lstStyle/>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腕に巻く</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タイプが</a:t>
            </a:r>
            <a:endParaRPr kumimoji="1" lang="en-US" altLang="ja-JP" sz="600" dirty="0">
              <a:solidFill>
                <a:schemeClr val="bg2">
                  <a:lumMod val="25000"/>
                </a:schemeClr>
              </a:solidFill>
              <a:latin typeface="メイリオ" panose="020B0604030504040204" pitchFamily="50" charset="-128"/>
              <a:ea typeface="メイリオ" panose="020B0604030504040204" pitchFamily="50" charset="-128"/>
            </a:endParaRPr>
          </a:p>
          <a:p>
            <a:pPr algn="ctr">
              <a:lnSpc>
                <a:spcPct val="114000"/>
              </a:lnSpc>
            </a:pPr>
            <a:r>
              <a:rPr kumimoji="1" lang="ja-JP" altLang="en-US" sz="600" dirty="0">
                <a:solidFill>
                  <a:schemeClr val="bg2">
                    <a:lumMod val="25000"/>
                  </a:schemeClr>
                </a:solidFill>
                <a:latin typeface="メイリオ" panose="020B0604030504040204" pitchFamily="50" charset="-128"/>
                <a:ea typeface="メイリオ" panose="020B0604030504040204" pitchFamily="50" charset="-128"/>
              </a:rPr>
              <a:t>おすすめ</a:t>
            </a:r>
          </a:p>
        </p:txBody>
      </p:sp>
      <p:sp>
        <p:nvSpPr>
          <p:cNvPr id="1174" name="正方形/長方形 92"/>
          <p:cNvSpPr/>
          <p:nvPr/>
        </p:nvSpPr>
        <p:spPr>
          <a:xfrm>
            <a:off x="3724807" y="5039890"/>
            <a:ext cx="788446" cy="131959"/>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とっても便利！</a:t>
            </a:r>
          </a:p>
        </p:txBody>
      </p:sp>
      <p:sp>
        <p:nvSpPr>
          <p:cNvPr id="1175" name="正方形/長方形 93"/>
          <p:cNvSpPr/>
          <p:nvPr/>
        </p:nvSpPr>
        <p:spPr>
          <a:xfrm rot="626959">
            <a:off x="5891066" y="4638488"/>
            <a:ext cx="788446" cy="215444"/>
          </a:xfrm>
          <a:prstGeom prst="rect">
            <a:avLst/>
          </a:prstGeom>
        </p:spPr>
        <p:txBody>
          <a:bodyPr wrap="square" lIns="0" tIns="0" rIns="0" bIns="0">
            <a:spAutoFit/>
          </a:bodyPr>
          <a:lstStyle/>
          <a:p>
            <a:pPr algn="ct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紙で書くのも</a:t>
            </a:r>
            <a:endParaRPr lang="en-US" altLang="ja-JP" sz="7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手軽</a:t>
            </a:r>
          </a:p>
        </p:txBody>
      </p:sp>
      <p:cxnSp>
        <p:nvCxnSpPr>
          <p:cNvPr id="1176" name="直線コネクタ 25"/>
          <p:cNvCxnSpPr/>
          <p:nvPr/>
        </p:nvCxnSpPr>
        <p:spPr>
          <a:xfrm>
            <a:off x="102870" y="4162330"/>
            <a:ext cx="6652260" cy="0"/>
          </a:xfrm>
          <a:prstGeom prst="line">
            <a:avLst/>
          </a:prstGeom>
          <a:ln w="19050">
            <a:solidFill>
              <a:srgbClr val="C8141E"/>
            </a:solidFill>
          </a:ln>
        </p:spPr>
        <p:style>
          <a:lnRef idx="1">
            <a:schemeClr val="accent1"/>
          </a:lnRef>
          <a:fillRef idx="0">
            <a:schemeClr val="accent1"/>
          </a:fillRef>
          <a:effectRef idx="0">
            <a:schemeClr val="accent1"/>
          </a:effectRef>
          <a:fontRef idx="minor">
            <a:schemeClr val="tx1"/>
          </a:fontRef>
        </p:style>
      </p:cxnSp>
      <p:sp>
        <p:nvSpPr>
          <p:cNvPr id="1177" name="正方形/長方形 94"/>
          <p:cNvSpPr/>
          <p:nvPr/>
        </p:nvSpPr>
        <p:spPr>
          <a:xfrm>
            <a:off x="5552891" y="9521848"/>
            <a:ext cx="788446" cy="131959"/>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職場のみんなで</a:t>
            </a:r>
          </a:p>
        </p:txBody>
      </p:sp>
      <p:sp>
        <p:nvSpPr>
          <p:cNvPr id="1178" name="正方形/長方形 95"/>
          <p:cNvSpPr/>
          <p:nvPr/>
        </p:nvSpPr>
        <p:spPr>
          <a:xfrm>
            <a:off x="4028250" y="9540077"/>
            <a:ext cx="788446" cy="131959"/>
          </a:xfrm>
          <a:prstGeom prst="rect">
            <a:avLst/>
          </a:prstGeom>
        </p:spPr>
        <p:txBody>
          <a:bodyPr wrap="square" lIns="0" tIns="0" rIns="0" bIns="0">
            <a:spAutoFit/>
          </a:bodyPr>
          <a:lstStyle/>
          <a:p>
            <a:pPr>
              <a:lnSpc>
                <a:spcPct val="130000"/>
              </a:lnSpc>
            </a:pPr>
            <a:r>
              <a:rPr lang="ja-JP" altLang="en-US" sz="700" dirty="0">
                <a:solidFill>
                  <a:schemeClr val="tx1">
                    <a:lumMod val="75000"/>
                    <a:lumOff val="25000"/>
                  </a:schemeClr>
                </a:solidFill>
                <a:latin typeface="メイリオ" panose="020B0604030504040204" pitchFamily="50" charset="-128"/>
                <a:ea typeface="メイリオ" panose="020B0604030504040204" pitchFamily="50" charset="-128"/>
              </a:rPr>
              <a:t>家族と一緒に</a:t>
            </a:r>
          </a:p>
        </p:txBody>
      </p:sp>
      <p:sp>
        <p:nvSpPr>
          <p:cNvPr id="1179" name="楕円 96"/>
          <p:cNvSpPr/>
          <p:nvPr/>
        </p:nvSpPr>
        <p:spPr>
          <a:xfrm>
            <a:off x="1484975" y="2724406"/>
            <a:ext cx="540000" cy="540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0" name="楕円 97"/>
          <p:cNvSpPr/>
          <p:nvPr/>
        </p:nvSpPr>
        <p:spPr>
          <a:xfrm>
            <a:off x="1953024" y="3315372"/>
            <a:ext cx="540000" cy="540000"/>
          </a:xfrm>
          <a:prstGeom prst="ellipse">
            <a:avLst/>
          </a:prstGeom>
          <a:pattFill prst="wdUpDiag">
            <a:fgClr>
              <a:srgbClr val="FEFB5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1" name="正方形/長方形 87"/>
          <p:cNvSpPr/>
          <p:nvPr/>
        </p:nvSpPr>
        <p:spPr>
          <a:xfrm>
            <a:off x="1660528" y="2896372"/>
            <a:ext cx="2364041" cy="567463"/>
          </a:xfrm>
          <a:prstGeom prst="rect">
            <a:avLst/>
          </a:prstGeom>
        </p:spPr>
        <p:txBody>
          <a:bodyPr wrap="square" lIns="0" rIns="0">
            <a:spAutoFit/>
          </a:bodyPr>
          <a:lstStyle/>
          <a:p>
            <a:pPr>
              <a:lnSpc>
                <a:spcPct val="120000"/>
              </a:lnSpc>
            </a:pPr>
            <a:r>
              <a:rPr lang="ja-JP" altLang="en-US" sz="650" dirty="0">
                <a:latin typeface="メイリオ" panose="020B0604030504040204" pitchFamily="50" charset="-128"/>
                <a:ea typeface="メイリオ" panose="020B0604030504040204" pitchFamily="50" charset="-128"/>
              </a:rPr>
              <a:t>もともと高血圧で薬を飲んでいますが、自分が測るときにはほとんど同じ値なので、薬で安定していると思っていました。</a:t>
            </a:r>
            <a:br>
              <a:rPr lang="ja-JP" altLang="en-US" sz="650" dirty="0">
                <a:latin typeface="メイリオ" panose="020B0604030504040204" pitchFamily="50" charset="-128"/>
                <a:ea typeface="メイリオ" panose="020B0604030504040204" pitchFamily="50" charset="-128"/>
              </a:rPr>
            </a:br>
            <a:r>
              <a:rPr lang="ja-JP" altLang="en-US" sz="650" dirty="0">
                <a:latin typeface="メイリオ" panose="020B0604030504040204" pitchFamily="50" charset="-128"/>
                <a:ea typeface="メイリオ" panose="020B0604030504040204" pitchFamily="50" charset="-128"/>
              </a:rPr>
              <a:t>ですが、今日起きてすぐは、意外に血圧が高く（特に寒い日など）、きちんと測定していきたいと思いました。</a:t>
            </a:r>
          </a:p>
        </p:txBody>
      </p:sp>
      <p:sp>
        <p:nvSpPr>
          <p:cNvPr id="1182" name="正方形/長方形 88"/>
          <p:cNvSpPr/>
          <p:nvPr/>
        </p:nvSpPr>
        <p:spPr>
          <a:xfrm>
            <a:off x="2188618" y="3472804"/>
            <a:ext cx="1835951" cy="567463"/>
          </a:xfrm>
          <a:prstGeom prst="rect">
            <a:avLst/>
          </a:prstGeom>
        </p:spPr>
        <p:txBody>
          <a:bodyPr wrap="square" lIns="0" rIns="0">
            <a:spAutoFit/>
          </a:bodyPr>
          <a:lstStyle/>
          <a:p>
            <a:pPr>
              <a:lnSpc>
                <a:spcPct val="120000"/>
              </a:lnSpc>
            </a:pPr>
            <a:r>
              <a:rPr lang="ja-JP" altLang="en-US" sz="650" dirty="0">
                <a:latin typeface="メイリオ" panose="020B0604030504040204" pitchFamily="50" charset="-128"/>
                <a:ea typeface="メイリオ" panose="020B0604030504040204" pitchFamily="50" charset="-128"/>
              </a:rPr>
              <a:t>自分は血圧は正常だと思っていましたが、朝特に下が高めなことに気が付きました。</a:t>
            </a:r>
            <a:br>
              <a:rPr lang="ja-JP" altLang="en-US" sz="650" dirty="0">
                <a:latin typeface="メイリオ" panose="020B0604030504040204" pitchFamily="50" charset="-128"/>
                <a:ea typeface="メイリオ" panose="020B0604030504040204" pitchFamily="50" charset="-128"/>
              </a:rPr>
            </a:br>
            <a:r>
              <a:rPr lang="ja-JP" altLang="en-US" sz="650" dirty="0">
                <a:latin typeface="メイリオ" panose="020B0604030504040204" pitchFamily="50" charset="-128"/>
                <a:ea typeface="メイリオ" panose="020B0604030504040204" pitchFamily="50" charset="-128"/>
              </a:rPr>
              <a:t>心配になり、食事に気をつけていたら正常値になったので今後も続けていきたいと思います。</a:t>
            </a:r>
          </a:p>
        </p:txBody>
      </p:sp>
      <p:grpSp>
        <p:nvGrpSpPr>
          <p:cNvPr id="1183" name="グループ化 56"/>
          <p:cNvGrpSpPr/>
          <p:nvPr/>
        </p:nvGrpSpPr>
        <p:grpSpPr>
          <a:xfrm>
            <a:off x="1135475" y="2893891"/>
            <a:ext cx="661890" cy="1087460"/>
            <a:chOff x="798570" y="2886445"/>
            <a:chExt cx="661890" cy="1087460"/>
          </a:xfrm>
        </p:grpSpPr>
        <p:sp>
          <p:nvSpPr>
            <p:cNvPr id="1184" name="正方形/長方形 55"/>
            <p:cNvSpPr/>
            <p:nvPr/>
          </p:nvSpPr>
          <p:spPr>
            <a:xfrm>
              <a:off x="798570" y="2886445"/>
              <a:ext cx="267577" cy="1087460"/>
            </a:xfrm>
            <a:prstGeom prst="rect">
              <a:avLst/>
            </a:prstGeom>
            <a:solidFill>
              <a:srgbClr val="F9C7C9"/>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square" lIns="36000" tIns="108000" rIns="0" bIns="108000" rtlCol="0" anchor="ctr"/>
            <a:lstStyle/>
            <a:p>
              <a:pPr algn="dist"/>
              <a:r>
                <a:rPr kumimoji="1" lang="ja-JP" altLang="en-US" sz="1100" b="1" dirty="0">
                  <a:solidFill>
                    <a:schemeClr val="bg1"/>
                  </a:solidFill>
                  <a:latin typeface="メイリオ" panose="020B0604030504040204" pitchFamily="50" charset="-128"/>
                  <a:ea typeface="メイリオ" panose="020B0604030504040204" pitchFamily="50" charset="-128"/>
                </a:rPr>
                <a:t>参加者の</a:t>
              </a:r>
            </a:p>
          </p:txBody>
        </p:sp>
        <p:sp>
          <p:nvSpPr>
            <p:cNvPr id="1185" name="正方形/長方形 98"/>
            <p:cNvSpPr/>
            <p:nvPr/>
          </p:nvSpPr>
          <p:spPr>
            <a:xfrm>
              <a:off x="1064460" y="3577905"/>
              <a:ext cx="396000" cy="396000"/>
            </a:xfrm>
            <a:prstGeom prst="rect">
              <a:avLst/>
            </a:prstGeom>
            <a:solidFill>
              <a:srgbClr val="F9C7C9"/>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square" lIns="36000" tIns="108000" rIns="0" bIns="108000" rtlCol="0" anchor="ctr"/>
            <a:lstStyle/>
            <a:p>
              <a:pPr algn="dist"/>
              <a:r>
                <a:rPr kumimoji="1" lang="ja-JP" altLang="en-US" sz="1400" b="1" dirty="0">
                  <a:solidFill>
                    <a:schemeClr val="bg1"/>
                  </a:solidFill>
                  <a:latin typeface="メイリオ" panose="020B0604030504040204" pitchFamily="50" charset="-128"/>
                  <a:ea typeface="メイリオ" panose="020B0604030504040204" pitchFamily="50" charset="-128"/>
                </a:rPr>
                <a:t>声</a:t>
              </a:r>
            </a:p>
          </p:txBody>
        </p:sp>
      </p:grpSp>
    </p:spTree>
    <p:extLst>
      <p:ext uri="{BB962C8B-B14F-4D97-AF65-F5344CB8AC3E}">
        <p14:creationId xmlns:p14="http://schemas.microsoft.com/office/powerpoint/2010/main" val="3804788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emplate>Office Theme</Template>
  <TotalTime>256</TotalTime>
  <Words>1095</Words>
  <Application>JUST Focus</Application>
  <Paragraphs>130</Paragraph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HGPｺﾞｼｯｸM</vt:lpstr>
      <vt:lpstr>HGSｺﾞｼｯｸM</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4.1.6</AppVersion>
  <PresentationFormat>ユーザー設定</PresentationFormat>
  <Slides>1</Slides>
  <Notes>0</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プレゼンテーション</dc:title>
  <dc:creator>望月 佐和</dc:creator>
  <cp:lastModifiedBy>袴田　早紀</cp:lastModifiedBy>
  <cp:lastPrinted>2024-03-01T08:58:02Z</cp:lastPrinted>
  <dcterms:created xsi:type="dcterms:W3CDTF">2024-02-21T11:21:04Z</dcterms:created>
  <dcterms:modified xsi:type="dcterms:W3CDTF">2025-01-14T08:13:11Z</dcterms:modified>
  <cp:revision>40</cp:revision>
</cp:coreProperties>
</file>

<file path=docProps/custom.xml><?xml version="1.0" encoding="utf-8"?>
<Properties xmlns:vt="http://schemas.openxmlformats.org/officeDocument/2006/docPropsVTypes" xmlns="http://schemas.openxmlformats.org/officeDocument/2006/custom-properties"/>
</file>