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" saveSubsetFonts="1">
  <p:sldMasterIdLst>
    <p:sldMasterId id="2147483660" r:id="rId2"/>
  </p:sldMasterIdLst>
  <p:notesMasterIdLst>
    <p:notesMasterId r:id="rId3"/>
  </p:notesMasterIdLst>
  <p:sldIdLst>
    <p:sldId id="256" r:id="rId4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/>
    <p:restoredTop sz="94660"/>
  </p:normalViewPr>
  <p:slideViewPr>
    <p:cSldViewPr>
      <p:cViewPr varScale="0">
        <p:scale>
          <a:sx n="70" d="100"/>
          <a:sy n="70" d="100"/>
        </p:scale>
        <p:origin x="-3300" y="-2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ableStyles" Target="tableStyles.xml" /></Relationships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1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2015/2/5</a:t>
            </a:fld>
            <a:endParaRPr kumimoji="1" lang="ja-JP" altLang="en-US"/>
          </a:p>
        </p:txBody>
      </p:sp>
      <p:sp>
        <p:nvSpPr>
          <p:cNvPr id="1102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2039" y="685800"/>
            <a:ext cx="237392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03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04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5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342900" y="2387382"/>
            <a:ext cx="6172200" cy="1941549"/>
          </a:xfrm>
        </p:spPr>
        <p:txBody>
          <a:bodyPr/>
          <a:lstStyle>
            <a:lvl1pPr>
              <a:defRPr b="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32" name="サブタイトル 2"/>
          <p:cNvSpPr>
            <a:spLocks noGrp="1"/>
          </p:cNvSpPr>
          <p:nvPr>
            <p:ph type="subTitle" idx="1"/>
          </p:nvPr>
        </p:nvSpPr>
        <p:spPr>
          <a:xfrm>
            <a:off x="342900" y="4467613"/>
            <a:ext cx="6172200" cy="33283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103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3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89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508730"/>
            <a:ext cx="6172200" cy="61193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90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91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1" y="396699"/>
            <a:ext cx="1543051" cy="82313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9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699"/>
            <a:ext cx="4514851" cy="82313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9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 dirty="0"/>
          </a:p>
        </p:txBody>
      </p:sp>
      <p:sp>
        <p:nvSpPr>
          <p:cNvPr id="109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508730"/>
            <a:ext cx="6172200" cy="618415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3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E220A51-F8EA-429A-8E6F-F02BE74E28F7}" type="datetimeFigureOut">
              <a:rPr lang="ja-JP" altLang="en-US" smtClean="0"/>
              <a:pPr/>
              <a:t>2015/3/10</a:t>
            </a:fld>
            <a:endParaRPr lang="ja-JP" altLang="en-US" dirty="0"/>
          </a:p>
        </p:txBody>
      </p:sp>
      <p:sp>
        <p:nvSpPr>
          <p:cNvPr id="104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104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C9400E4-C46D-48FA-AEA0-ED136F70A0E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タイトル 1"/>
          <p:cNvSpPr>
            <a:spLocks noGrp="1"/>
          </p:cNvSpPr>
          <p:nvPr>
            <p:ph type="title"/>
          </p:nvPr>
        </p:nvSpPr>
        <p:spPr>
          <a:xfrm>
            <a:off x="342900" y="4259590"/>
            <a:ext cx="6172200" cy="1525502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44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1711306"/>
            <a:ext cx="6172200" cy="254828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4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4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50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508731"/>
            <a:ext cx="2978088" cy="611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51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10009" y="2508731"/>
            <a:ext cx="3005091" cy="61193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52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2015/6/24</a:t>
            </a:fld>
            <a:endParaRPr kumimoji="1" lang="ja-JP" altLang="en-US" dirty="0"/>
          </a:p>
        </p:txBody>
      </p:sp>
      <p:sp>
        <p:nvSpPr>
          <p:cNvPr id="1053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5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2978088" cy="9241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58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2978088" cy="548658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59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537012" y="2217385"/>
            <a:ext cx="2978088" cy="9241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60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537012" y="3141486"/>
            <a:ext cx="2978088" cy="548658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61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62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66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67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71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8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7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26923" y="394408"/>
            <a:ext cx="3545579" cy="81500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76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456723"/>
            <a:ext cx="2256235" cy="61713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77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78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>
          <a:xfrm>
            <a:off x="1344216" y="6773204"/>
            <a:ext cx="4114800" cy="818623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82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307151"/>
            <a:ext cx="4114800" cy="63249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 dirty="0"/>
          </a:p>
        </p:txBody>
      </p:sp>
      <p:sp>
        <p:nvSpPr>
          <p:cNvPr id="1083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657302"/>
            <a:ext cx="4114800" cy="970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84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2015/3/10</a:t>
            </a:fld>
            <a:endParaRPr kumimoji="1" lang="ja-JP" altLang="en-US"/>
          </a:p>
        </p:txBody>
      </p:sp>
      <p:sp>
        <p:nvSpPr>
          <p:cNvPr id="1085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889829" y="9009451"/>
            <a:ext cx="3078343" cy="527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endParaRPr lang="ja-JP" altLang="en-US" dirty="0"/>
          </a:p>
        </p:txBody>
      </p:sp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604721"/>
            <a:ext cx="6172200" cy="14359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508730"/>
            <a:ext cx="6172200" cy="6184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5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6 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7 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8 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9 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102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009451"/>
            <a:ext cx="1411915" cy="527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fld id="{3E220A51-F8EA-429A-8E6F-F02BE74E28F7}" type="datetimeFigureOut">
              <a:rPr lang="ja-JP" altLang="en-US" smtClean="0"/>
              <a:pPr/>
              <a:t>2015/3/10</a:t>
            </a:fld>
            <a:endParaRPr lang="ja-JP" altLang="en-US" dirty="0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076183" y="9009451"/>
            <a:ext cx="1438917" cy="527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fld id="{2C9400E4-C46D-48FA-AEA0-ED136F70A0E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b="0" kern="1200">
          <a:solidFill>
            <a:schemeClr val="tx1"/>
          </a:solidFill>
          <a:latin typeface="+mj-ea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ea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28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j-ea"/>
          <a:cs typeface="+mn-cs"/>
        </a:defRPr>
      </a:lvl7pPr>
      <a:lvl8pPr marL="3486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j-ea"/>
          <a:cs typeface="+mn-cs"/>
        </a:defRPr>
      </a:lvl8pPr>
      <a:lvl9pPr marL="3943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直線 15"/>
          <p:cNvSpPr/>
          <p:nvPr/>
        </p:nvSpPr>
        <p:spPr>
          <a:xfrm>
            <a:off x="997857" y="9470783"/>
            <a:ext cx="0" cy="335362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10" name="テキスト 16"/>
          <p:cNvSpPr txBox="1"/>
          <p:nvPr/>
        </p:nvSpPr>
        <p:spPr>
          <a:xfrm>
            <a:off x="4788363" y="9504143"/>
            <a:ext cx="1779981" cy="276106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1200" b="1">
                <a:solidFill>
                  <a:schemeClr val="bg1"/>
                </a:solidFill>
              </a:rPr>
              <a:t>TEL：054-221-2433　</a:t>
            </a:r>
            <a:endParaRPr lang="ja-JP" altLang="en-US" sz="1400" b="1">
              <a:solidFill>
                <a:schemeClr val="bg1"/>
              </a:solidFill>
            </a:endParaRPr>
          </a:p>
        </p:txBody>
      </p:sp>
      <p:sp>
        <p:nvSpPr>
          <p:cNvPr id="1113" name="テキスト 24"/>
          <p:cNvSpPr txBox="1"/>
          <p:nvPr/>
        </p:nvSpPr>
        <p:spPr>
          <a:xfrm>
            <a:off x="391436" y="921000"/>
            <a:ext cx="126609" cy="368439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 lang="ja-JP" altLang="en-US"/>
            </a:pPr>
            <a:endParaRPr lang="ja-JP" altLang="en-US"/>
          </a:p>
        </p:txBody>
      </p:sp>
      <p:pic>
        <p:nvPicPr>
          <p:cNvPr id="1114" name="図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4727" y="2605690"/>
            <a:ext cx="3258877" cy="3258877"/>
          </a:xfrm>
          <a:prstGeom prst="rect">
            <a:avLst/>
          </a:prstGeom>
        </p:spPr>
      </p:pic>
      <p:sp>
        <p:nvSpPr>
          <p:cNvPr id="1115" name="四角形 18"/>
          <p:cNvSpPr/>
          <p:nvPr/>
        </p:nvSpPr>
        <p:spPr>
          <a:xfrm>
            <a:off x="281965" y="1996798"/>
            <a:ext cx="6236294" cy="3869905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ja-JP" altLang="en-US"/>
          </a:p>
        </p:txBody>
      </p:sp>
      <p:sp>
        <p:nvSpPr>
          <p:cNvPr id="1116" name="テキスト 19"/>
          <p:cNvSpPr txBox="1"/>
          <p:nvPr/>
        </p:nvSpPr>
        <p:spPr>
          <a:xfrm>
            <a:off x="430764" y="3102487"/>
            <a:ext cx="1333542" cy="1199436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・起床後</a:t>
            </a:r>
            <a:endParaRPr lang="ja-JP" altLang="en-US" sz="1200">
              <a:latin typeface="BIZ UDゴシック"/>
              <a:ea typeface="BIZ UDゴシック"/>
            </a:endParaRPr>
          </a:p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　</a:t>
            </a:r>
            <a:r>
              <a:rPr lang="ja-JP" altLang="en-US" sz="1200">
                <a:latin typeface="BIZ UDゴシック"/>
                <a:ea typeface="BIZ UDゴシック"/>
              </a:rPr>
              <a:t>１</a:t>
            </a:r>
            <a:r>
              <a:rPr lang="ja-JP" altLang="en-US" sz="1200">
                <a:latin typeface="BIZ UDゴシック"/>
                <a:ea typeface="BIZ UDゴシック"/>
              </a:rPr>
              <a:t>時間</a:t>
            </a:r>
            <a:r>
              <a:rPr lang="ja-JP" altLang="en-US" sz="1200">
                <a:latin typeface="BIZ UDゴシック"/>
                <a:ea typeface="BIZ UDゴシック"/>
              </a:rPr>
              <a:t>以内</a:t>
            </a:r>
            <a:endParaRPr lang="ja-JP" altLang="en-US" sz="1200">
              <a:latin typeface="BIZ UDゴシック"/>
              <a:ea typeface="BIZ UDゴシック"/>
            </a:endParaRPr>
          </a:p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・</a:t>
            </a:r>
            <a:r>
              <a:rPr lang="ja-JP" altLang="en-US" sz="1200">
                <a:latin typeface="BIZ UDゴシック"/>
                <a:ea typeface="BIZ UDゴシック"/>
              </a:rPr>
              <a:t>トイレに</a:t>
            </a:r>
            <a:endParaRPr lang="ja-JP" altLang="en-US" sz="1200">
              <a:latin typeface="BIZ UDゴシック"/>
              <a:ea typeface="BIZ UDゴシック"/>
            </a:endParaRPr>
          </a:p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　</a:t>
            </a:r>
            <a:r>
              <a:rPr lang="ja-JP" altLang="en-US" sz="1200">
                <a:latin typeface="BIZ UDゴシック"/>
                <a:ea typeface="BIZ UDゴシック"/>
              </a:rPr>
              <a:t>行ったあと</a:t>
            </a:r>
            <a:endParaRPr lang="ja-JP" altLang="en-US" sz="1200">
              <a:latin typeface="BIZ UDゴシック"/>
              <a:ea typeface="BIZ UDゴシック"/>
            </a:endParaRPr>
          </a:p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・</a:t>
            </a:r>
            <a:r>
              <a:rPr lang="ja-JP" altLang="en-US" sz="1200">
                <a:latin typeface="BIZ UDゴシック"/>
                <a:ea typeface="BIZ UDゴシック"/>
              </a:rPr>
              <a:t>朝食の</a:t>
            </a:r>
            <a:r>
              <a:rPr lang="ja-JP" altLang="en-US" sz="1200">
                <a:latin typeface="BIZ UDゴシック"/>
                <a:ea typeface="BIZ UDゴシック"/>
              </a:rPr>
              <a:t>前</a:t>
            </a:r>
            <a:endParaRPr lang="ja-JP" altLang="en-US" sz="1200">
              <a:latin typeface="BIZ UDゴシック"/>
              <a:ea typeface="BIZ UDゴシック"/>
            </a:endParaRPr>
          </a:p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・</a:t>
            </a:r>
            <a:r>
              <a:rPr lang="ja-JP" altLang="en-US" sz="1200">
                <a:latin typeface="BIZ UDゴシック"/>
                <a:ea typeface="BIZ UDゴシック"/>
              </a:rPr>
              <a:t>薬</a:t>
            </a:r>
            <a:r>
              <a:rPr lang="ja-JP" altLang="en-US" sz="1200">
                <a:latin typeface="BIZ UDゴシック"/>
                <a:ea typeface="BIZ UDゴシック"/>
              </a:rPr>
              <a:t>を</a:t>
            </a:r>
            <a:r>
              <a:rPr lang="ja-JP" altLang="en-US" sz="1200">
                <a:latin typeface="BIZ UDゴシック"/>
                <a:ea typeface="BIZ UDゴシック"/>
              </a:rPr>
              <a:t>飲む</a:t>
            </a:r>
            <a:r>
              <a:rPr lang="ja-JP" altLang="en-US" sz="1200">
                <a:latin typeface="BIZ UDゴシック"/>
                <a:ea typeface="BIZ UDゴシック"/>
              </a:rPr>
              <a:t>前</a:t>
            </a:r>
            <a:endParaRPr lang="ja-JP" altLang="en-US" sz="1200">
              <a:latin typeface="BIZ UDゴシック"/>
              <a:ea typeface="BIZ UDゴシック"/>
            </a:endParaRPr>
          </a:p>
        </p:txBody>
      </p:sp>
      <p:sp>
        <p:nvSpPr>
          <p:cNvPr id="1117" name="テキスト 20"/>
          <p:cNvSpPr txBox="1"/>
          <p:nvPr/>
        </p:nvSpPr>
        <p:spPr>
          <a:xfrm>
            <a:off x="458623" y="4673158"/>
            <a:ext cx="1332208" cy="645438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・寝る直前</a:t>
            </a:r>
            <a:endParaRPr lang="ja-JP" altLang="en-US" sz="1200">
              <a:latin typeface="BIZ UDゴシック"/>
              <a:ea typeface="BIZ UDゴシック"/>
            </a:endParaRPr>
          </a:p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・入浴や飲酒の</a:t>
            </a:r>
            <a:endParaRPr lang="ja-JP" altLang="en-US" sz="1200">
              <a:latin typeface="BIZ UDゴシック"/>
              <a:ea typeface="BIZ UDゴシック"/>
            </a:endParaRPr>
          </a:p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　</a:t>
            </a:r>
            <a:r>
              <a:rPr lang="ja-JP" altLang="en-US" sz="1200">
                <a:latin typeface="BIZ UDゴシック"/>
                <a:ea typeface="BIZ UDゴシック"/>
              </a:rPr>
              <a:t>直後</a:t>
            </a:r>
            <a:r>
              <a:rPr lang="ja-JP" altLang="en-US" sz="1200">
                <a:latin typeface="BIZ UDゴシック"/>
                <a:ea typeface="BIZ UDゴシック"/>
              </a:rPr>
              <a:t>は</a:t>
            </a:r>
            <a:r>
              <a:rPr lang="ja-JP" altLang="en-US" sz="1200">
                <a:latin typeface="BIZ UDゴシック"/>
                <a:ea typeface="BIZ UDゴシック"/>
              </a:rPr>
              <a:t>避ける</a:t>
            </a:r>
            <a:endParaRPr lang="ja-JP" altLang="en-US" sz="1200">
              <a:latin typeface="BIZ UDゴシック"/>
              <a:ea typeface="BIZ UDゴシック"/>
            </a:endParaRPr>
          </a:p>
        </p:txBody>
      </p:sp>
      <p:sp>
        <p:nvSpPr>
          <p:cNvPr id="1118" name="テキスト 21"/>
          <p:cNvSpPr txBox="1"/>
          <p:nvPr/>
        </p:nvSpPr>
        <p:spPr>
          <a:xfrm>
            <a:off x="344460" y="2422215"/>
            <a:ext cx="1879840" cy="276106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1200" b="1">
                <a:latin typeface="BIZ UDPゴシック"/>
                <a:ea typeface="BIZ UDPゴシック"/>
              </a:rPr>
              <a:t>●１日２回（朝・夜）行う</a:t>
            </a:r>
            <a:endParaRPr lang="ja-JP" altLang="en-US" sz="1200" b="1">
              <a:latin typeface="BIZ UDPゴシック"/>
              <a:ea typeface="BIZ UDPゴシック"/>
            </a:endParaRPr>
          </a:p>
        </p:txBody>
      </p:sp>
      <p:sp>
        <p:nvSpPr>
          <p:cNvPr id="1119" name="楕円 22"/>
          <p:cNvSpPr/>
          <p:nvPr/>
        </p:nvSpPr>
        <p:spPr>
          <a:xfrm>
            <a:off x="455654" y="2778848"/>
            <a:ext cx="363465" cy="363466"/>
          </a:xfrm>
          <a:prstGeom prst="ellipse">
            <a:avLst/>
          </a:prstGeom>
          <a:solidFill>
            <a:schemeClr val="tx1"/>
          </a:solidFill>
          <a:ln w="28575" cap="flat" cmpd="sng">
            <a:solidFill>
              <a:schemeClr val="tx1"/>
            </a:solidFill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18000" anchor="ctr"/>
          <a:p>
            <a:pPr algn="ctr"/>
            <a:r>
              <a:rPr lang="ja-JP" altLang="en-US" sz="1600" b="1">
                <a:latin typeface="BIZ UDゴシック"/>
                <a:ea typeface="BIZ UDゴシック"/>
              </a:rPr>
              <a:t>朝</a:t>
            </a:r>
            <a:endParaRPr lang="ja-JP" altLang="en-US" sz="1400" b="1">
              <a:latin typeface="BIZ UDゴシック"/>
              <a:ea typeface="BIZ UDゴシック"/>
            </a:endParaRPr>
          </a:p>
        </p:txBody>
      </p:sp>
      <p:sp>
        <p:nvSpPr>
          <p:cNvPr id="1120" name="楕円 23"/>
          <p:cNvSpPr/>
          <p:nvPr/>
        </p:nvSpPr>
        <p:spPr>
          <a:xfrm>
            <a:off x="458623" y="4354429"/>
            <a:ext cx="357332" cy="357334"/>
          </a:xfrm>
          <a:prstGeom prst="ellipse">
            <a:avLst/>
          </a:prstGeom>
          <a:solidFill>
            <a:schemeClr val="tx1"/>
          </a:solidFill>
          <a:ln w="28575" cap="flat" cmpd="sng">
            <a:solidFill>
              <a:schemeClr val="tx1"/>
            </a:solidFill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0" bIns="18000" anchor="ctr"/>
          <a:p>
            <a:pPr algn="ctr"/>
            <a:r>
              <a:rPr lang="ja-JP" altLang="en-US" sz="1600" b="1">
                <a:latin typeface="BIZ UDゴシック"/>
                <a:ea typeface="BIZ UDゴシック"/>
              </a:rPr>
              <a:t>夜</a:t>
            </a:r>
            <a:endParaRPr lang="ja-JP" altLang="en-US" sz="1400" b="1">
              <a:latin typeface="BIZ UDゴシック"/>
              <a:ea typeface="BIZ UDゴシック"/>
            </a:endParaRPr>
          </a:p>
        </p:txBody>
      </p:sp>
      <p:sp>
        <p:nvSpPr>
          <p:cNvPr id="1121" name="図形 24"/>
          <p:cNvSpPr/>
          <p:nvPr/>
        </p:nvSpPr>
        <p:spPr>
          <a:xfrm>
            <a:off x="436070" y="2127411"/>
            <a:ext cx="1496107" cy="2160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anchor="ctr"/>
          <a:p>
            <a:pPr algn="ctr"/>
            <a:r>
              <a:rPr lang="ja-JP" altLang="en-US" sz="1200" b="1">
                <a:latin typeface="BIZ UDゴシック"/>
                <a:ea typeface="BIZ UDゴシック"/>
              </a:rPr>
              <a:t>測定のタイミング</a:t>
            </a:r>
            <a:endParaRPr lang="ja-JP" altLang="en-US" b="1">
              <a:latin typeface="BIZ UDゴシック"/>
              <a:ea typeface="BIZ UDゴシック"/>
            </a:endParaRPr>
          </a:p>
        </p:txBody>
      </p:sp>
      <p:sp>
        <p:nvSpPr>
          <p:cNvPr id="1122" name="図形 25"/>
          <p:cNvSpPr/>
          <p:nvPr/>
        </p:nvSpPr>
        <p:spPr>
          <a:xfrm>
            <a:off x="4381939" y="2127411"/>
            <a:ext cx="1526767" cy="21981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anchor="ctr"/>
          <a:p>
            <a:pPr algn="ctr"/>
            <a:r>
              <a:rPr lang="ja-JP" altLang="en-US" sz="1200" b="1">
                <a:latin typeface="BIZ UDゴシック"/>
                <a:ea typeface="BIZ UDゴシック"/>
              </a:rPr>
              <a:t>測定時のポイント</a:t>
            </a:r>
            <a:endParaRPr lang="ja-JP" altLang="en-US" b="1">
              <a:latin typeface="BIZ UDゴシック"/>
              <a:ea typeface="BIZ UDゴシック"/>
            </a:endParaRPr>
          </a:p>
        </p:txBody>
      </p:sp>
      <p:sp>
        <p:nvSpPr>
          <p:cNvPr id="1123" name="直線 26"/>
          <p:cNvSpPr/>
          <p:nvPr/>
        </p:nvSpPr>
        <p:spPr>
          <a:xfrm flipH="1">
            <a:off x="2570252" y="2699347"/>
            <a:ext cx="1818665" cy="549567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miter lim="800000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24" name="図形 27"/>
          <p:cNvSpPr/>
          <p:nvPr/>
        </p:nvSpPr>
        <p:spPr>
          <a:xfrm>
            <a:off x="4384077" y="2471294"/>
            <a:ext cx="1851709" cy="615108"/>
          </a:xfrm>
          <a:prstGeom prst="roundRect">
            <a:avLst/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/>
            <a:r>
              <a:rPr lang="ja-JP" altLang="en-US" sz="1200" b="0">
                <a:solidFill>
                  <a:schemeClr val="tx1"/>
                </a:solidFill>
                <a:latin typeface="BIZ UDゴシック"/>
                <a:ea typeface="BIZ UDゴシック"/>
              </a:rPr>
              <a:t>椅子に座って１～２分経ってから測定する</a:t>
            </a:r>
            <a:endParaRPr lang="ja-JP" altLang="en-US" b="0">
              <a:latin typeface="BIZ UDゴシック"/>
              <a:ea typeface="BIZ UDゴシック"/>
            </a:endParaRPr>
          </a:p>
        </p:txBody>
      </p:sp>
      <p:sp>
        <p:nvSpPr>
          <p:cNvPr id="1125" name="直線 28"/>
          <p:cNvSpPr/>
          <p:nvPr/>
        </p:nvSpPr>
        <p:spPr>
          <a:xfrm flipH="1">
            <a:off x="3012722" y="3388458"/>
            <a:ext cx="1372505" cy="1502113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miter lim="800000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26" name="図形 29"/>
          <p:cNvSpPr/>
          <p:nvPr/>
        </p:nvSpPr>
        <p:spPr>
          <a:xfrm>
            <a:off x="4389050" y="3143784"/>
            <a:ext cx="1841647" cy="624570"/>
          </a:xfrm>
          <a:prstGeom prst="roundRect">
            <a:avLst/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/>
            <a:r>
              <a:rPr lang="ja-JP" altLang="en-US" sz="1200" b="0">
                <a:solidFill>
                  <a:schemeClr val="tx1"/>
                </a:solidFill>
                <a:latin typeface="BIZ UDゴシック"/>
                <a:ea typeface="BIZ UDゴシック"/>
              </a:rPr>
              <a:t>薄手のシャツ１枚なら着たままでもよい</a:t>
            </a:r>
            <a:endParaRPr lang="ja-JP" altLang="en-US" b="0">
              <a:latin typeface="BIZ UDゴシック"/>
              <a:ea typeface="BIZ UDゴシック"/>
            </a:endParaRPr>
          </a:p>
        </p:txBody>
      </p:sp>
      <p:sp>
        <p:nvSpPr>
          <p:cNvPr id="1127" name="直線 30"/>
          <p:cNvSpPr/>
          <p:nvPr/>
        </p:nvSpPr>
        <p:spPr>
          <a:xfrm flipH="1">
            <a:off x="3292764" y="4078075"/>
            <a:ext cx="1080862" cy="1040024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miter lim="800000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graphicFrame>
        <p:nvGraphicFramePr>
          <p:cNvPr id="1128" name="四角形 31"/>
          <p:cNvGraphicFramePr>
            <a:graphicFrameLocks noGrp="1"/>
          </p:cNvGraphicFramePr>
          <p:nvPr/>
        </p:nvGraphicFramePr>
        <p:xfrm>
          <a:off x="906326" y="6464805"/>
          <a:ext cx="1730672" cy="2028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216"/>
                <a:gridCol w="705228"/>
                <a:gridCol w="705228"/>
              </a:tblGrid>
              <a:tr h="292473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正常血圧の基準値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/>
                </a:tc>
              </a:tr>
              <a:tr h="26822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家庭で測定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marL="91440" marR="91440" marT="45720" marB="45720" vert="eaVert" anchor="ctr" anchorCtr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収縮期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拡張期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583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115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未満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75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未満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822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病院で測定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marL="91440" marR="91440" marT="45720" marB="45720" vert="eaVert" anchor="ctr" anchorCtr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収縮期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拡張期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583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120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未満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80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未満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29" name="図形 32"/>
          <p:cNvSpPr/>
          <p:nvPr/>
        </p:nvSpPr>
        <p:spPr>
          <a:xfrm>
            <a:off x="4389054" y="3853304"/>
            <a:ext cx="1836568" cy="504834"/>
          </a:xfrm>
          <a:prstGeom prst="roundRect">
            <a:avLst/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/>
            <a:r>
              <a:rPr lang="ja-JP" altLang="en-US" sz="1200" b="0">
                <a:solidFill>
                  <a:schemeClr val="tx1"/>
                </a:solidFill>
                <a:latin typeface="BIZ UDゴシック"/>
                <a:ea typeface="BIZ UDゴシック"/>
              </a:rPr>
              <a:t>カフは心臓と同じ高さで測定する</a:t>
            </a:r>
            <a:endParaRPr lang="ja-JP" altLang="en-US" b="0">
              <a:latin typeface="BIZ UDゴシック"/>
              <a:ea typeface="BIZ UDゴシック"/>
            </a:endParaRPr>
          </a:p>
        </p:txBody>
      </p:sp>
      <p:graphicFrame>
        <p:nvGraphicFramePr>
          <p:cNvPr id="1130" name="四角形 33"/>
          <p:cNvGraphicFramePr>
            <a:graphicFrameLocks noGrp="1"/>
          </p:cNvGraphicFramePr>
          <p:nvPr/>
        </p:nvGraphicFramePr>
        <p:xfrm>
          <a:off x="4787033" y="6302902"/>
          <a:ext cx="1449763" cy="2351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241"/>
                <a:gridCol w="590761"/>
                <a:gridCol w="590761"/>
              </a:tblGrid>
              <a:tr h="211034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高血圧の診断基準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/>
                </a:tc>
              </a:tr>
              <a:tr h="294704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降圧治療の対象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/>
                </a:tc>
              </a:tr>
              <a:tr h="27027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家庭で測定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marL="91440" marR="91440" marT="45720" marB="45720" vert="eaVert" anchor="ctr" anchorCtr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収縮期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拡張期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0444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135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以上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85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以上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027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病院で測定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marL="91440" marR="91440" marT="45720" marB="45720" vert="eaVert" anchor="ctr" anchorCtr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収縮期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拡張期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0444">
                <a:tc v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140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以上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90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BIZ UDゴシック"/>
                          <a:ea typeface="BIZ UDゴシック"/>
                        </a:rPr>
                        <a:t>以上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BIZ UDゴシック"/>
                        <a:ea typeface="BIZ UDゴシック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31" name="四角形 34"/>
          <p:cNvSpPr/>
          <p:nvPr/>
        </p:nvSpPr>
        <p:spPr>
          <a:xfrm>
            <a:off x="281839" y="1657126"/>
            <a:ext cx="297851" cy="297851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ctr"/>
          <a:p>
            <a:pPr algn="ctr"/>
            <a:r>
              <a:rPr lang="ja-JP" altLang="en-US" sz="2400">
                <a:solidFill>
                  <a:schemeClr val="bg1"/>
                </a:solidFill>
                <a:latin typeface="ＤＦ特太ゴシック体"/>
                <a:ea typeface="ＤＦ特太ゴシック体"/>
              </a:rPr>
              <a:t>１</a:t>
            </a:r>
            <a:endParaRPr lang="ja-JP" altLang="en-US" sz="1100">
              <a:solidFill>
                <a:schemeClr val="bg1"/>
              </a:solidFill>
              <a:latin typeface="ＤＦ特太ゴシック体"/>
              <a:ea typeface="ＤＦ特太ゴシック体"/>
            </a:endParaRPr>
          </a:p>
        </p:txBody>
      </p:sp>
      <p:sp>
        <p:nvSpPr>
          <p:cNvPr id="1132" name="四角形 35"/>
          <p:cNvSpPr/>
          <p:nvPr/>
        </p:nvSpPr>
        <p:spPr>
          <a:xfrm>
            <a:off x="264280" y="6121717"/>
            <a:ext cx="304226" cy="304226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ctr"/>
          <a:p>
            <a:pPr algn="ctr"/>
            <a:r>
              <a:rPr lang="ja-JP" altLang="en-US" sz="2400">
                <a:solidFill>
                  <a:schemeClr val="bg1"/>
                </a:solidFill>
                <a:latin typeface="ＤＦ特太ゴシック体"/>
                <a:ea typeface="ＤＦ特太ゴシック体"/>
              </a:rPr>
              <a:t>２</a:t>
            </a:r>
            <a:endParaRPr lang="ja-JP" altLang="en-US" sz="1100">
              <a:solidFill>
                <a:schemeClr val="bg1"/>
              </a:solidFill>
              <a:latin typeface="ＤＦ特太ゴシック体"/>
              <a:ea typeface="ＤＦ特太ゴシック体"/>
            </a:endParaRPr>
          </a:p>
        </p:txBody>
      </p:sp>
      <p:sp>
        <p:nvSpPr>
          <p:cNvPr id="1133" name="テキスト 36"/>
          <p:cNvSpPr txBox="1"/>
          <p:nvPr/>
        </p:nvSpPr>
        <p:spPr>
          <a:xfrm>
            <a:off x="568465" y="1637221"/>
            <a:ext cx="1700081" cy="337661"/>
          </a:xfrm>
          <a:prstGeom prst="rect">
            <a:avLst/>
          </a:prstGeom>
        </p:spPr>
        <p:txBody>
          <a:bodyPr wrap="square">
            <a:spAutoFit/>
          </a:bodyPr>
          <a:p>
            <a:pPr/>
            <a:r>
              <a:rPr lang="ja-JP" altLang="en-US" sz="1600" b="1">
                <a:latin typeface="BIZ UDゴシック" pitchFamily="0" charset="0"/>
                <a:ea typeface="BIZ UDゴシック" pitchFamily="0" charset="0"/>
              </a:rPr>
              <a:t>正しい測定方法</a:t>
            </a:r>
            <a:endParaRPr lang="ja-JP" altLang="en-US" sz="1200" b="1">
              <a:latin typeface="BIZ UDゴシック" pitchFamily="0" charset="0"/>
              <a:ea typeface="BIZ UDゴシック" pitchFamily="0" charset="0"/>
            </a:endParaRPr>
          </a:p>
        </p:txBody>
      </p:sp>
      <p:sp>
        <p:nvSpPr>
          <p:cNvPr id="1134" name="テキスト 37"/>
          <p:cNvSpPr txBox="1"/>
          <p:nvPr/>
        </p:nvSpPr>
        <p:spPr>
          <a:xfrm>
            <a:off x="568506" y="6105000"/>
            <a:ext cx="1498196" cy="337661"/>
          </a:xfrm>
          <a:prstGeom prst="rect">
            <a:avLst/>
          </a:prstGeom>
        </p:spPr>
        <p:txBody>
          <a:bodyPr wrap="square">
            <a:spAutoFit/>
          </a:bodyPr>
          <a:p>
            <a:pPr/>
            <a:r>
              <a:rPr lang="ja-JP" altLang="en-US" sz="1600" b="1">
                <a:latin typeface="BIZ UDゴシック" pitchFamily="0" charset="0"/>
                <a:ea typeface="BIZ UDゴシック" pitchFamily="0" charset="0"/>
              </a:rPr>
              <a:t>血圧の基準値</a:t>
            </a:r>
            <a:endParaRPr lang="ja-JP" altLang="en-US" sz="1200" b="1">
              <a:latin typeface="BIZ UDゴシック" pitchFamily="0" charset="0"/>
              <a:ea typeface="BIZ UDゴシック" pitchFamily="0" charset="0"/>
            </a:endParaRPr>
          </a:p>
        </p:txBody>
      </p:sp>
      <p:sp>
        <p:nvSpPr>
          <p:cNvPr id="1135" name="図形 38"/>
          <p:cNvSpPr/>
          <p:nvPr/>
        </p:nvSpPr>
        <p:spPr>
          <a:xfrm>
            <a:off x="1566662" y="1027496"/>
            <a:ext cx="4955297" cy="4796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9050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anchor="ctr"/>
          <a:p>
            <a:pPr algn="l"/>
            <a:endParaRPr lang="ja-JP" altLang="en-US" sz="1100">
              <a:solidFill>
                <a:schemeClr val="tx1"/>
              </a:solidFill>
              <a:latin typeface="BIZ UDPゴシック" pitchFamily="0" charset="0"/>
              <a:ea typeface="BIZ UDPゴシック" pitchFamily="0" charset="0"/>
            </a:endParaRPr>
          </a:p>
        </p:txBody>
      </p:sp>
      <p:sp>
        <p:nvSpPr>
          <p:cNvPr id="1136" name="図形 39"/>
          <p:cNvSpPr/>
          <p:nvPr/>
        </p:nvSpPr>
        <p:spPr>
          <a:xfrm>
            <a:off x="272735" y="1073274"/>
            <a:ext cx="1232041" cy="432330"/>
          </a:xfrm>
          <a:prstGeom prst="homePlate">
            <a:avLst/>
          </a:prstGeom>
          <a:solidFill>
            <a:schemeClr val="tx1"/>
          </a:solidFill>
          <a:ln w="19050" cap="rnd" cmpd="sng">
            <a:solidFill>
              <a:schemeClr val="tx1"/>
            </a:solidFill>
            <a:prstDash val="solid"/>
            <a:round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" anchor="ctr"/>
          <a:p>
            <a:pPr algn="l"/>
            <a:r>
              <a:rPr lang="ja-JP" altLang="en-US" sz="1050" b="1">
                <a:solidFill>
                  <a:schemeClr val="bg1"/>
                </a:solidFill>
                <a:latin typeface="BIZ UDゴシック"/>
                <a:ea typeface="BIZ UDゴシック"/>
              </a:rPr>
              <a:t>家庭で</a:t>
            </a:r>
            <a:r>
              <a:rPr lang="ja-JP" altLang="en-US" sz="1050" b="1">
                <a:solidFill>
                  <a:schemeClr val="bg1"/>
                </a:solidFill>
                <a:latin typeface="BIZ UDゴシック"/>
                <a:ea typeface="BIZ UDゴシック"/>
              </a:rPr>
              <a:t>血圧測定</a:t>
            </a:r>
            <a:r>
              <a:rPr lang="ja-JP" altLang="en-US" sz="1050" b="1">
                <a:solidFill>
                  <a:schemeClr val="bg1"/>
                </a:solidFill>
                <a:latin typeface="BIZ UDゴシック"/>
                <a:ea typeface="BIZ UDゴシック"/>
              </a:rPr>
              <a:t>を</a:t>
            </a:r>
            <a:r>
              <a:rPr lang="ja-JP" altLang="en-US" sz="1050" b="1">
                <a:solidFill>
                  <a:schemeClr val="bg1"/>
                </a:solidFill>
                <a:latin typeface="BIZ UDゴシック"/>
                <a:ea typeface="BIZ UDゴシック"/>
              </a:rPr>
              <a:t>する</a:t>
            </a:r>
            <a:r>
              <a:rPr lang="ja-JP" altLang="en-US" sz="1050" b="1">
                <a:solidFill>
                  <a:schemeClr val="bg1"/>
                </a:solidFill>
                <a:latin typeface="BIZ UDゴシック"/>
                <a:ea typeface="BIZ UDゴシック"/>
              </a:rPr>
              <a:t>目的</a:t>
            </a:r>
            <a:r>
              <a:rPr lang="ja-JP" altLang="en-US" sz="1050" b="1">
                <a:solidFill>
                  <a:schemeClr val="bg1"/>
                </a:solidFill>
                <a:latin typeface="BIZ UDゴシック"/>
                <a:ea typeface="BIZ UDゴシック"/>
              </a:rPr>
              <a:t>は</a:t>
            </a:r>
            <a:endParaRPr lang="ja-JP" altLang="en-US" sz="1600" b="1">
              <a:solidFill>
                <a:schemeClr val="bg1"/>
              </a:solidFill>
              <a:latin typeface="BIZ UDゴシック"/>
              <a:ea typeface="BIZ UDゴシック"/>
            </a:endParaRPr>
          </a:p>
        </p:txBody>
      </p:sp>
      <p:sp>
        <p:nvSpPr>
          <p:cNvPr id="1137" name="テキスト 40"/>
          <p:cNvSpPr txBox="1"/>
          <p:nvPr/>
        </p:nvSpPr>
        <p:spPr>
          <a:xfrm>
            <a:off x="1570051" y="1027496"/>
            <a:ext cx="4951910" cy="429994"/>
          </a:xfrm>
          <a:prstGeom prst="rect">
            <a:avLst/>
          </a:prstGeom>
        </p:spPr>
        <p:txBody>
          <a:bodyPr wrap="square">
            <a:spAutoFit/>
          </a:bodyPr>
          <a:p>
            <a:pPr/>
            <a:r>
              <a:rPr lang="ja-JP" altLang="en-US" sz="1200" b="0">
                <a:latin typeface="AR P丸ゴシック体E"/>
                <a:ea typeface="AR P丸ゴシック体E"/>
              </a:rPr>
              <a:t>ふだんの血圧の状態を正確に知ること</a:t>
            </a:r>
            <a:endParaRPr lang="ja-JP" altLang="en-US" sz="1100" b="0">
              <a:latin typeface="AR P丸ゴシック体E"/>
              <a:ea typeface="AR P丸ゴシック体E"/>
            </a:endParaRPr>
          </a:p>
          <a:p>
            <a:pPr/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昼の</a:t>
            </a:r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血圧が</a:t>
            </a:r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正常でも</a:t>
            </a:r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、</a:t>
            </a:r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早朝に</a:t>
            </a:r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血圧が</a:t>
            </a:r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高くなる</a:t>
            </a:r>
            <a:r>
              <a:rPr lang="ja-JP" altLang="en-US" sz="1000">
                <a:latin typeface="BIZ UDゴシック" pitchFamily="0" charset="0"/>
                <a:ea typeface="BIZ UDゴシック" pitchFamily="0" charset="0"/>
              </a:rPr>
              <a:t>などの</a:t>
            </a:r>
            <a:r>
              <a:rPr lang="ja-JP" altLang="en-US" sz="1000" b="1">
                <a:latin typeface="BIZ UDゴシック" pitchFamily="0" charset="0"/>
                <a:ea typeface="BIZ UDゴシック" pitchFamily="0" charset="0"/>
              </a:rPr>
              <a:t>「</a:t>
            </a:r>
            <a:r>
              <a:rPr lang="ja-JP" altLang="en-US" sz="1000" b="1">
                <a:latin typeface="BIZ UDゴシック" pitchFamily="0" charset="0"/>
                <a:ea typeface="BIZ UDゴシック" pitchFamily="0" charset="0"/>
              </a:rPr>
              <a:t>仮面</a:t>
            </a:r>
            <a:r>
              <a:rPr lang="ja-JP" altLang="en-US" sz="1000" b="1">
                <a:latin typeface="BIZ UDゴシック" pitchFamily="0" charset="0"/>
                <a:ea typeface="BIZ UDゴシック" pitchFamily="0" charset="0"/>
              </a:rPr>
              <a:t>高血圧</a:t>
            </a:r>
            <a:r>
              <a:rPr lang="ja-JP" altLang="en-US" sz="1000" b="1">
                <a:latin typeface="BIZ UDゴシック" pitchFamily="0" charset="0"/>
                <a:ea typeface="BIZ UDゴシック" pitchFamily="0" charset="0"/>
              </a:rPr>
              <a:t>」</a:t>
            </a:r>
            <a:r>
              <a:rPr lang="ja-JP" altLang="en-US" sz="1000" b="1">
                <a:latin typeface="BIZ UDゴシック" pitchFamily="0" charset="0"/>
                <a:ea typeface="BIZ UDゴシック" pitchFamily="0" charset="0"/>
              </a:rPr>
              <a:t>が</a:t>
            </a:r>
            <a:r>
              <a:rPr lang="ja-JP" altLang="en-US" sz="1000" b="1">
                <a:latin typeface="BIZ UDゴシック" pitchFamily="0" charset="0"/>
                <a:ea typeface="BIZ UDゴシック" pitchFamily="0" charset="0"/>
              </a:rPr>
              <a:t>わかります</a:t>
            </a:r>
            <a:r>
              <a:rPr lang="ja-JP" altLang="en-US" sz="1000" b="1">
                <a:latin typeface="BIZ UDゴシック" pitchFamily="0" charset="0"/>
                <a:ea typeface="BIZ UDゴシック" pitchFamily="0" charset="0"/>
              </a:rPr>
              <a:t>。</a:t>
            </a:r>
            <a:endParaRPr lang="ja-JP" altLang="en-US" sz="1200" b="1">
              <a:latin typeface="BIZ UDゴシック" pitchFamily="0" charset="0"/>
              <a:ea typeface="BIZ UDゴシック" pitchFamily="0" charset="0"/>
            </a:endParaRPr>
          </a:p>
        </p:txBody>
      </p:sp>
      <p:sp>
        <p:nvSpPr>
          <p:cNvPr id="1138" name="四角形 41"/>
          <p:cNvSpPr/>
          <p:nvPr/>
        </p:nvSpPr>
        <p:spPr>
          <a:xfrm>
            <a:off x="281839" y="8933294"/>
            <a:ext cx="297072" cy="297072"/>
          </a:xfrm>
          <a:prstGeom prst="rect">
            <a:avLst/>
          </a:prstGeom>
          <a:solidFill>
            <a:schemeClr val="accent2"/>
          </a:solidFill>
          <a:ln w="19050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ctr"/>
          <a:p>
            <a:pPr algn="ctr"/>
            <a:r>
              <a:rPr lang="ja-JP" altLang="en-US" sz="2400">
                <a:solidFill>
                  <a:schemeClr val="bg1"/>
                </a:solidFill>
                <a:latin typeface="ＤＦ特太ゴシック体"/>
                <a:ea typeface="ＤＦ特太ゴシック体"/>
              </a:rPr>
              <a:t>３</a:t>
            </a:r>
            <a:endParaRPr lang="ja-JP" altLang="en-US" sz="1100">
              <a:solidFill>
                <a:schemeClr val="bg1"/>
              </a:solidFill>
              <a:latin typeface="ＤＦ特太ゴシック体"/>
              <a:ea typeface="ＤＦ特太ゴシック体"/>
            </a:endParaRPr>
          </a:p>
        </p:txBody>
      </p:sp>
      <p:sp>
        <p:nvSpPr>
          <p:cNvPr id="1139" name="テキスト 42"/>
          <p:cNvSpPr txBox="1"/>
          <p:nvPr/>
        </p:nvSpPr>
        <p:spPr>
          <a:xfrm>
            <a:off x="578911" y="8913000"/>
            <a:ext cx="1498196" cy="337661"/>
          </a:xfrm>
          <a:prstGeom prst="rect">
            <a:avLst/>
          </a:prstGeom>
        </p:spPr>
        <p:txBody>
          <a:bodyPr wrap="square">
            <a:spAutoFit/>
          </a:bodyPr>
          <a:p>
            <a:pPr/>
            <a:r>
              <a:rPr lang="ja-JP" altLang="en-US" sz="1600" b="1">
                <a:latin typeface="BIZ UDゴシック" pitchFamily="0" charset="0"/>
                <a:ea typeface="BIZ UDゴシック" pitchFamily="0" charset="0"/>
              </a:rPr>
              <a:t>記録をする</a:t>
            </a:r>
            <a:endParaRPr lang="ja-JP" altLang="en-US" sz="1200" b="1">
              <a:latin typeface="BIZ UDゴシック" pitchFamily="0" charset="0"/>
              <a:ea typeface="BIZ UDゴシック" pitchFamily="0" charset="0"/>
            </a:endParaRPr>
          </a:p>
        </p:txBody>
      </p:sp>
      <p:sp>
        <p:nvSpPr>
          <p:cNvPr id="1140" name="テキスト 43"/>
          <p:cNvSpPr txBox="1"/>
          <p:nvPr/>
        </p:nvSpPr>
        <p:spPr>
          <a:xfrm>
            <a:off x="1712232" y="8977343"/>
            <a:ext cx="3660768" cy="276106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1200">
                <a:latin typeface="BIZ UDゴシック"/>
                <a:ea typeface="BIZ UDゴシック"/>
              </a:rPr>
              <a:t>測定値は記録して、主治医に見てもらいましょう。</a:t>
            </a:r>
            <a:endParaRPr lang="ja-JP" altLang="en-US" sz="1050">
              <a:latin typeface="BIZ UDゴシック"/>
              <a:ea typeface="BIZ UDゴシック"/>
            </a:endParaRPr>
          </a:p>
        </p:txBody>
      </p:sp>
      <p:sp>
        <p:nvSpPr>
          <p:cNvPr id="1141" name="テキスト 44"/>
          <p:cNvSpPr txBox="1"/>
          <p:nvPr/>
        </p:nvSpPr>
        <p:spPr>
          <a:xfrm>
            <a:off x="3839166" y="9591595"/>
            <a:ext cx="2941531" cy="214551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800">
                <a:latin typeface="BIZ UDゴシック"/>
                <a:ea typeface="BIZ UDゴシック"/>
              </a:rPr>
              <a:t>参考）日本高血圧学会　家庭血圧測定ガイドライン（2019）</a:t>
            </a:r>
            <a:endParaRPr lang="ja-JP" altLang="en-US" sz="1050">
              <a:latin typeface="BIZ UDゴシック"/>
              <a:ea typeface="BIZ UDゴシック"/>
            </a:endParaRPr>
          </a:p>
        </p:txBody>
      </p:sp>
      <p:sp>
        <p:nvSpPr>
          <p:cNvPr id="1142" name="四角形 45"/>
          <p:cNvSpPr/>
          <p:nvPr/>
        </p:nvSpPr>
        <p:spPr>
          <a:xfrm>
            <a:off x="4787638" y="6588457"/>
            <a:ext cx="1451998" cy="1178166"/>
          </a:xfrm>
          <a:prstGeom prst="rect">
            <a:avLst/>
          </a:prstGeom>
          <a:noFill/>
          <a:ln w="57150" cap="flat" cmpd="sng">
            <a:solidFill>
              <a:schemeClr val="accent2"/>
            </a:solidFill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anchor="ctr"/>
          <a:p>
            <a:pPr algn="l"/>
            <a:endParaRPr lang="ja-JP" altLang="en-US" sz="1100">
              <a:solidFill>
                <a:schemeClr val="tx1"/>
              </a:solidFill>
              <a:latin typeface="BIZ UDPゴシック" pitchFamily="0" charset="0"/>
              <a:ea typeface="BIZ UDPゴシック" pitchFamily="0" charset="0"/>
            </a:endParaRPr>
          </a:p>
        </p:txBody>
      </p:sp>
      <p:sp>
        <p:nvSpPr>
          <p:cNvPr id="1143" name="図形 46"/>
          <p:cNvSpPr/>
          <p:nvPr/>
        </p:nvSpPr>
        <p:spPr>
          <a:xfrm>
            <a:off x="2927792" y="6926979"/>
            <a:ext cx="1509208" cy="839644"/>
          </a:xfrm>
          <a:prstGeom prst="wedgeRoundRectCallout">
            <a:avLst>
              <a:gd name="adj1" fmla="val 69449"/>
              <a:gd name="adj2" fmla="val 7971"/>
              <a:gd name="adj3" fmla="val 16667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>
              <a:defRPr lang="ja-JP" altLang="en-US"/>
            </a:pPr>
            <a:r>
              <a:rPr lang="ja-JP" altLang="en-US" sz="1200" b="1">
                <a:solidFill>
                  <a:schemeClr val="bg1"/>
                </a:solidFill>
                <a:latin typeface="BIZ UDPゴシック" pitchFamily="0" charset="0"/>
                <a:ea typeface="BIZ UDPゴシック" pitchFamily="0" charset="0"/>
              </a:rPr>
              <a:t>家庭血圧がこの値を超える日が続く場合には、</a:t>
            </a:r>
            <a:r>
              <a:rPr lang="ja-JP" altLang="en-US" sz="1200" b="1">
                <a:solidFill>
                  <a:schemeClr val="bg1"/>
                </a:solidFill>
                <a:latin typeface="BIZ UDPゴシック" pitchFamily="0" charset="0"/>
                <a:ea typeface="BIZ UDPゴシック" pitchFamily="0" charset="0"/>
              </a:rPr>
              <a:t>医師に</a:t>
            </a:r>
            <a:r>
              <a:rPr lang="ja-JP" altLang="en-US" sz="1200" b="1">
                <a:solidFill>
                  <a:schemeClr val="bg1"/>
                </a:solidFill>
                <a:latin typeface="BIZ UDPゴシック" pitchFamily="0" charset="0"/>
                <a:ea typeface="BIZ UDPゴシック" pitchFamily="0" charset="0"/>
              </a:rPr>
              <a:t>相談</a:t>
            </a:r>
            <a:r>
              <a:rPr lang="ja-JP" altLang="en-US" sz="1200" b="1">
                <a:solidFill>
                  <a:schemeClr val="bg1"/>
                </a:solidFill>
                <a:latin typeface="BIZ UDPゴシック" pitchFamily="0" charset="0"/>
                <a:ea typeface="BIZ UDPゴシック" pitchFamily="0" charset="0"/>
              </a:rPr>
              <a:t>しましょう</a:t>
            </a:r>
            <a:endParaRPr lang="ja-JP" altLang="en-US"/>
          </a:p>
        </p:txBody>
      </p:sp>
      <p:sp>
        <p:nvSpPr>
          <p:cNvPr id="1144" name="図形 47"/>
          <p:cNvSpPr/>
          <p:nvPr/>
        </p:nvSpPr>
        <p:spPr>
          <a:xfrm>
            <a:off x="4257432" y="4533096"/>
            <a:ext cx="1256205" cy="1170040"/>
          </a:xfrm>
          <a:prstGeom prst="wedgeEllipseCallout">
            <a:avLst>
              <a:gd name="adj1" fmla="val -112369"/>
              <a:gd name="adj2" fmla="val 9005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 sz="1800"/>
          </a:p>
        </p:txBody>
      </p:sp>
      <p:sp>
        <p:nvSpPr>
          <p:cNvPr id="1145" name="図形 48"/>
          <p:cNvSpPr/>
          <p:nvPr/>
        </p:nvSpPr>
        <p:spPr>
          <a:xfrm rot="20700000">
            <a:off x="4289637" y="4798077"/>
            <a:ext cx="1317488" cy="593794"/>
          </a:xfrm>
          <a:prstGeom prst="roundRect">
            <a:avLst/>
          </a:prstGeom>
          <a:noFill/>
          <a:ln w="19050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/>
            <a:r>
              <a:rPr lang="ja-JP" altLang="en-US" sz="1800" b="0">
                <a:solidFill>
                  <a:schemeClr val="bg1"/>
                </a:solidFill>
                <a:latin typeface="ＤＦ特太ゴシック体"/>
                <a:ea typeface="ＤＦ特太ゴシック体"/>
              </a:rPr>
              <a:t>上腕式が</a:t>
            </a:r>
            <a:endParaRPr lang="ja-JP" altLang="en-US" sz="2800" b="0">
              <a:solidFill>
                <a:schemeClr val="bg1"/>
              </a:solidFill>
              <a:latin typeface="ＤＦ特太ゴシック体"/>
              <a:ea typeface="ＤＦ特太ゴシック体"/>
            </a:endParaRPr>
          </a:p>
          <a:p>
            <a:pPr algn="l"/>
            <a:r>
              <a:rPr lang="ja-JP" altLang="en-US" sz="1800" b="0">
                <a:solidFill>
                  <a:schemeClr val="bg1"/>
                </a:solidFill>
                <a:latin typeface="ＤＦ特太ゴシック体"/>
                <a:ea typeface="ＤＦ特太ゴシック体"/>
              </a:rPr>
              <a:t>オススメ</a:t>
            </a:r>
            <a:endParaRPr lang="ja-JP" altLang="en-US" sz="1200" b="0">
              <a:solidFill>
                <a:schemeClr val="bg1"/>
              </a:solidFill>
              <a:latin typeface="ＤＦ特太ゴシック体"/>
              <a:ea typeface="ＤＦ特太ゴシック体"/>
            </a:endParaRPr>
          </a:p>
        </p:txBody>
      </p:sp>
      <p:sp>
        <p:nvSpPr>
          <p:cNvPr id="1146" name="テキスト 51"/>
          <p:cNvSpPr txBox="1"/>
          <p:nvPr/>
        </p:nvSpPr>
        <p:spPr>
          <a:xfrm>
            <a:off x="488730" y="480561"/>
            <a:ext cx="5880540" cy="460772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 lang="ja-JP" altLang="en-US"/>
            </a:pPr>
            <a:r>
              <a:rPr lang="ja-JP" altLang="en-US" sz="2400" b="1"/>
              <a:t>血圧測定で健康管理をはじめませんか？</a:t>
            </a:r>
            <a:endParaRPr lang="ja-JP" altLang="en-US" b="1"/>
          </a:p>
        </p:txBody>
      </p:sp>
      <p:sp>
        <p:nvSpPr>
          <p:cNvPr id="1147" name="直線 52"/>
          <p:cNvSpPr/>
          <p:nvPr/>
        </p:nvSpPr>
        <p:spPr>
          <a:xfrm>
            <a:off x="258991" y="666750"/>
            <a:ext cx="323850" cy="0"/>
          </a:xfrm>
          <a:prstGeom prst="line">
            <a:avLst/>
          </a:prstGeom>
          <a:ln w="6350" cap="flat" cmpd="sng" algn="ctr">
            <a:solidFill>
              <a:schemeClr val="tx2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48" name="直線 53"/>
          <p:cNvSpPr/>
          <p:nvPr/>
        </p:nvSpPr>
        <p:spPr>
          <a:xfrm>
            <a:off x="6187856" y="680357"/>
            <a:ext cx="323850" cy="0"/>
          </a:xfrm>
          <a:prstGeom prst="line">
            <a:avLst/>
          </a:prstGeom>
          <a:ln w="6350" cap="flat" cmpd="sng" algn="ctr">
            <a:solidFill>
              <a:schemeClr val="tx2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149" name="図形 54"/>
          <p:cNvSpPr/>
          <p:nvPr/>
        </p:nvSpPr>
        <p:spPr>
          <a:xfrm>
            <a:off x="344489" y="207479"/>
            <a:ext cx="1880780" cy="21422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8575" cap="flat" cmpd="sng">
            <a:noFill/>
            <a:prstDash val="solid"/>
            <a:miter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anchor="ctr"/>
          <a:p>
            <a:pPr algn="ctr"/>
            <a:r>
              <a:rPr lang="ja-JP" altLang="en-US" sz="1200" b="1">
                <a:latin typeface="BIZ UDゴシック"/>
                <a:ea typeface="BIZ UDゴシック"/>
              </a:rPr>
              <a:t>健康寿命をのばそう</a:t>
            </a:r>
            <a:endParaRPr lang="ja-JP" altLang="en-US" b="1">
              <a:latin typeface="BIZ UDゴシック"/>
              <a:ea typeface="BIZ UDゴシック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Application>JUST Focus</Application>
  <AppVersion>4.1.6</AppVersion>
  <PresentationFormat>ユーザー設定</PresentationFormat>
  <Slides>1</Slides>
  <Notes>0</Note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藤中　達哉</dc:creator>
  <cp:lastModifiedBy>嶋　勇輔</cp:lastModifiedBy>
  <dcterms:created xsi:type="dcterms:W3CDTF">2022-09-12T08:40:36Z</dcterms:created>
  <dcterms:modified xsi:type="dcterms:W3CDTF">2023-03-05T23:50:02Z</dcterms:modified>
  <cp:revision>7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