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1"/>
  </p:sldMasterIdLst>
  <p:notesMasterIdLst>
    <p:notesMasterId r:id="rId19"/>
  </p:notesMasterIdLst>
  <p:sldIdLst>
    <p:sldId id="270" r:id="rId2"/>
    <p:sldId id="271" r:id="rId3"/>
    <p:sldId id="256" r:id="rId4"/>
    <p:sldId id="257" r:id="rId5"/>
    <p:sldId id="258" r:id="rId6"/>
    <p:sldId id="259" r:id="rId7"/>
    <p:sldId id="260" r:id="rId8"/>
    <p:sldId id="261" r:id="rId9"/>
    <p:sldId id="262" r:id="rId10"/>
    <p:sldId id="263" r:id="rId11"/>
    <p:sldId id="264" r:id="rId12"/>
    <p:sldId id="265" r:id="rId13"/>
    <p:sldId id="266" r:id="rId14"/>
    <p:sldId id="268" r:id="rId15"/>
    <p:sldId id="267" r:id="rId16"/>
    <p:sldId id="272" r:id="rId17"/>
    <p:sldId id="273" r:id="rId18"/>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56" userDrawn="1">
          <p15:clr>
            <a:srgbClr val="A4A3A4"/>
          </p15:clr>
        </p15:guide>
        <p15:guide id="2" pos="18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F7E9"/>
    <a:srgbClr val="5EC84E"/>
    <a:srgbClr val="23AC0E"/>
    <a:srgbClr val="EAF2F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853" autoAdjust="0"/>
    <p:restoredTop sz="91185" autoAdjust="0"/>
  </p:normalViewPr>
  <p:slideViewPr>
    <p:cSldViewPr snapToGrid="0" showGuides="1">
      <p:cViewPr varScale="1">
        <p:scale>
          <a:sx n="72" d="100"/>
          <a:sy n="72" d="100"/>
        </p:scale>
        <p:origin x="3570" y="72"/>
      </p:cViewPr>
      <p:guideLst>
        <p:guide orient="horz" pos="3256"/>
        <p:guide pos="187"/>
      </p:guideLst>
    </p:cSldViewPr>
  </p:slideViewPr>
  <p:notesTextViewPr>
    <p:cViewPr>
      <p:scale>
        <a:sx n="1" d="1"/>
        <a:sy n="1" d="1"/>
      </p:scale>
      <p:origin x="0" y="0"/>
    </p:cViewPr>
  </p:notesTextViewPr>
  <p:sorterViewPr>
    <p:cViewPr>
      <p:scale>
        <a:sx n="100" d="100"/>
        <a:sy n="100" d="100"/>
      </p:scale>
      <p:origin x="0" y="-59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9EB28DA-F1E1-4684-9DC3-7C1AEF72B8AC}" type="datetimeFigureOut">
              <a:rPr kumimoji="1" lang="ja-JP" altLang="en-US" smtClean="0"/>
              <a:t>2025/8/25</a:t>
            </a:fld>
            <a:endParaRPr kumimoji="1" lang="ja-JP" altLang="en-US"/>
          </a:p>
        </p:txBody>
      </p:sp>
      <p:sp>
        <p:nvSpPr>
          <p:cNvPr id="4" name="スライド イメージ プレースホルダー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15AE688-5D54-43A6-9D24-CA47A60F3E86}" type="slidenum">
              <a:rPr kumimoji="1" lang="ja-JP" altLang="en-US" smtClean="0"/>
              <a:t>‹#›</a:t>
            </a:fld>
            <a:endParaRPr kumimoji="1" lang="ja-JP" altLang="en-US"/>
          </a:p>
        </p:txBody>
      </p:sp>
    </p:spTree>
    <p:extLst>
      <p:ext uri="{BB962C8B-B14F-4D97-AF65-F5344CB8AC3E}">
        <p14:creationId xmlns:p14="http://schemas.microsoft.com/office/powerpoint/2010/main" val="75671363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10844-6DAA-43AE-91C7-996BD48FC330}" type="datetime1">
              <a:rPr kumimoji="1" lang="ja-JP" altLang="en-US" smtClean="0"/>
              <a:t>2025/8/25</a:t>
            </a:fld>
            <a:endParaRPr kumimoji="1" lang="ja-JP" altLang="en-US"/>
          </a:p>
        </p:txBody>
      </p:sp>
      <p:sp>
        <p:nvSpPr>
          <p:cNvPr id="3" name="Footer Placeholder 2"/>
          <p:cNvSpPr>
            <a:spLocks noGrp="1"/>
          </p:cNvSpPr>
          <p:nvPr>
            <p:ph type="ftr" sz="quarter" idx="11"/>
          </p:nvPr>
        </p:nvSpPr>
        <p:spPr/>
        <p:txBody>
          <a:bodyPr/>
          <a:lstStyle/>
          <a:p>
            <a:endParaRPr kumimoji="1" lang="ja-JP" altLang="en-US" dirty="0"/>
          </a:p>
        </p:txBody>
      </p:sp>
      <p:sp>
        <p:nvSpPr>
          <p:cNvPr id="5" name="正方形/長方形 4">
            <a:extLst>
              <a:ext uri="{FF2B5EF4-FFF2-40B4-BE49-F238E27FC236}">
                <a16:creationId xmlns:a16="http://schemas.microsoft.com/office/drawing/2014/main" id="{4024E6CD-4215-4A13-A05C-160E4696C79C}"/>
              </a:ext>
            </a:extLst>
          </p:cNvPr>
          <p:cNvSpPr/>
          <p:nvPr userDrawn="1"/>
        </p:nvSpPr>
        <p:spPr>
          <a:xfrm>
            <a:off x="0" y="0"/>
            <a:ext cx="6858000" cy="377687"/>
          </a:xfrm>
          <a:prstGeom prst="rect">
            <a:avLst/>
          </a:prstGeom>
          <a:solidFill>
            <a:srgbClr val="5E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0D0346DE-FC3C-49F2-BE1C-281F909E03A2}"/>
              </a:ext>
            </a:extLst>
          </p:cNvPr>
          <p:cNvSpPr/>
          <p:nvPr userDrawn="1"/>
        </p:nvSpPr>
        <p:spPr>
          <a:xfrm>
            <a:off x="0" y="9779794"/>
            <a:ext cx="6858000" cy="126206"/>
          </a:xfrm>
          <a:prstGeom prst="rect">
            <a:avLst/>
          </a:prstGeom>
          <a:solidFill>
            <a:srgbClr val="5EC8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Slide Number Placeholder 3"/>
          <p:cNvSpPr>
            <a:spLocks noGrp="1"/>
          </p:cNvSpPr>
          <p:nvPr>
            <p:ph type="sldNum" sz="quarter" idx="12"/>
          </p:nvPr>
        </p:nvSpPr>
        <p:spPr>
          <a:xfrm>
            <a:off x="2085499" y="9577279"/>
            <a:ext cx="1543050" cy="527403"/>
          </a:xfrm>
        </p:spPr>
        <p:txBody>
          <a:bodyPr/>
          <a:lstStyle>
            <a:lvl1pPr>
              <a:defRPr sz="1400" b="0">
                <a:solidFill>
                  <a:schemeClr val="bg1"/>
                </a:solidFill>
              </a:defRPr>
            </a:lvl1pPr>
          </a:lstStyle>
          <a:p>
            <a:fld id="{0245EBA9-29EF-49B3-A0DE-5E3F2BFEDC62}" type="slidenum">
              <a:rPr kumimoji="1" lang="ja-JP" altLang="en-US" smtClean="0"/>
              <a:pPr/>
              <a:t>‹#›</a:t>
            </a:fld>
            <a:endParaRPr kumimoji="1" lang="ja-JP" altLang="en-US" dirty="0"/>
          </a:p>
        </p:txBody>
      </p:sp>
    </p:spTree>
    <p:extLst>
      <p:ext uri="{BB962C8B-B14F-4D97-AF65-F5344CB8AC3E}">
        <p14:creationId xmlns:p14="http://schemas.microsoft.com/office/powerpoint/2010/main" val="4016468382"/>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8F0E55F4-C5F0-4F98-8D58-AF29BF8E87CB}" type="datetime1">
              <a:rPr kumimoji="1" lang="ja-JP" altLang="en-US" smtClean="0"/>
              <a:t>2025/8/25</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245EBA9-29EF-49B3-A0DE-5E3F2BFEDC62}" type="slidenum">
              <a:rPr kumimoji="1" lang="ja-JP" altLang="en-US" smtClean="0"/>
              <a:t>‹#›</a:t>
            </a:fld>
            <a:endParaRPr kumimoji="1" lang="ja-JP" altLang="en-US"/>
          </a:p>
        </p:txBody>
      </p:sp>
    </p:spTree>
    <p:extLst>
      <p:ext uri="{BB962C8B-B14F-4D97-AF65-F5344CB8AC3E}">
        <p14:creationId xmlns:p14="http://schemas.microsoft.com/office/powerpoint/2010/main" val="3659766361"/>
      </p:ext>
    </p:extLst>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hyperlink" Target="https://www.smbc-card.com/mem/hitotoki/column/senior.jsp" TargetMode="External"/><Relationship Id="rId7" Type="http://schemas.openxmlformats.org/officeDocument/2006/relationships/hyperlink" Target="https://www.meti.go.jp/policy/mono_info_service/cashless/index.html" TargetMode="External"/><Relationship Id="rId2" Type="http://schemas.openxmlformats.org/officeDocument/2006/relationships/image" Target="../media/image24.png"/><Relationship Id="rId1" Type="http://schemas.openxmlformats.org/officeDocument/2006/relationships/slideLayout" Target="../slideLayouts/slideLayout1.xml"/><Relationship Id="rId6" Type="http://schemas.openxmlformats.org/officeDocument/2006/relationships/hyperlink" Target="https://www.meti.go.jp/press/2023/04/20230406002/20230406002.html" TargetMode="External"/><Relationship Id="rId5" Type="http://schemas.openxmlformats.org/officeDocument/2006/relationships/image" Target="../media/image25.png"/><Relationship Id="rId4" Type="http://schemas.openxmlformats.org/officeDocument/2006/relationships/hyperlink" Target="https://www.resonabank.co.jp/kojin/column/cashless/" TargetMode="External"/><Relationship Id="rId9"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6C1F1202-819E-9E55-E484-57FEC8FA6BFC}"/>
              </a:ext>
            </a:extLst>
          </p:cNvPr>
          <p:cNvSpPr/>
          <p:nvPr/>
        </p:nvSpPr>
        <p:spPr>
          <a:xfrm>
            <a:off x="-1" y="0"/>
            <a:ext cx="6858001" cy="4953000"/>
          </a:xfrm>
          <a:prstGeom prst="rect">
            <a:avLst/>
          </a:prstGeom>
          <a:solidFill>
            <a:srgbClr val="5EC84E"/>
          </a:solidFill>
          <a:ln>
            <a:solidFill>
              <a:srgbClr val="5EC84E"/>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 name="テキスト ボックス 3">
            <a:extLst>
              <a:ext uri="{FF2B5EF4-FFF2-40B4-BE49-F238E27FC236}">
                <a16:creationId xmlns:a16="http://schemas.microsoft.com/office/drawing/2014/main" id="{618066FC-77C5-1DDC-CC4C-8B96325AAE9B}"/>
              </a:ext>
            </a:extLst>
          </p:cNvPr>
          <p:cNvSpPr txBox="1"/>
          <p:nvPr/>
        </p:nvSpPr>
        <p:spPr>
          <a:xfrm>
            <a:off x="-350839" y="9192342"/>
            <a:ext cx="7559676" cy="345786"/>
          </a:xfrm>
          <a:prstGeom prst="rect">
            <a:avLst/>
          </a:prstGeom>
          <a:noFill/>
        </p:spPr>
        <p:txBody>
          <a:bodyPr wrap="square" lIns="190044" tIns="95021" rIns="190044" bIns="95021" numCol="1" spcCol="540000" rtlCol="0">
            <a:spAutoFit/>
          </a:bodyPr>
          <a:lstStyle/>
          <a:p>
            <a:pPr algn="ctr"/>
            <a:r>
              <a:rPr kumimoji="1" lang="en-US" altLang="ja-JP" sz="1000" dirty="0">
                <a:solidFill>
                  <a:schemeClr val="tx1">
                    <a:lumMod val="60000"/>
                    <a:lumOff val="40000"/>
                  </a:schemeClr>
                </a:solidFill>
                <a:latin typeface="Meiryo UI" panose="020B0604030504040204" pitchFamily="34" charset="-128"/>
                <a:ea typeface="Meiryo UI" panose="020B0604030504040204" pitchFamily="34" charset="-128"/>
                <a:cs typeface="メイリオ"/>
              </a:rPr>
              <a:t>© 2022 </a:t>
            </a:r>
            <a:r>
              <a:rPr kumimoji="1" lang="en-US" altLang="ja-JP" sz="1000" dirty="0" err="1">
                <a:solidFill>
                  <a:schemeClr val="tx1">
                    <a:lumMod val="60000"/>
                    <a:lumOff val="40000"/>
                  </a:schemeClr>
                </a:solidFill>
                <a:latin typeface="Meiryo UI" panose="020B0604030504040204" pitchFamily="34" charset="-128"/>
                <a:ea typeface="Meiryo UI" panose="020B0604030504040204" pitchFamily="34" charset="-128"/>
                <a:cs typeface="メイリオ"/>
              </a:rPr>
              <a:t>Shizuokaken</a:t>
            </a:r>
            <a:r>
              <a:rPr kumimoji="1" lang="en-US" altLang="ja-JP" sz="1000" dirty="0">
                <a:solidFill>
                  <a:schemeClr val="tx1">
                    <a:lumMod val="60000"/>
                    <a:lumOff val="40000"/>
                  </a:schemeClr>
                </a:solidFill>
                <a:latin typeface="Meiryo UI" panose="020B0604030504040204" pitchFamily="34" charset="-128"/>
                <a:ea typeface="Meiryo UI" panose="020B0604030504040204" pitchFamily="34" charset="-128"/>
                <a:cs typeface="メイリオ"/>
              </a:rPr>
              <a:t> inc.</a:t>
            </a:r>
          </a:p>
        </p:txBody>
      </p:sp>
      <p:sp>
        <p:nvSpPr>
          <p:cNvPr id="5" name="テキスト ボックス 4">
            <a:extLst>
              <a:ext uri="{FF2B5EF4-FFF2-40B4-BE49-F238E27FC236}">
                <a16:creationId xmlns:a16="http://schemas.microsoft.com/office/drawing/2014/main" id="{21A94ABE-3DA7-93B9-C6CA-4898F003A802}"/>
              </a:ext>
            </a:extLst>
          </p:cNvPr>
          <p:cNvSpPr txBox="1"/>
          <p:nvPr/>
        </p:nvSpPr>
        <p:spPr>
          <a:xfrm>
            <a:off x="342899" y="1775723"/>
            <a:ext cx="6842125" cy="2585323"/>
          </a:xfrm>
          <a:prstGeom prst="rect">
            <a:avLst/>
          </a:prstGeom>
          <a:noFill/>
        </p:spPr>
        <p:txBody>
          <a:bodyPr wrap="square" rtlCol="0">
            <a:spAutoFit/>
          </a:bodyPr>
          <a:lstStyle/>
          <a:p>
            <a:r>
              <a:rPr kumimoji="1" lang="ja-JP" altLang="en-US" sz="5400" b="1" dirty="0">
                <a:solidFill>
                  <a:schemeClr val="bg1"/>
                </a:solidFill>
                <a:latin typeface="Meiryo UI" panose="020B0604030504040204" pitchFamily="34" charset="-128"/>
                <a:ea typeface="Meiryo UI" panose="020B0604030504040204" pitchFamily="34" charset="-128"/>
                <a:cs typeface="メイリオ"/>
              </a:rPr>
              <a:t>講習会テキスト</a:t>
            </a:r>
            <a:endParaRPr kumimoji="1" lang="en-US" altLang="ja-JP" sz="5400" b="1" dirty="0">
              <a:solidFill>
                <a:schemeClr val="bg1"/>
              </a:solidFill>
              <a:latin typeface="Meiryo UI" panose="020B0604030504040204" pitchFamily="34" charset="-128"/>
              <a:ea typeface="Meiryo UI" panose="020B0604030504040204" pitchFamily="34" charset="-128"/>
              <a:cs typeface="メイリオ"/>
            </a:endParaRPr>
          </a:p>
          <a:p>
            <a:r>
              <a:rPr kumimoji="1" lang="en-US" altLang="ja-JP" sz="5400" b="1" dirty="0">
                <a:solidFill>
                  <a:schemeClr val="bg1"/>
                </a:solidFill>
                <a:latin typeface="Meiryo UI" panose="020B0604030504040204" pitchFamily="34" charset="-128"/>
                <a:ea typeface="Meiryo UI" panose="020B0604030504040204" pitchFamily="34" charset="-128"/>
                <a:cs typeface="メイリオ"/>
              </a:rPr>
              <a:t> </a:t>
            </a:r>
            <a:r>
              <a:rPr kumimoji="1" lang="ja-JP" altLang="en-US" sz="5400" b="1" dirty="0">
                <a:solidFill>
                  <a:schemeClr val="bg1"/>
                </a:solidFill>
                <a:latin typeface="Meiryo UI" panose="020B0604030504040204" pitchFamily="34" charset="-128"/>
                <a:ea typeface="Meiryo UI" panose="020B0604030504040204" pitchFamily="34" charset="-128"/>
                <a:cs typeface="メイリオ"/>
              </a:rPr>
              <a:t>応用編</a:t>
            </a:r>
          </a:p>
          <a:p>
            <a:r>
              <a:rPr kumimoji="1" lang="ja-JP" altLang="en-US" sz="5400" b="1" dirty="0">
                <a:solidFill>
                  <a:schemeClr val="bg1"/>
                </a:solidFill>
                <a:latin typeface="Meiryo UI" panose="020B0604030504040204" pitchFamily="34" charset="-128"/>
                <a:ea typeface="Meiryo UI" panose="020B0604030504040204" pitchFamily="34" charset="-128"/>
                <a:cs typeface="メイリオ"/>
              </a:rPr>
              <a:t> キャッシュレス決済</a:t>
            </a:r>
          </a:p>
        </p:txBody>
      </p:sp>
      <p:sp>
        <p:nvSpPr>
          <p:cNvPr id="6" name="テキスト ボックス 5">
            <a:extLst>
              <a:ext uri="{FF2B5EF4-FFF2-40B4-BE49-F238E27FC236}">
                <a16:creationId xmlns:a16="http://schemas.microsoft.com/office/drawing/2014/main" id="{F143F45A-D420-1EBC-1DD6-783F9C0CFD73}"/>
              </a:ext>
            </a:extLst>
          </p:cNvPr>
          <p:cNvSpPr txBox="1"/>
          <p:nvPr/>
        </p:nvSpPr>
        <p:spPr>
          <a:xfrm>
            <a:off x="3090863" y="4361046"/>
            <a:ext cx="4000500" cy="584775"/>
          </a:xfrm>
          <a:prstGeom prst="rect">
            <a:avLst/>
          </a:prstGeom>
          <a:noFill/>
        </p:spPr>
        <p:txBody>
          <a:bodyPr wrap="square" rtlCol="0">
            <a:spAutoFit/>
          </a:bodyPr>
          <a:lstStyle/>
          <a:p>
            <a:r>
              <a:rPr kumimoji="1" lang="ja-JP" altLang="en-US" sz="1200" dirty="0">
                <a:solidFill>
                  <a:schemeClr val="bg1"/>
                </a:solidFill>
                <a:latin typeface="Meiryo UI" panose="020B0604030504040204" pitchFamily="34" charset="-128"/>
                <a:ea typeface="Meiryo UI" panose="020B0604030504040204" pitchFamily="34" charset="-128"/>
                <a:cs typeface="メイリオ"/>
              </a:rPr>
              <a:t>静岡県</a:t>
            </a:r>
            <a:r>
              <a:rPr kumimoji="1" lang="en-US" altLang="ja-JP" sz="1200" dirty="0">
                <a:solidFill>
                  <a:schemeClr val="bg1"/>
                </a:solidFill>
                <a:latin typeface="Meiryo UI" panose="020B0604030504040204" pitchFamily="34" charset="-128"/>
                <a:ea typeface="Meiryo UI" panose="020B0604030504040204" pitchFamily="34" charset="-128"/>
                <a:cs typeface="メイリオ"/>
              </a:rPr>
              <a:t>｢</a:t>
            </a:r>
            <a:r>
              <a:rPr kumimoji="1" lang="ja-JP" altLang="en-US" sz="1200" dirty="0">
                <a:solidFill>
                  <a:schemeClr val="bg1"/>
                </a:solidFill>
                <a:latin typeface="Meiryo UI" panose="020B0604030504040204" pitchFamily="34" charset="-128"/>
                <a:ea typeface="Meiryo UI" panose="020B0604030504040204" pitchFamily="34" charset="-128"/>
                <a:cs typeface="メイリオ"/>
              </a:rPr>
              <a:t>令和</a:t>
            </a:r>
            <a:r>
              <a:rPr kumimoji="1" lang="en-US" altLang="ja-JP" sz="1200" dirty="0">
                <a:solidFill>
                  <a:schemeClr val="bg1"/>
                </a:solidFill>
                <a:latin typeface="Meiryo UI" panose="020B0604030504040204" pitchFamily="34" charset="-128"/>
                <a:ea typeface="Meiryo UI" panose="020B0604030504040204" pitchFamily="34" charset="-128"/>
                <a:cs typeface="メイリオ"/>
              </a:rPr>
              <a:t>4</a:t>
            </a:r>
            <a:r>
              <a:rPr kumimoji="1" lang="ja-JP" altLang="en-US" sz="1200" dirty="0">
                <a:solidFill>
                  <a:schemeClr val="bg1"/>
                </a:solidFill>
                <a:latin typeface="Meiryo UI" panose="020B0604030504040204" pitchFamily="34" charset="-128"/>
                <a:ea typeface="Meiryo UI" panose="020B0604030504040204" pitchFamily="34" charset="-128"/>
                <a:cs typeface="メイリオ"/>
              </a:rPr>
              <a:t>年度ふじのくにデジタルサポーター育成事業</a:t>
            </a:r>
            <a:r>
              <a:rPr kumimoji="1" lang="en-US" altLang="ja-JP" sz="1200" dirty="0">
                <a:solidFill>
                  <a:schemeClr val="bg1"/>
                </a:solidFill>
                <a:latin typeface="Meiryo UI" panose="020B0604030504040204" pitchFamily="34" charset="-128"/>
                <a:ea typeface="Meiryo UI" panose="020B0604030504040204" pitchFamily="34" charset="-128"/>
                <a:cs typeface="メイリオ"/>
              </a:rPr>
              <a:t>｣</a:t>
            </a:r>
          </a:p>
          <a:p>
            <a:pPr lvl="1"/>
            <a:r>
              <a:rPr kumimoji="1" lang="ja-JP" altLang="en-US" sz="1000" dirty="0">
                <a:solidFill>
                  <a:schemeClr val="bg1"/>
                </a:solidFill>
                <a:latin typeface="Meiryo UI" panose="020B0604030504040204" pitchFamily="34" charset="-128"/>
                <a:ea typeface="Meiryo UI" panose="020B0604030504040204" pitchFamily="34" charset="-128"/>
                <a:cs typeface="メイリオ"/>
              </a:rPr>
              <a:t>受託者：株式会社東海道シグマ</a:t>
            </a:r>
            <a:endParaRPr kumimoji="1" lang="en-US" altLang="ja-JP" sz="1000" dirty="0">
              <a:solidFill>
                <a:schemeClr val="bg1"/>
              </a:solidFill>
              <a:latin typeface="Meiryo UI" panose="020B0604030504040204" pitchFamily="34" charset="-128"/>
              <a:ea typeface="Meiryo UI" panose="020B0604030504040204" pitchFamily="34" charset="-128"/>
              <a:cs typeface="メイリオ"/>
            </a:endParaRPr>
          </a:p>
          <a:p>
            <a:pPr lvl="1"/>
            <a:r>
              <a:rPr kumimoji="1" lang="ja-JP" altLang="en-US" sz="1000" dirty="0">
                <a:solidFill>
                  <a:schemeClr val="bg1"/>
                </a:solidFill>
                <a:latin typeface="Meiryo UI" panose="020B0604030504040204" pitchFamily="34" charset="-128"/>
                <a:ea typeface="Meiryo UI" panose="020B0604030504040204" pitchFamily="34" charset="-128"/>
                <a:cs typeface="メイリオ"/>
              </a:rPr>
              <a:t>作成日：</a:t>
            </a:r>
            <a:r>
              <a:rPr kumimoji="1" lang="en-US" altLang="ja-JP" sz="1000" dirty="0">
                <a:solidFill>
                  <a:schemeClr val="bg1"/>
                </a:solidFill>
                <a:latin typeface="Meiryo UI" panose="020B0604030504040204" pitchFamily="34" charset="-128"/>
                <a:ea typeface="Meiryo UI" panose="020B0604030504040204" pitchFamily="34" charset="-128"/>
                <a:cs typeface="メイリオ"/>
              </a:rPr>
              <a:t>2022/6/30</a:t>
            </a:r>
            <a:r>
              <a:rPr kumimoji="1" lang="ja-JP" altLang="en-US" sz="1000" dirty="0">
                <a:solidFill>
                  <a:schemeClr val="bg1"/>
                </a:solidFill>
                <a:latin typeface="Meiryo UI" panose="020B0604030504040204" pitchFamily="34" charset="-128"/>
                <a:ea typeface="Meiryo UI" panose="020B0604030504040204" pitchFamily="34" charset="-128"/>
                <a:cs typeface="メイリオ"/>
              </a:rPr>
              <a:t>　最終更新日：</a:t>
            </a:r>
            <a:r>
              <a:rPr kumimoji="1" lang="en-US" altLang="ja-JP" sz="1000" dirty="0">
                <a:solidFill>
                  <a:schemeClr val="bg1"/>
                </a:solidFill>
                <a:latin typeface="Meiryo UI" panose="020B0604030504040204" pitchFamily="34" charset="-128"/>
                <a:ea typeface="Meiryo UI" panose="020B0604030504040204" pitchFamily="34" charset="-128"/>
                <a:cs typeface="メイリオ"/>
              </a:rPr>
              <a:t> 2025/8/25</a:t>
            </a:r>
            <a:endParaRPr kumimoji="1" lang="ja-JP" altLang="en-US" sz="1000" dirty="0">
              <a:solidFill>
                <a:schemeClr val="bg1"/>
              </a:solidFill>
              <a:latin typeface="Meiryo UI" panose="020B0604030504040204" pitchFamily="34" charset="-128"/>
              <a:ea typeface="Meiryo UI" panose="020B0604030504040204" pitchFamily="34" charset="-128"/>
              <a:cs typeface="メイリオ"/>
            </a:endParaRPr>
          </a:p>
        </p:txBody>
      </p:sp>
      <p:sp>
        <p:nvSpPr>
          <p:cNvPr id="7" name="テキスト ボックス 6">
            <a:extLst>
              <a:ext uri="{FF2B5EF4-FFF2-40B4-BE49-F238E27FC236}">
                <a16:creationId xmlns:a16="http://schemas.microsoft.com/office/drawing/2014/main" id="{DC4A6FF0-64C3-E016-2F51-DAD0AE661495}"/>
              </a:ext>
            </a:extLst>
          </p:cNvPr>
          <p:cNvSpPr txBox="1"/>
          <p:nvPr/>
        </p:nvSpPr>
        <p:spPr>
          <a:xfrm>
            <a:off x="249238" y="1056050"/>
            <a:ext cx="6842125" cy="523220"/>
          </a:xfrm>
          <a:prstGeom prst="rect">
            <a:avLst/>
          </a:prstGeom>
          <a:noFill/>
        </p:spPr>
        <p:txBody>
          <a:bodyPr wrap="square" rtlCol="0">
            <a:spAutoFit/>
          </a:bodyPr>
          <a:lstStyle/>
          <a:p>
            <a:r>
              <a:rPr kumimoji="1" lang="ja-JP" altLang="en-US" dirty="0">
                <a:solidFill>
                  <a:schemeClr val="bg1"/>
                </a:solidFill>
                <a:latin typeface="Meiryo UI" panose="020B0604030504040204" pitchFamily="34" charset="-128"/>
                <a:ea typeface="Meiryo UI" panose="020B0604030504040204" pitchFamily="34" charset="-128"/>
                <a:cs typeface="メイリオ"/>
              </a:rPr>
              <a:t>ふじのくにデジタルサポーター育成用</a:t>
            </a:r>
          </a:p>
        </p:txBody>
      </p:sp>
      <p:pic>
        <p:nvPicPr>
          <p:cNvPr id="8" name="図 7">
            <a:extLst>
              <a:ext uri="{FF2B5EF4-FFF2-40B4-BE49-F238E27FC236}">
                <a16:creationId xmlns:a16="http://schemas.microsoft.com/office/drawing/2014/main" id="{451CD672-2459-1EF2-1311-A3C850B5BD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46401"/>
            <a:ext cx="6866940" cy="3853276"/>
          </a:xfrm>
          <a:prstGeom prst="rect">
            <a:avLst/>
          </a:prstGeom>
        </p:spPr>
      </p:pic>
    </p:spTree>
    <p:extLst>
      <p:ext uri="{BB962C8B-B14F-4D97-AF65-F5344CB8AC3E}">
        <p14:creationId xmlns:p14="http://schemas.microsoft.com/office/powerpoint/2010/main" val="1919489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D8286A03-E1B2-462A-A822-8023ED4AE865}"/>
              </a:ext>
            </a:extLst>
          </p:cNvPr>
          <p:cNvSpPr txBox="1"/>
          <p:nvPr/>
        </p:nvSpPr>
        <p:spPr>
          <a:xfrm>
            <a:off x="0" y="654459"/>
            <a:ext cx="5955476" cy="369332"/>
          </a:xfrm>
          <a:prstGeom prst="rect">
            <a:avLst/>
          </a:prstGeom>
          <a:noFill/>
        </p:spPr>
        <p:txBody>
          <a:bodyPr wrap="none" rtlCol="0">
            <a:spAutoFit/>
          </a:bodyPr>
          <a:lstStyle/>
          <a:p>
            <a:r>
              <a:rPr lang="ja-JP" altLang="en-US" b="1" dirty="0"/>
              <a:t>　　（４）　</a:t>
            </a:r>
            <a:r>
              <a:rPr lang="ja-JP" altLang="ja-JP" b="1" dirty="0"/>
              <a:t>キャッシュレスの</a:t>
            </a:r>
            <a:r>
              <a:rPr lang="ja-JP" altLang="en-US" b="1" dirty="0"/>
              <a:t>デメリットを詳しく説明</a:t>
            </a:r>
            <a:endParaRPr lang="ja-JP" altLang="ja-JP" b="1" dirty="0"/>
          </a:p>
        </p:txBody>
      </p:sp>
      <p:cxnSp>
        <p:nvCxnSpPr>
          <p:cNvPr id="8" name="直線コネクタ 7">
            <a:extLst>
              <a:ext uri="{FF2B5EF4-FFF2-40B4-BE49-F238E27FC236}">
                <a16:creationId xmlns:a16="http://schemas.microsoft.com/office/drawing/2014/main" id="{72CE4950-DE0B-456F-B2E9-E547BF168E2A}"/>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4CC47153-AC50-4CA0-9FF9-D7C9BEF4FD8F}"/>
              </a:ext>
            </a:extLst>
          </p:cNvPr>
          <p:cNvGrpSpPr/>
          <p:nvPr/>
        </p:nvGrpSpPr>
        <p:grpSpPr>
          <a:xfrm>
            <a:off x="325137" y="1339074"/>
            <a:ext cx="6322025" cy="475810"/>
            <a:chOff x="267987" y="1339074"/>
            <a:chExt cx="6322025" cy="475810"/>
          </a:xfrm>
        </p:grpSpPr>
        <p:sp>
          <p:nvSpPr>
            <p:cNvPr id="11" name="正方形/長方形 10">
              <a:extLst>
                <a:ext uri="{FF2B5EF4-FFF2-40B4-BE49-F238E27FC236}">
                  <a16:creationId xmlns:a16="http://schemas.microsoft.com/office/drawing/2014/main" id="{B700ACD4-0519-49F5-90CE-4C06460E7990}"/>
                </a:ext>
              </a:extLst>
            </p:cNvPr>
            <p:cNvSpPr/>
            <p:nvPr/>
          </p:nvSpPr>
          <p:spPr>
            <a:xfrm>
              <a:off x="541038" y="1345424"/>
              <a:ext cx="6014188"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2AB298AF-EB70-4979-9318-03BCE70F134B}"/>
                </a:ext>
              </a:extLst>
            </p:cNvPr>
            <p:cNvSpPr/>
            <p:nvPr/>
          </p:nvSpPr>
          <p:spPr>
            <a:xfrm>
              <a:off x="267987" y="1339074"/>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3" name="テキスト ボックス 12">
              <a:extLst>
                <a:ext uri="{FF2B5EF4-FFF2-40B4-BE49-F238E27FC236}">
                  <a16:creationId xmlns:a16="http://schemas.microsoft.com/office/drawing/2014/main" id="{396A08EC-C145-4F50-944D-4646CC9EB56C}"/>
                </a:ext>
              </a:extLst>
            </p:cNvPr>
            <p:cNvSpPr txBox="1"/>
            <p:nvPr/>
          </p:nvSpPr>
          <p:spPr>
            <a:xfrm>
              <a:off x="267987" y="1380099"/>
              <a:ext cx="436349" cy="400110"/>
            </a:xfrm>
            <a:prstGeom prst="rect">
              <a:avLst/>
            </a:prstGeom>
            <a:noFill/>
          </p:spPr>
          <p:txBody>
            <a:bodyPr wrap="square" rtlCol="0">
              <a:spAutoFit/>
            </a:bodyPr>
            <a:lstStyle/>
            <a:p>
              <a:r>
                <a:rPr kumimoji="1" lang="ja-JP" altLang="en-US" sz="2000" b="1" dirty="0">
                  <a:solidFill>
                    <a:schemeClr val="bg1"/>
                  </a:solidFill>
                </a:rPr>
                <a:t>１</a:t>
              </a:r>
            </a:p>
          </p:txBody>
        </p:sp>
        <p:sp>
          <p:nvSpPr>
            <p:cNvPr id="15" name="テキスト ボックス 14">
              <a:extLst>
                <a:ext uri="{FF2B5EF4-FFF2-40B4-BE49-F238E27FC236}">
                  <a16:creationId xmlns:a16="http://schemas.microsoft.com/office/drawing/2014/main" id="{9B79DD94-679D-4F25-B4E7-06268AED8AA0}"/>
                </a:ext>
              </a:extLst>
            </p:cNvPr>
            <p:cNvSpPr txBox="1"/>
            <p:nvPr/>
          </p:nvSpPr>
          <p:spPr>
            <a:xfrm>
              <a:off x="822152" y="1424563"/>
              <a:ext cx="5767860" cy="338554"/>
            </a:xfrm>
            <a:prstGeom prst="rect">
              <a:avLst/>
            </a:prstGeom>
            <a:noFill/>
          </p:spPr>
          <p:txBody>
            <a:bodyPr wrap="square" rtlCol="0">
              <a:spAutoFit/>
            </a:bodyPr>
            <a:lstStyle/>
            <a:p>
              <a:pPr lvl="0"/>
              <a:r>
                <a:rPr lang="ja-JP" altLang="ja-JP" sz="1600" kern="0" dirty="0">
                  <a:latin typeface="+mn-ea"/>
                  <a:cs typeface="ＭＳ Ｐゴシック" panose="020B0600070205080204" pitchFamily="50" charset="-128"/>
                </a:rPr>
                <a:t>キャッシュレス決済対応の店舗か気にしなくてはいけない</a:t>
              </a:r>
              <a:endParaRPr lang="ja-JP" altLang="ja-JP" sz="1600" kern="100" dirty="0">
                <a:latin typeface="+mn-ea"/>
                <a:cs typeface="Times New Roman" panose="02020603050405020304" pitchFamily="18" charset="0"/>
              </a:endParaRPr>
            </a:p>
          </p:txBody>
        </p:sp>
      </p:grpSp>
      <p:grpSp>
        <p:nvGrpSpPr>
          <p:cNvPr id="10" name="グループ化 9">
            <a:extLst>
              <a:ext uri="{FF2B5EF4-FFF2-40B4-BE49-F238E27FC236}">
                <a16:creationId xmlns:a16="http://schemas.microsoft.com/office/drawing/2014/main" id="{DBC90500-20EA-40BE-A6BC-5D30FBC73DAD}"/>
              </a:ext>
            </a:extLst>
          </p:cNvPr>
          <p:cNvGrpSpPr/>
          <p:nvPr/>
        </p:nvGrpSpPr>
        <p:grpSpPr>
          <a:xfrm>
            <a:off x="325137" y="3595670"/>
            <a:ext cx="6287238" cy="475810"/>
            <a:chOff x="267987" y="3266714"/>
            <a:chExt cx="6287238" cy="475810"/>
          </a:xfrm>
        </p:grpSpPr>
        <p:sp>
          <p:nvSpPr>
            <p:cNvPr id="17" name="正方形/長方形 16">
              <a:extLst>
                <a:ext uri="{FF2B5EF4-FFF2-40B4-BE49-F238E27FC236}">
                  <a16:creationId xmlns:a16="http://schemas.microsoft.com/office/drawing/2014/main" id="{201818D0-473B-4C4D-BF8C-25FDCECC6FAC}"/>
                </a:ext>
              </a:extLst>
            </p:cNvPr>
            <p:cNvSpPr/>
            <p:nvPr/>
          </p:nvSpPr>
          <p:spPr>
            <a:xfrm>
              <a:off x="541037" y="3273064"/>
              <a:ext cx="6014188"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1E0A0273-3C8D-4C80-8926-97D2D0E44EAE}"/>
                </a:ext>
              </a:extLst>
            </p:cNvPr>
            <p:cNvSpPr/>
            <p:nvPr/>
          </p:nvSpPr>
          <p:spPr>
            <a:xfrm>
              <a:off x="267987" y="3266714"/>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9" name="テキスト ボックス 18">
              <a:extLst>
                <a:ext uri="{FF2B5EF4-FFF2-40B4-BE49-F238E27FC236}">
                  <a16:creationId xmlns:a16="http://schemas.microsoft.com/office/drawing/2014/main" id="{28AF9F16-EB78-433E-9A7D-BFE12DDE9186}"/>
                </a:ext>
              </a:extLst>
            </p:cNvPr>
            <p:cNvSpPr txBox="1"/>
            <p:nvPr/>
          </p:nvSpPr>
          <p:spPr>
            <a:xfrm>
              <a:off x="267987" y="3307739"/>
              <a:ext cx="436349" cy="400110"/>
            </a:xfrm>
            <a:prstGeom prst="rect">
              <a:avLst/>
            </a:prstGeom>
            <a:noFill/>
          </p:spPr>
          <p:txBody>
            <a:bodyPr wrap="square" rtlCol="0">
              <a:spAutoFit/>
            </a:bodyPr>
            <a:lstStyle/>
            <a:p>
              <a:r>
                <a:rPr kumimoji="1" lang="ja-JP" altLang="en-US" sz="2000" b="1" dirty="0">
                  <a:solidFill>
                    <a:schemeClr val="bg1"/>
                  </a:solidFill>
                </a:rPr>
                <a:t>２</a:t>
              </a:r>
            </a:p>
          </p:txBody>
        </p:sp>
        <p:sp>
          <p:nvSpPr>
            <p:cNvPr id="20" name="テキスト ボックス 19">
              <a:extLst>
                <a:ext uri="{FF2B5EF4-FFF2-40B4-BE49-F238E27FC236}">
                  <a16:creationId xmlns:a16="http://schemas.microsoft.com/office/drawing/2014/main" id="{2C44B0C4-45E4-417F-8110-9A8EFC9CB7A4}"/>
                </a:ext>
              </a:extLst>
            </p:cNvPr>
            <p:cNvSpPr txBox="1"/>
            <p:nvPr/>
          </p:nvSpPr>
          <p:spPr>
            <a:xfrm>
              <a:off x="822152" y="3352203"/>
              <a:ext cx="5121448" cy="338554"/>
            </a:xfrm>
            <a:prstGeom prst="rect">
              <a:avLst/>
            </a:prstGeom>
            <a:noFill/>
          </p:spPr>
          <p:txBody>
            <a:bodyPr wrap="square" rtlCol="0">
              <a:spAutoFit/>
            </a:bodyPr>
            <a:lstStyle/>
            <a:p>
              <a:pPr lvl="0"/>
              <a:r>
                <a:rPr lang="ja-JP" altLang="ja-JP" sz="1600" kern="0" dirty="0">
                  <a:latin typeface="+mn-ea"/>
                  <a:cs typeface="ＭＳ Ｐゴシック" panose="020B0600070205080204" pitchFamily="50" charset="-128"/>
                </a:rPr>
                <a:t>不正利用される可能性がある</a:t>
              </a:r>
              <a:endParaRPr lang="ja-JP" altLang="ja-JP" sz="1600" kern="100" dirty="0">
                <a:latin typeface="+mn-ea"/>
                <a:cs typeface="Times New Roman" panose="02020603050405020304" pitchFamily="18" charset="0"/>
              </a:endParaRPr>
            </a:p>
          </p:txBody>
        </p:sp>
      </p:grpSp>
      <p:grpSp>
        <p:nvGrpSpPr>
          <p:cNvPr id="32" name="グループ化 31">
            <a:extLst>
              <a:ext uri="{FF2B5EF4-FFF2-40B4-BE49-F238E27FC236}">
                <a16:creationId xmlns:a16="http://schemas.microsoft.com/office/drawing/2014/main" id="{A3B71B0D-3326-4FBF-B48F-B131F25980E0}"/>
              </a:ext>
            </a:extLst>
          </p:cNvPr>
          <p:cNvGrpSpPr/>
          <p:nvPr/>
        </p:nvGrpSpPr>
        <p:grpSpPr>
          <a:xfrm>
            <a:off x="325137" y="7114268"/>
            <a:ext cx="6322025" cy="475810"/>
            <a:chOff x="267987" y="6523718"/>
            <a:chExt cx="6322025" cy="475810"/>
          </a:xfrm>
        </p:grpSpPr>
        <p:sp>
          <p:nvSpPr>
            <p:cNvPr id="22" name="正方形/長方形 21">
              <a:extLst>
                <a:ext uri="{FF2B5EF4-FFF2-40B4-BE49-F238E27FC236}">
                  <a16:creationId xmlns:a16="http://schemas.microsoft.com/office/drawing/2014/main" id="{32B37813-D419-4FC2-B31E-AEB321B324ED}"/>
                </a:ext>
              </a:extLst>
            </p:cNvPr>
            <p:cNvSpPr/>
            <p:nvPr/>
          </p:nvSpPr>
          <p:spPr>
            <a:xfrm>
              <a:off x="541037" y="6530068"/>
              <a:ext cx="6014188"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4940E727-A924-4BB3-8268-C1D3ADA3A0FC}"/>
                </a:ext>
              </a:extLst>
            </p:cNvPr>
            <p:cNvSpPr/>
            <p:nvPr/>
          </p:nvSpPr>
          <p:spPr>
            <a:xfrm>
              <a:off x="267987" y="6523718"/>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4" name="テキスト ボックス 23">
              <a:extLst>
                <a:ext uri="{FF2B5EF4-FFF2-40B4-BE49-F238E27FC236}">
                  <a16:creationId xmlns:a16="http://schemas.microsoft.com/office/drawing/2014/main" id="{6CA3D439-1175-4B89-9ECE-FBB3D8365A87}"/>
                </a:ext>
              </a:extLst>
            </p:cNvPr>
            <p:cNvSpPr txBox="1"/>
            <p:nvPr/>
          </p:nvSpPr>
          <p:spPr>
            <a:xfrm>
              <a:off x="267987" y="6564743"/>
              <a:ext cx="436349" cy="400110"/>
            </a:xfrm>
            <a:prstGeom prst="rect">
              <a:avLst/>
            </a:prstGeom>
            <a:noFill/>
          </p:spPr>
          <p:txBody>
            <a:bodyPr wrap="square" rtlCol="0">
              <a:spAutoFit/>
            </a:bodyPr>
            <a:lstStyle/>
            <a:p>
              <a:r>
                <a:rPr kumimoji="1" lang="ja-JP" altLang="en-US" sz="2000" b="1" dirty="0">
                  <a:solidFill>
                    <a:schemeClr val="bg1"/>
                  </a:solidFill>
                </a:rPr>
                <a:t>３</a:t>
              </a:r>
            </a:p>
          </p:txBody>
        </p:sp>
        <p:sp>
          <p:nvSpPr>
            <p:cNvPr id="25" name="テキスト ボックス 24">
              <a:extLst>
                <a:ext uri="{FF2B5EF4-FFF2-40B4-BE49-F238E27FC236}">
                  <a16:creationId xmlns:a16="http://schemas.microsoft.com/office/drawing/2014/main" id="{DC2E2F84-CC73-4AD5-A691-232DCC9A196F}"/>
                </a:ext>
              </a:extLst>
            </p:cNvPr>
            <p:cNvSpPr txBox="1"/>
            <p:nvPr/>
          </p:nvSpPr>
          <p:spPr>
            <a:xfrm>
              <a:off x="822152" y="6609207"/>
              <a:ext cx="5767860" cy="338554"/>
            </a:xfrm>
            <a:prstGeom prst="rect">
              <a:avLst/>
            </a:prstGeom>
            <a:noFill/>
          </p:spPr>
          <p:txBody>
            <a:bodyPr wrap="square" rtlCol="0">
              <a:spAutoFit/>
            </a:bodyPr>
            <a:lstStyle/>
            <a:p>
              <a:pPr lvl="0"/>
              <a:r>
                <a:rPr lang="ja-JP" altLang="ja-JP" sz="1600" kern="0" dirty="0">
                  <a:latin typeface="+mn-ea"/>
                  <a:cs typeface="ＭＳ Ｐゴシック" panose="020B0600070205080204" pitchFamily="50" charset="-128"/>
                </a:rPr>
                <a:t>端末の故障時や災害時に利用できない可能性がある</a:t>
              </a:r>
              <a:endParaRPr lang="ja-JP" altLang="ja-JP" sz="1600" kern="100" dirty="0">
                <a:latin typeface="+mn-ea"/>
                <a:cs typeface="Times New Roman" panose="02020603050405020304" pitchFamily="18" charset="0"/>
              </a:endParaRPr>
            </a:p>
          </p:txBody>
        </p:sp>
      </p:grpSp>
      <p:sp>
        <p:nvSpPr>
          <p:cNvPr id="2" name="正方形/長方形 1">
            <a:extLst>
              <a:ext uri="{FF2B5EF4-FFF2-40B4-BE49-F238E27FC236}">
                <a16:creationId xmlns:a16="http://schemas.microsoft.com/office/drawing/2014/main" id="{CBBA8DDF-53CB-4BE1-9004-99A5EE1EB537}"/>
              </a:ext>
            </a:extLst>
          </p:cNvPr>
          <p:cNvSpPr/>
          <p:nvPr/>
        </p:nvSpPr>
        <p:spPr>
          <a:xfrm>
            <a:off x="575823" y="1796612"/>
            <a:ext cx="6014189" cy="1433085"/>
          </a:xfrm>
          <a:prstGeom prst="rect">
            <a:avLst/>
          </a:prstGeom>
        </p:spPr>
        <p:txBody>
          <a:bodyPr wrap="square">
            <a:spAutoFit/>
          </a:bodyPr>
          <a:lstStyle/>
          <a:p>
            <a:pPr lvl="0">
              <a:lnSpc>
                <a:spcPts val="2100"/>
              </a:lnSpc>
            </a:pPr>
            <a:r>
              <a:rPr lang="ja-JP" altLang="en-US" sz="1600" dirty="0"/>
              <a:t>とくに初めてのお店となると、「キャッシュレス決済に対応しているお店なのか」を確認する必要があります。</a:t>
            </a:r>
          </a:p>
          <a:p>
            <a:pPr lvl="0">
              <a:lnSpc>
                <a:spcPts val="2100"/>
              </a:lnSpc>
            </a:pPr>
            <a:r>
              <a:rPr lang="ja-JP" altLang="en-US" sz="1600" dirty="0"/>
              <a:t>キャッシュレス決済に対応していないお店もあるので、メインの支払い方法をキャッシュレス決済に切り替えた場合でも、ある程度の現金は持ち歩く必要があります。</a:t>
            </a:r>
          </a:p>
        </p:txBody>
      </p:sp>
      <p:sp>
        <p:nvSpPr>
          <p:cNvPr id="3" name="正方形/長方形 2">
            <a:extLst>
              <a:ext uri="{FF2B5EF4-FFF2-40B4-BE49-F238E27FC236}">
                <a16:creationId xmlns:a16="http://schemas.microsoft.com/office/drawing/2014/main" id="{15EA9BF8-99FA-4740-AFCB-3B6E29E39D82}"/>
              </a:ext>
            </a:extLst>
          </p:cNvPr>
          <p:cNvSpPr/>
          <p:nvPr/>
        </p:nvSpPr>
        <p:spPr>
          <a:xfrm>
            <a:off x="541037" y="4077830"/>
            <a:ext cx="6189308" cy="2779607"/>
          </a:xfrm>
          <a:prstGeom prst="rect">
            <a:avLst/>
          </a:prstGeom>
        </p:spPr>
        <p:txBody>
          <a:bodyPr wrap="square">
            <a:spAutoFit/>
          </a:bodyPr>
          <a:lstStyle/>
          <a:p>
            <a:pPr lvl="0">
              <a:lnSpc>
                <a:spcPts val="2100"/>
              </a:lnSpc>
            </a:pPr>
            <a:r>
              <a:rPr lang="ja-JP" altLang="en-US" sz="1600" dirty="0"/>
              <a:t>キャッシュレス決済では、スマートフォンやクレジットカードが盗難され、不正利用されるリスクがあります。強固なパスワードやスマホの生体認証を設定するなど、セキュリティ対策次第で不正利用のリスクは抑えることができます。しかし対策を怠れば、現金の盗難に比べ、被害額が大きくなる可能性もあるので注意が必要です。</a:t>
            </a:r>
          </a:p>
          <a:p>
            <a:pPr lvl="0">
              <a:lnSpc>
                <a:spcPts val="2100"/>
              </a:lnSpc>
            </a:pPr>
            <a:r>
              <a:rPr lang="ja-JP" altLang="en-US" sz="1600" dirty="0"/>
              <a:t>また企業の</a:t>
            </a:r>
            <a:r>
              <a:rPr lang="en-US" altLang="ja-JP" sz="1600" dirty="0"/>
              <a:t>Web</a:t>
            </a:r>
            <a:r>
              <a:rPr lang="ja-JP" altLang="en-US" sz="1600" dirty="0"/>
              <a:t>サイトと酷似した偽サイトに誘導し、決済のための情報を盗み取るフィッシング詐欺など、詐欺被害のリスクもあります。詐欺手口を把握し、被害に遭わないための知識を付けておくことが求められます。</a:t>
            </a:r>
          </a:p>
        </p:txBody>
      </p:sp>
      <p:sp>
        <p:nvSpPr>
          <p:cNvPr id="6" name="正方形/長方形 5">
            <a:extLst>
              <a:ext uri="{FF2B5EF4-FFF2-40B4-BE49-F238E27FC236}">
                <a16:creationId xmlns:a16="http://schemas.microsoft.com/office/drawing/2014/main" id="{AE0202C0-6087-495B-A83C-80BCDAB7EF62}"/>
              </a:ext>
            </a:extLst>
          </p:cNvPr>
          <p:cNvSpPr/>
          <p:nvPr/>
        </p:nvSpPr>
        <p:spPr>
          <a:xfrm>
            <a:off x="501419" y="7631103"/>
            <a:ext cx="6268544" cy="1433085"/>
          </a:xfrm>
          <a:prstGeom prst="rect">
            <a:avLst/>
          </a:prstGeom>
        </p:spPr>
        <p:txBody>
          <a:bodyPr wrap="square">
            <a:spAutoFit/>
          </a:bodyPr>
          <a:lstStyle/>
          <a:p>
            <a:pPr>
              <a:lnSpc>
                <a:spcPts val="2100"/>
              </a:lnSpc>
            </a:pPr>
            <a:r>
              <a:rPr lang="ja-JP" altLang="en-US" sz="1600" dirty="0"/>
              <a:t>お手持ちの端末やカードに破損や故障があると決済ができなくなります。また、災害時には停電や機器の故障でキャッシュレス決済が利用できなくなる可能性もあります。</a:t>
            </a:r>
          </a:p>
          <a:p>
            <a:pPr>
              <a:lnSpc>
                <a:spcPts val="2100"/>
              </a:lnSpc>
            </a:pPr>
            <a:r>
              <a:rPr lang="ja-JP" altLang="en-US" sz="1600" dirty="0"/>
              <a:t>現金やサブのクレジットカードも合わせて持ち歩くなど、メインの決済が使えなくなったときの準備をしておくことが必要です。</a:t>
            </a:r>
          </a:p>
        </p:txBody>
      </p:sp>
      <p:sp>
        <p:nvSpPr>
          <p:cNvPr id="26" name="テキスト ボックス 25">
            <a:extLst>
              <a:ext uri="{FF2B5EF4-FFF2-40B4-BE49-F238E27FC236}">
                <a16:creationId xmlns:a16="http://schemas.microsoft.com/office/drawing/2014/main" id="{94EFC97F-5A53-4EF2-8F7E-A8652E50C6FC}"/>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４　キャッシュレス利用に関する説明</a:t>
            </a:r>
          </a:p>
        </p:txBody>
      </p:sp>
      <p:sp>
        <p:nvSpPr>
          <p:cNvPr id="5" name="スライド番号プレースホルダー 4">
            <a:extLst>
              <a:ext uri="{FF2B5EF4-FFF2-40B4-BE49-F238E27FC236}">
                <a16:creationId xmlns:a16="http://schemas.microsoft.com/office/drawing/2014/main" id="{4B08B542-0D10-42CC-BCFA-306E2823D987}"/>
              </a:ext>
            </a:extLst>
          </p:cNvPr>
          <p:cNvSpPr>
            <a:spLocks noGrp="1"/>
          </p:cNvSpPr>
          <p:nvPr>
            <p:ph type="sldNum" sz="quarter" idx="12"/>
          </p:nvPr>
        </p:nvSpPr>
        <p:spPr/>
        <p:txBody>
          <a:bodyPr/>
          <a:lstStyle/>
          <a:p>
            <a:fld id="{0245EBA9-29EF-49B3-A0DE-5E3F2BFEDC62}" type="slidenum">
              <a:rPr kumimoji="1" lang="ja-JP" altLang="en-US" smtClean="0"/>
              <a:t>9</a:t>
            </a:fld>
            <a:endParaRPr kumimoji="1" lang="ja-JP" altLang="en-US"/>
          </a:p>
        </p:txBody>
      </p:sp>
    </p:spTree>
    <p:extLst>
      <p:ext uri="{BB962C8B-B14F-4D97-AF65-F5344CB8AC3E}">
        <p14:creationId xmlns:p14="http://schemas.microsoft.com/office/powerpoint/2010/main" val="6162243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D8286A03-E1B2-462A-A822-8023ED4AE865}"/>
              </a:ext>
            </a:extLst>
          </p:cNvPr>
          <p:cNvSpPr txBox="1"/>
          <p:nvPr/>
        </p:nvSpPr>
        <p:spPr>
          <a:xfrm>
            <a:off x="0" y="654459"/>
            <a:ext cx="4339650" cy="369332"/>
          </a:xfrm>
          <a:prstGeom prst="rect">
            <a:avLst/>
          </a:prstGeom>
          <a:noFill/>
        </p:spPr>
        <p:txBody>
          <a:bodyPr wrap="none" rtlCol="0">
            <a:spAutoFit/>
          </a:bodyPr>
          <a:lstStyle/>
          <a:p>
            <a:r>
              <a:rPr lang="ja-JP" altLang="en-US" b="1" dirty="0"/>
              <a:t>　　（１）　使いすぎの対処・対策方法</a:t>
            </a:r>
            <a:endParaRPr lang="ja-JP" altLang="ja-JP" b="1" dirty="0"/>
          </a:p>
        </p:txBody>
      </p:sp>
      <p:cxnSp>
        <p:nvCxnSpPr>
          <p:cNvPr id="8" name="直線コネクタ 7">
            <a:extLst>
              <a:ext uri="{FF2B5EF4-FFF2-40B4-BE49-F238E27FC236}">
                <a16:creationId xmlns:a16="http://schemas.microsoft.com/office/drawing/2014/main" id="{72CE4950-DE0B-456F-B2E9-E547BF168E2A}"/>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grpSp>
        <p:nvGrpSpPr>
          <p:cNvPr id="7" name="グループ化 6">
            <a:extLst>
              <a:ext uri="{FF2B5EF4-FFF2-40B4-BE49-F238E27FC236}">
                <a16:creationId xmlns:a16="http://schemas.microsoft.com/office/drawing/2014/main" id="{4CC47153-AC50-4CA0-9FF9-D7C9BEF4FD8F}"/>
              </a:ext>
            </a:extLst>
          </p:cNvPr>
          <p:cNvGrpSpPr/>
          <p:nvPr/>
        </p:nvGrpSpPr>
        <p:grpSpPr>
          <a:xfrm>
            <a:off x="325137" y="1339074"/>
            <a:ext cx="6132813" cy="475810"/>
            <a:chOff x="267987" y="1339074"/>
            <a:chExt cx="6322025" cy="475810"/>
          </a:xfrm>
        </p:grpSpPr>
        <p:sp>
          <p:nvSpPr>
            <p:cNvPr id="11" name="正方形/長方形 10">
              <a:extLst>
                <a:ext uri="{FF2B5EF4-FFF2-40B4-BE49-F238E27FC236}">
                  <a16:creationId xmlns:a16="http://schemas.microsoft.com/office/drawing/2014/main" id="{B700ACD4-0519-49F5-90CE-4C06460E7990}"/>
                </a:ext>
              </a:extLst>
            </p:cNvPr>
            <p:cNvSpPr/>
            <p:nvPr/>
          </p:nvSpPr>
          <p:spPr>
            <a:xfrm>
              <a:off x="541039" y="1345424"/>
              <a:ext cx="5957331"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2AB298AF-EB70-4979-9318-03BCE70F134B}"/>
                </a:ext>
              </a:extLst>
            </p:cNvPr>
            <p:cNvSpPr/>
            <p:nvPr/>
          </p:nvSpPr>
          <p:spPr>
            <a:xfrm>
              <a:off x="267987" y="1339074"/>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3" name="テキスト ボックス 12">
              <a:extLst>
                <a:ext uri="{FF2B5EF4-FFF2-40B4-BE49-F238E27FC236}">
                  <a16:creationId xmlns:a16="http://schemas.microsoft.com/office/drawing/2014/main" id="{396A08EC-C145-4F50-944D-4646CC9EB56C}"/>
                </a:ext>
              </a:extLst>
            </p:cNvPr>
            <p:cNvSpPr txBox="1"/>
            <p:nvPr/>
          </p:nvSpPr>
          <p:spPr>
            <a:xfrm>
              <a:off x="267987" y="1380099"/>
              <a:ext cx="436349" cy="400110"/>
            </a:xfrm>
            <a:prstGeom prst="rect">
              <a:avLst/>
            </a:prstGeom>
            <a:noFill/>
          </p:spPr>
          <p:txBody>
            <a:bodyPr wrap="square" rtlCol="0">
              <a:spAutoFit/>
            </a:bodyPr>
            <a:lstStyle/>
            <a:p>
              <a:r>
                <a:rPr kumimoji="1" lang="ja-JP" altLang="en-US" sz="2000" b="1" dirty="0">
                  <a:solidFill>
                    <a:schemeClr val="bg1"/>
                  </a:solidFill>
                </a:rPr>
                <a:t>１</a:t>
              </a:r>
            </a:p>
          </p:txBody>
        </p:sp>
        <p:sp>
          <p:nvSpPr>
            <p:cNvPr id="15" name="テキスト ボックス 14">
              <a:extLst>
                <a:ext uri="{FF2B5EF4-FFF2-40B4-BE49-F238E27FC236}">
                  <a16:creationId xmlns:a16="http://schemas.microsoft.com/office/drawing/2014/main" id="{9B79DD94-679D-4F25-B4E7-06268AED8AA0}"/>
                </a:ext>
              </a:extLst>
            </p:cNvPr>
            <p:cNvSpPr txBox="1"/>
            <p:nvPr/>
          </p:nvSpPr>
          <p:spPr>
            <a:xfrm>
              <a:off x="822152" y="1424563"/>
              <a:ext cx="5767860" cy="338554"/>
            </a:xfrm>
            <a:prstGeom prst="rect">
              <a:avLst/>
            </a:prstGeom>
            <a:noFill/>
          </p:spPr>
          <p:txBody>
            <a:bodyPr wrap="square" rtlCol="0">
              <a:spAutoFit/>
            </a:bodyPr>
            <a:lstStyle/>
            <a:p>
              <a:pPr lvl="0"/>
              <a:r>
                <a:rPr lang="ja-JP" altLang="en-US" sz="1600" kern="0" dirty="0">
                  <a:latin typeface="+mn-ea"/>
                  <a:cs typeface="ＭＳ Ｐゴシック" panose="020B0600070205080204" pitchFamily="50" charset="-128"/>
                </a:rPr>
                <a:t>使うキャッシュレスのツールを限定しましょう</a:t>
              </a:r>
              <a:endParaRPr lang="ja-JP" altLang="ja-JP" sz="1600" kern="100" dirty="0">
                <a:latin typeface="+mn-ea"/>
                <a:cs typeface="Times New Roman" panose="02020603050405020304" pitchFamily="18" charset="0"/>
              </a:endParaRPr>
            </a:p>
          </p:txBody>
        </p:sp>
      </p:grpSp>
      <p:grpSp>
        <p:nvGrpSpPr>
          <p:cNvPr id="10" name="グループ化 9">
            <a:extLst>
              <a:ext uri="{FF2B5EF4-FFF2-40B4-BE49-F238E27FC236}">
                <a16:creationId xmlns:a16="http://schemas.microsoft.com/office/drawing/2014/main" id="{DBC90500-20EA-40BE-A6BC-5D30FBC73DAD}"/>
              </a:ext>
            </a:extLst>
          </p:cNvPr>
          <p:cNvGrpSpPr/>
          <p:nvPr/>
        </p:nvGrpSpPr>
        <p:grpSpPr>
          <a:xfrm>
            <a:off x="325137" y="2699285"/>
            <a:ext cx="6043914" cy="475810"/>
            <a:chOff x="267987" y="3266714"/>
            <a:chExt cx="6043914" cy="475810"/>
          </a:xfrm>
        </p:grpSpPr>
        <p:sp>
          <p:nvSpPr>
            <p:cNvPr id="17" name="正方形/長方形 16">
              <a:extLst>
                <a:ext uri="{FF2B5EF4-FFF2-40B4-BE49-F238E27FC236}">
                  <a16:creationId xmlns:a16="http://schemas.microsoft.com/office/drawing/2014/main" id="{201818D0-473B-4C4D-BF8C-25FDCECC6FAC}"/>
                </a:ext>
              </a:extLst>
            </p:cNvPr>
            <p:cNvSpPr/>
            <p:nvPr/>
          </p:nvSpPr>
          <p:spPr>
            <a:xfrm>
              <a:off x="541037" y="3273064"/>
              <a:ext cx="5770864"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1E0A0273-3C8D-4C80-8926-97D2D0E44EAE}"/>
                </a:ext>
              </a:extLst>
            </p:cNvPr>
            <p:cNvSpPr/>
            <p:nvPr/>
          </p:nvSpPr>
          <p:spPr>
            <a:xfrm>
              <a:off x="267987" y="3266714"/>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9" name="テキスト ボックス 18">
              <a:extLst>
                <a:ext uri="{FF2B5EF4-FFF2-40B4-BE49-F238E27FC236}">
                  <a16:creationId xmlns:a16="http://schemas.microsoft.com/office/drawing/2014/main" id="{28AF9F16-EB78-433E-9A7D-BFE12DDE9186}"/>
                </a:ext>
              </a:extLst>
            </p:cNvPr>
            <p:cNvSpPr txBox="1"/>
            <p:nvPr/>
          </p:nvSpPr>
          <p:spPr>
            <a:xfrm>
              <a:off x="267987" y="3307739"/>
              <a:ext cx="436349" cy="400110"/>
            </a:xfrm>
            <a:prstGeom prst="rect">
              <a:avLst/>
            </a:prstGeom>
            <a:noFill/>
          </p:spPr>
          <p:txBody>
            <a:bodyPr wrap="square" rtlCol="0">
              <a:spAutoFit/>
            </a:bodyPr>
            <a:lstStyle/>
            <a:p>
              <a:r>
                <a:rPr kumimoji="1" lang="ja-JP" altLang="en-US" sz="2000" b="1" dirty="0">
                  <a:solidFill>
                    <a:schemeClr val="bg1"/>
                  </a:solidFill>
                </a:rPr>
                <a:t>２</a:t>
              </a:r>
            </a:p>
          </p:txBody>
        </p:sp>
        <p:sp>
          <p:nvSpPr>
            <p:cNvPr id="20" name="テキスト ボックス 19">
              <a:extLst>
                <a:ext uri="{FF2B5EF4-FFF2-40B4-BE49-F238E27FC236}">
                  <a16:creationId xmlns:a16="http://schemas.microsoft.com/office/drawing/2014/main" id="{2C44B0C4-45E4-417F-8110-9A8EFC9CB7A4}"/>
                </a:ext>
              </a:extLst>
            </p:cNvPr>
            <p:cNvSpPr txBox="1"/>
            <p:nvPr/>
          </p:nvSpPr>
          <p:spPr>
            <a:xfrm>
              <a:off x="822152" y="3352203"/>
              <a:ext cx="5121448" cy="338554"/>
            </a:xfrm>
            <a:prstGeom prst="rect">
              <a:avLst/>
            </a:prstGeom>
            <a:noFill/>
          </p:spPr>
          <p:txBody>
            <a:bodyPr wrap="square" rtlCol="0">
              <a:spAutoFit/>
            </a:bodyPr>
            <a:lstStyle/>
            <a:p>
              <a:pPr lvl="0"/>
              <a:r>
                <a:rPr lang="ja-JP" altLang="en-US" sz="1600" kern="0" dirty="0">
                  <a:latin typeface="+mn-ea"/>
                  <a:cs typeface="ＭＳ Ｐゴシック" panose="020B0600070205080204" pitchFamily="50" charset="-128"/>
                </a:rPr>
                <a:t>キャッシュレスで使う予算をあらかじめ決めておく</a:t>
              </a:r>
              <a:endParaRPr lang="ja-JP" altLang="ja-JP" sz="1600" kern="100" dirty="0">
                <a:latin typeface="+mn-ea"/>
                <a:cs typeface="Times New Roman" panose="02020603050405020304" pitchFamily="18" charset="0"/>
              </a:endParaRPr>
            </a:p>
          </p:txBody>
        </p:sp>
      </p:grpSp>
      <p:grpSp>
        <p:nvGrpSpPr>
          <p:cNvPr id="32" name="グループ化 31">
            <a:extLst>
              <a:ext uri="{FF2B5EF4-FFF2-40B4-BE49-F238E27FC236}">
                <a16:creationId xmlns:a16="http://schemas.microsoft.com/office/drawing/2014/main" id="{A3B71B0D-3326-4FBF-B48F-B131F25980E0}"/>
              </a:ext>
            </a:extLst>
          </p:cNvPr>
          <p:cNvGrpSpPr/>
          <p:nvPr/>
        </p:nvGrpSpPr>
        <p:grpSpPr>
          <a:xfrm>
            <a:off x="325137" y="4029073"/>
            <a:ext cx="6322025" cy="475810"/>
            <a:chOff x="267987" y="6523718"/>
            <a:chExt cx="6322025" cy="475810"/>
          </a:xfrm>
        </p:grpSpPr>
        <p:sp>
          <p:nvSpPr>
            <p:cNvPr id="22" name="正方形/長方形 21">
              <a:extLst>
                <a:ext uri="{FF2B5EF4-FFF2-40B4-BE49-F238E27FC236}">
                  <a16:creationId xmlns:a16="http://schemas.microsoft.com/office/drawing/2014/main" id="{32B37813-D419-4FC2-B31E-AEB321B324ED}"/>
                </a:ext>
              </a:extLst>
            </p:cNvPr>
            <p:cNvSpPr/>
            <p:nvPr/>
          </p:nvSpPr>
          <p:spPr>
            <a:xfrm>
              <a:off x="541037" y="6530068"/>
              <a:ext cx="5779034"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4940E727-A924-4BB3-8268-C1D3ADA3A0FC}"/>
                </a:ext>
              </a:extLst>
            </p:cNvPr>
            <p:cNvSpPr/>
            <p:nvPr/>
          </p:nvSpPr>
          <p:spPr>
            <a:xfrm>
              <a:off x="267987" y="6523718"/>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4" name="テキスト ボックス 23">
              <a:extLst>
                <a:ext uri="{FF2B5EF4-FFF2-40B4-BE49-F238E27FC236}">
                  <a16:creationId xmlns:a16="http://schemas.microsoft.com/office/drawing/2014/main" id="{6CA3D439-1175-4B89-9ECE-FBB3D8365A87}"/>
                </a:ext>
              </a:extLst>
            </p:cNvPr>
            <p:cNvSpPr txBox="1"/>
            <p:nvPr/>
          </p:nvSpPr>
          <p:spPr>
            <a:xfrm>
              <a:off x="267987" y="6564743"/>
              <a:ext cx="436349" cy="400110"/>
            </a:xfrm>
            <a:prstGeom prst="rect">
              <a:avLst/>
            </a:prstGeom>
            <a:noFill/>
          </p:spPr>
          <p:txBody>
            <a:bodyPr wrap="square" rtlCol="0">
              <a:spAutoFit/>
            </a:bodyPr>
            <a:lstStyle/>
            <a:p>
              <a:r>
                <a:rPr kumimoji="1" lang="ja-JP" altLang="en-US" sz="2000" b="1" dirty="0">
                  <a:solidFill>
                    <a:schemeClr val="bg1"/>
                  </a:solidFill>
                </a:rPr>
                <a:t>３</a:t>
              </a:r>
            </a:p>
          </p:txBody>
        </p:sp>
        <p:sp>
          <p:nvSpPr>
            <p:cNvPr id="25" name="テキスト ボックス 24">
              <a:extLst>
                <a:ext uri="{FF2B5EF4-FFF2-40B4-BE49-F238E27FC236}">
                  <a16:creationId xmlns:a16="http://schemas.microsoft.com/office/drawing/2014/main" id="{DC2E2F84-CC73-4AD5-A691-232DCC9A196F}"/>
                </a:ext>
              </a:extLst>
            </p:cNvPr>
            <p:cNvSpPr txBox="1"/>
            <p:nvPr/>
          </p:nvSpPr>
          <p:spPr>
            <a:xfrm>
              <a:off x="822152" y="6609207"/>
              <a:ext cx="5767860" cy="338554"/>
            </a:xfrm>
            <a:prstGeom prst="rect">
              <a:avLst/>
            </a:prstGeom>
            <a:noFill/>
          </p:spPr>
          <p:txBody>
            <a:bodyPr wrap="square" rtlCol="0">
              <a:spAutoFit/>
            </a:bodyPr>
            <a:lstStyle/>
            <a:p>
              <a:pPr lvl="0"/>
              <a:r>
                <a:rPr lang="ja-JP" altLang="en-US" sz="1600" kern="0" dirty="0">
                  <a:latin typeface="+mn-ea"/>
                  <a:cs typeface="ＭＳ Ｐゴシック" panose="020B0600070205080204" pitchFamily="50" charset="-128"/>
                </a:rPr>
                <a:t>オートチャージは使わないで使い過ぎ対策をしましょう</a:t>
              </a:r>
              <a:endParaRPr lang="ja-JP" altLang="ja-JP" sz="1600" kern="100" dirty="0">
                <a:latin typeface="+mn-ea"/>
                <a:cs typeface="Times New Roman" panose="02020603050405020304" pitchFamily="18" charset="0"/>
              </a:endParaRPr>
            </a:p>
          </p:txBody>
        </p:sp>
      </p:grpSp>
      <p:sp>
        <p:nvSpPr>
          <p:cNvPr id="2" name="正方形/長方形 1">
            <a:extLst>
              <a:ext uri="{FF2B5EF4-FFF2-40B4-BE49-F238E27FC236}">
                <a16:creationId xmlns:a16="http://schemas.microsoft.com/office/drawing/2014/main" id="{CBBA8DDF-53CB-4BE1-9004-99A5EE1EB537}"/>
              </a:ext>
            </a:extLst>
          </p:cNvPr>
          <p:cNvSpPr/>
          <p:nvPr/>
        </p:nvSpPr>
        <p:spPr>
          <a:xfrm>
            <a:off x="575823" y="1945584"/>
            <a:ext cx="5634477" cy="584775"/>
          </a:xfrm>
          <a:prstGeom prst="rect">
            <a:avLst/>
          </a:prstGeom>
        </p:spPr>
        <p:txBody>
          <a:bodyPr wrap="square">
            <a:spAutoFit/>
          </a:bodyPr>
          <a:lstStyle/>
          <a:p>
            <a:pPr lvl="0"/>
            <a:r>
              <a:rPr lang="ja-JP" altLang="en-US" sz="1600" dirty="0"/>
              <a:t>使うキャッシュレスのツール数と使用法を限定しておくことです。</a:t>
            </a:r>
          </a:p>
        </p:txBody>
      </p:sp>
      <p:sp>
        <p:nvSpPr>
          <p:cNvPr id="3" name="正方形/長方形 2">
            <a:extLst>
              <a:ext uri="{FF2B5EF4-FFF2-40B4-BE49-F238E27FC236}">
                <a16:creationId xmlns:a16="http://schemas.microsoft.com/office/drawing/2014/main" id="{15EA9BF8-99FA-4740-AFCB-3B6E29E39D82}"/>
              </a:ext>
            </a:extLst>
          </p:cNvPr>
          <p:cNvSpPr/>
          <p:nvPr/>
        </p:nvSpPr>
        <p:spPr>
          <a:xfrm>
            <a:off x="541037" y="3288182"/>
            <a:ext cx="5669263" cy="584775"/>
          </a:xfrm>
          <a:prstGeom prst="rect">
            <a:avLst/>
          </a:prstGeom>
        </p:spPr>
        <p:txBody>
          <a:bodyPr wrap="square">
            <a:spAutoFit/>
          </a:bodyPr>
          <a:lstStyle/>
          <a:p>
            <a:pPr lvl="0"/>
            <a:r>
              <a:rPr lang="ja-JP" altLang="en-US" sz="1600" dirty="0"/>
              <a:t>毎月、毎日、毎回のなどの使用額を決めて使用することを考えましょう。</a:t>
            </a:r>
          </a:p>
        </p:txBody>
      </p:sp>
      <p:sp>
        <p:nvSpPr>
          <p:cNvPr id="6" name="正方形/長方形 5">
            <a:extLst>
              <a:ext uri="{FF2B5EF4-FFF2-40B4-BE49-F238E27FC236}">
                <a16:creationId xmlns:a16="http://schemas.microsoft.com/office/drawing/2014/main" id="{AE0202C0-6087-495B-A83C-80BCDAB7EF62}"/>
              </a:ext>
            </a:extLst>
          </p:cNvPr>
          <p:cNvSpPr/>
          <p:nvPr/>
        </p:nvSpPr>
        <p:spPr>
          <a:xfrm>
            <a:off x="589456" y="4584022"/>
            <a:ext cx="5620844" cy="830997"/>
          </a:xfrm>
          <a:prstGeom prst="rect">
            <a:avLst/>
          </a:prstGeom>
        </p:spPr>
        <p:txBody>
          <a:bodyPr wrap="square">
            <a:spAutoFit/>
          </a:bodyPr>
          <a:lstStyle/>
          <a:p>
            <a:r>
              <a:rPr lang="ja-JP" altLang="en-US" sz="1600" dirty="0"/>
              <a:t>オートチャージ　（前払い</a:t>
            </a:r>
            <a:r>
              <a:rPr lang="en-US" altLang="ja-JP" sz="1600" dirty="0"/>
              <a:t>―</a:t>
            </a:r>
            <a:r>
              <a:rPr lang="ja-JP" altLang="en-US" sz="1600" dirty="0"/>
              <a:t>プリペイドの残高の自動チャージ）をしない。使用可能な上限額をチャージするだけにしましょう。</a:t>
            </a:r>
          </a:p>
        </p:txBody>
      </p:sp>
      <p:grpSp>
        <p:nvGrpSpPr>
          <p:cNvPr id="33" name="グループ化 32">
            <a:extLst>
              <a:ext uri="{FF2B5EF4-FFF2-40B4-BE49-F238E27FC236}">
                <a16:creationId xmlns:a16="http://schemas.microsoft.com/office/drawing/2014/main" id="{0A4D4C56-6F21-4FC2-A004-0A106F3ADD90}"/>
              </a:ext>
            </a:extLst>
          </p:cNvPr>
          <p:cNvGrpSpPr/>
          <p:nvPr/>
        </p:nvGrpSpPr>
        <p:grpSpPr>
          <a:xfrm>
            <a:off x="325137" y="5539610"/>
            <a:ext cx="6322025" cy="475810"/>
            <a:chOff x="267987" y="6523718"/>
            <a:chExt cx="6322025" cy="475810"/>
          </a:xfrm>
        </p:grpSpPr>
        <p:sp>
          <p:nvSpPr>
            <p:cNvPr id="34" name="正方形/長方形 33">
              <a:extLst>
                <a:ext uri="{FF2B5EF4-FFF2-40B4-BE49-F238E27FC236}">
                  <a16:creationId xmlns:a16="http://schemas.microsoft.com/office/drawing/2014/main" id="{4DB393E8-A366-4AE5-B214-998E3803990C}"/>
                </a:ext>
              </a:extLst>
            </p:cNvPr>
            <p:cNvSpPr/>
            <p:nvPr/>
          </p:nvSpPr>
          <p:spPr>
            <a:xfrm>
              <a:off x="541037" y="6530068"/>
              <a:ext cx="5779034"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81D29DB5-8F0C-4181-A488-7DD508D3C72F}"/>
                </a:ext>
              </a:extLst>
            </p:cNvPr>
            <p:cNvSpPr/>
            <p:nvPr/>
          </p:nvSpPr>
          <p:spPr>
            <a:xfrm>
              <a:off x="267987" y="6523718"/>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6" name="テキスト ボックス 35">
              <a:extLst>
                <a:ext uri="{FF2B5EF4-FFF2-40B4-BE49-F238E27FC236}">
                  <a16:creationId xmlns:a16="http://schemas.microsoft.com/office/drawing/2014/main" id="{7AB9D164-1A08-4324-B362-6F8A8E36660C}"/>
                </a:ext>
              </a:extLst>
            </p:cNvPr>
            <p:cNvSpPr txBox="1"/>
            <p:nvPr/>
          </p:nvSpPr>
          <p:spPr>
            <a:xfrm>
              <a:off x="267987" y="6564743"/>
              <a:ext cx="436349" cy="400110"/>
            </a:xfrm>
            <a:prstGeom prst="rect">
              <a:avLst/>
            </a:prstGeom>
            <a:noFill/>
          </p:spPr>
          <p:txBody>
            <a:bodyPr wrap="square" rtlCol="0">
              <a:spAutoFit/>
            </a:bodyPr>
            <a:lstStyle/>
            <a:p>
              <a:r>
                <a:rPr kumimoji="1" lang="ja-JP" altLang="en-US" sz="2000" b="1" dirty="0">
                  <a:solidFill>
                    <a:schemeClr val="bg1"/>
                  </a:solidFill>
                </a:rPr>
                <a:t>４</a:t>
              </a:r>
            </a:p>
          </p:txBody>
        </p:sp>
        <p:sp>
          <p:nvSpPr>
            <p:cNvPr id="37" name="テキスト ボックス 36">
              <a:extLst>
                <a:ext uri="{FF2B5EF4-FFF2-40B4-BE49-F238E27FC236}">
                  <a16:creationId xmlns:a16="http://schemas.microsoft.com/office/drawing/2014/main" id="{907D9F5F-EF3C-4256-BF8E-28B339D3DCED}"/>
                </a:ext>
              </a:extLst>
            </p:cNvPr>
            <p:cNvSpPr txBox="1"/>
            <p:nvPr/>
          </p:nvSpPr>
          <p:spPr>
            <a:xfrm>
              <a:off x="822152" y="6609207"/>
              <a:ext cx="5767860" cy="338554"/>
            </a:xfrm>
            <a:prstGeom prst="rect">
              <a:avLst/>
            </a:prstGeom>
            <a:noFill/>
          </p:spPr>
          <p:txBody>
            <a:bodyPr wrap="square" rtlCol="0">
              <a:spAutoFit/>
            </a:bodyPr>
            <a:lstStyle/>
            <a:p>
              <a:pPr lvl="0"/>
              <a:r>
                <a:rPr lang="ja-JP" altLang="en-US" sz="1600" kern="0" dirty="0">
                  <a:latin typeface="+mn-ea"/>
                  <a:cs typeface="ＭＳ Ｐゴシック" panose="020B0600070205080204" pitchFamily="50" charset="-128"/>
                </a:rPr>
                <a:t>利用明細や銀行口座はマメにチェック</a:t>
              </a:r>
              <a:endParaRPr lang="ja-JP" altLang="ja-JP" sz="1600" kern="100" dirty="0">
                <a:latin typeface="+mn-ea"/>
                <a:cs typeface="Times New Roman" panose="02020603050405020304" pitchFamily="18" charset="0"/>
              </a:endParaRPr>
            </a:p>
          </p:txBody>
        </p:sp>
      </p:grpSp>
      <p:sp>
        <p:nvSpPr>
          <p:cNvPr id="38" name="正方形/長方形 37">
            <a:extLst>
              <a:ext uri="{FF2B5EF4-FFF2-40B4-BE49-F238E27FC236}">
                <a16:creationId xmlns:a16="http://schemas.microsoft.com/office/drawing/2014/main" id="{4C5B226A-5A85-4E60-B981-D686B37020A4}"/>
              </a:ext>
            </a:extLst>
          </p:cNvPr>
          <p:cNvSpPr/>
          <p:nvPr/>
        </p:nvSpPr>
        <p:spPr>
          <a:xfrm>
            <a:off x="589456" y="6094559"/>
            <a:ext cx="5620844" cy="1077218"/>
          </a:xfrm>
          <a:prstGeom prst="rect">
            <a:avLst/>
          </a:prstGeom>
        </p:spPr>
        <p:txBody>
          <a:bodyPr wrap="square">
            <a:spAutoFit/>
          </a:bodyPr>
          <a:lstStyle/>
          <a:p>
            <a:r>
              <a:rPr lang="ja-JP" altLang="en-US" sz="1600" dirty="0"/>
              <a:t>キャッシュレスの利用明細を確認し使いすぎや不明な利用をチェックしましょう。銀行口座の明細や残高をチェックし使いすぎていないか、不明な利用はないかチェックしましょう。</a:t>
            </a:r>
          </a:p>
        </p:txBody>
      </p:sp>
      <p:grpSp>
        <p:nvGrpSpPr>
          <p:cNvPr id="39" name="グループ化 38">
            <a:extLst>
              <a:ext uri="{FF2B5EF4-FFF2-40B4-BE49-F238E27FC236}">
                <a16:creationId xmlns:a16="http://schemas.microsoft.com/office/drawing/2014/main" id="{AFE45AFA-7517-40F7-96EE-8D2489D1BE5B}"/>
              </a:ext>
            </a:extLst>
          </p:cNvPr>
          <p:cNvGrpSpPr/>
          <p:nvPr/>
        </p:nvGrpSpPr>
        <p:grpSpPr>
          <a:xfrm>
            <a:off x="325137" y="7257151"/>
            <a:ext cx="6322025" cy="475810"/>
            <a:chOff x="267987" y="6523718"/>
            <a:chExt cx="6322025" cy="475810"/>
          </a:xfrm>
        </p:grpSpPr>
        <p:sp>
          <p:nvSpPr>
            <p:cNvPr id="40" name="正方形/長方形 39">
              <a:extLst>
                <a:ext uri="{FF2B5EF4-FFF2-40B4-BE49-F238E27FC236}">
                  <a16:creationId xmlns:a16="http://schemas.microsoft.com/office/drawing/2014/main" id="{050DD97B-C004-426E-B094-72F902CBEA44}"/>
                </a:ext>
              </a:extLst>
            </p:cNvPr>
            <p:cNvSpPr/>
            <p:nvPr/>
          </p:nvSpPr>
          <p:spPr>
            <a:xfrm>
              <a:off x="541037" y="6530068"/>
              <a:ext cx="5779034"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楕円 40">
              <a:extLst>
                <a:ext uri="{FF2B5EF4-FFF2-40B4-BE49-F238E27FC236}">
                  <a16:creationId xmlns:a16="http://schemas.microsoft.com/office/drawing/2014/main" id="{BDBF4CFF-A939-4E63-B5F4-47E80D663152}"/>
                </a:ext>
              </a:extLst>
            </p:cNvPr>
            <p:cNvSpPr/>
            <p:nvPr/>
          </p:nvSpPr>
          <p:spPr>
            <a:xfrm>
              <a:off x="267987" y="6523718"/>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2" name="テキスト ボックス 41">
              <a:extLst>
                <a:ext uri="{FF2B5EF4-FFF2-40B4-BE49-F238E27FC236}">
                  <a16:creationId xmlns:a16="http://schemas.microsoft.com/office/drawing/2014/main" id="{14F47B30-7EF3-4CF7-82A9-BA442D5CE58A}"/>
                </a:ext>
              </a:extLst>
            </p:cNvPr>
            <p:cNvSpPr txBox="1"/>
            <p:nvPr/>
          </p:nvSpPr>
          <p:spPr>
            <a:xfrm>
              <a:off x="267987" y="6564743"/>
              <a:ext cx="436349" cy="400110"/>
            </a:xfrm>
            <a:prstGeom prst="rect">
              <a:avLst/>
            </a:prstGeom>
            <a:noFill/>
          </p:spPr>
          <p:txBody>
            <a:bodyPr wrap="square" rtlCol="0">
              <a:spAutoFit/>
            </a:bodyPr>
            <a:lstStyle/>
            <a:p>
              <a:r>
                <a:rPr kumimoji="1" lang="ja-JP" altLang="en-US" sz="2000" b="1" dirty="0">
                  <a:solidFill>
                    <a:schemeClr val="bg1"/>
                  </a:solidFill>
                </a:rPr>
                <a:t>５</a:t>
              </a:r>
            </a:p>
          </p:txBody>
        </p:sp>
        <p:sp>
          <p:nvSpPr>
            <p:cNvPr id="43" name="テキスト ボックス 42">
              <a:extLst>
                <a:ext uri="{FF2B5EF4-FFF2-40B4-BE49-F238E27FC236}">
                  <a16:creationId xmlns:a16="http://schemas.microsoft.com/office/drawing/2014/main" id="{9D507C52-4A75-4C2D-BB66-D4532E68E6D4}"/>
                </a:ext>
              </a:extLst>
            </p:cNvPr>
            <p:cNvSpPr txBox="1"/>
            <p:nvPr/>
          </p:nvSpPr>
          <p:spPr>
            <a:xfrm>
              <a:off x="822152" y="6609207"/>
              <a:ext cx="5767860" cy="338554"/>
            </a:xfrm>
            <a:prstGeom prst="rect">
              <a:avLst/>
            </a:prstGeom>
            <a:noFill/>
          </p:spPr>
          <p:txBody>
            <a:bodyPr wrap="square" rtlCol="0">
              <a:spAutoFit/>
            </a:bodyPr>
            <a:lstStyle/>
            <a:p>
              <a:pPr lvl="0"/>
              <a:r>
                <a:rPr lang="ja-JP" altLang="en-US" sz="1600" kern="0" dirty="0">
                  <a:latin typeface="+mn-ea"/>
                  <a:cs typeface="ＭＳ Ｐゴシック" panose="020B0600070205080204" pitchFamily="50" charset="-128"/>
                </a:rPr>
                <a:t>家計簿アプリを活用して入出金の見える化をしましょう</a:t>
              </a:r>
              <a:endParaRPr lang="ja-JP" altLang="ja-JP" sz="1600" kern="100" dirty="0">
                <a:latin typeface="+mn-ea"/>
                <a:cs typeface="Times New Roman" panose="02020603050405020304" pitchFamily="18" charset="0"/>
              </a:endParaRPr>
            </a:p>
          </p:txBody>
        </p:sp>
      </p:grpSp>
      <p:sp>
        <p:nvSpPr>
          <p:cNvPr id="44" name="正方形/長方形 43">
            <a:extLst>
              <a:ext uri="{FF2B5EF4-FFF2-40B4-BE49-F238E27FC236}">
                <a16:creationId xmlns:a16="http://schemas.microsoft.com/office/drawing/2014/main" id="{98273BB5-1CC8-43E3-8999-593BD71D3358}"/>
              </a:ext>
            </a:extLst>
          </p:cNvPr>
          <p:cNvSpPr/>
          <p:nvPr/>
        </p:nvSpPr>
        <p:spPr>
          <a:xfrm>
            <a:off x="589456" y="7812100"/>
            <a:ext cx="5779034" cy="584775"/>
          </a:xfrm>
          <a:prstGeom prst="rect">
            <a:avLst/>
          </a:prstGeom>
        </p:spPr>
        <p:txBody>
          <a:bodyPr wrap="square">
            <a:spAutoFit/>
          </a:bodyPr>
          <a:lstStyle/>
          <a:p>
            <a:r>
              <a:rPr lang="ja-JP" altLang="en-US" sz="1600" dirty="0"/>
              <a:t>スマートフォンに家計簿を付けるアプリをいれ、キャッシュレスの連動やレシート登録で利用状況を確認しましょう。</a:t>
            </a:r>
          </a:p>
        </p:txBody>
      </p:sp>
      <p:pic>
        <p:nvPicPr>
          <p:cNvPr id="45" name="図 44">
            <a:extLst>
              <a:ext uri="{FF2B5EF4-FFF2-40B4-BE49-F238E27FC236}">
                <a16:creationId xmlns:a16="http://schemas.microsoft.com/office/drawing/2014/main" id="{058A49F5-878B-44DC-A9C2-7316B0EF88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0820" y="8227598"/>
            <a:ext cx="1738959" cy="1304220"/>
          </a:xfrm>
          <a:prstGeom prst="rect">
            <a:avLst/>
          </a:prstGeom>
        </p:spPr>
      </p:pic>
      <p:sp>
        <p:nvSpPr>
          <p:cNvPr id="46" name="テキスト ボックス 45">
            <a:extLst>
              <a:ext uri="{FF2B5EF4-FFF2-40B4-BE49-F238E27FC236}">
                <a16:creationId xmlns:a16="http://schemas.microsoft.com/office/drawing/2014/main" id="{452BD522-EB17-44E9-99A3-AD920EDF31ED}"/>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５　キャッシュレスに対応した不安解消の説明</a:t>
            </a:r>
          </a:p>
        </p:txBody>
      </p:sp>
      <p:sp>
        <p:nvSpPr>
          <p:cNvPr id="9" name="スライド番号プレースホルダー 8">
            <a:extLst>
              <a:ext uri="{FF2B5EF4-FFF2-40B4-BE49-F238E27FC236}">
                <a16:creationId xmlns:a16="http://schemas.microsoft.com/office/drawing/2014/main" id="{4ACBF3D2-0186-4ECB-9AC0-BD693BA628E1}"/>
              </a:ext>
            </a:extLst>
          </p:cNvPr>
          <p:cNvSpPr>
            <a:spLocks noGrp="1"/>
          </p:cNvSpPr>
          <p:nvPr>
            <p:ph type="sldNum" sz="quarter" idx="12"/>
          </p:nvPr>
        </p:nvSpPr>
        <p:spPr/>
        <p:txBody>
          <a:bodyPr/>
          <a:lstStyle/>
          <a:p>
            <a:fld id="{0245EBA9-29EF-49B3-A0DE-5E3F2BFEDC62}" type="slidenum">
              <a:rPr kumimoji="1" lang="ja-JP" altLang="en-US" smtClean="0"/>
              <a:t>10</a:t>
            </a:fld>
            <a:endParaRPr kumimoji="1" lang="ja-JP" altLang="en-US"/>
          </a:p>
        </p:txBody>
      </p:sp>
    </p:spTree>
    <p:extLst>
      <p:ext uri="{BB962C8B-B14F-4D97-AF65-F5344CB8AC3E}">
        <p14:creationId xmlns:p14="http://schemas.microsoft.com/office/powerpoint/2010/main" val="1698557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四角形: 角を丸くする 58">
            <a:extLst>
              <a:ext uri="{FF2B5EF4-FFF2-40B4-BE49-F238E27FC236}">
                <a16:creationId xmlns:a16="http://schemas.microsoft.com/office/drawing/2014/main" id="{92EFD3CB-941A-4997-8BB2-8C2C808DC280}"/>
              </a:ext>
            </a:extLst>
          </p:cNvPr>
          <p:cNvSpPr/>
          <p:nvPr/>
        </p:nvSpPr>
        <p:spPr>
          <a:xfrm>
            <a:off x="5211600" y="6836939"/>
            <a:ext cx="1589250" cy="262710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四角形: 角を丸くする 57">
            <a:extLst>
              <a:ext uri="{FF2B5EF4-FFF2-40B4-BE49-F238E27FC236}">
                <a16:creationId xmlns:a16="http://schemas.microsoft.com/office/drawing/2014/main" id="{F23DF230-F8E3-46EC-AD8E-3258F71E2EA4}"/>
              </a:ext>
            </a:extLst>
          </p:cNvPr>
          <p:cNvSpPr/>
          <p:nvPr/>
        </p:nvSpPr>
        <p:spPr>
          <a:xfrm>
            <a:off x="3501916" y="6836939"/>
            <a:ext cx="1659101" cy="262710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四角形: 角を丸くする 56">
            <a:extLst>
              <a:ext uri="{FF2B5EF4-FFF2-40B4-BE49-F238E27FC236}">
                <a16:creationId xmlns:a16="http://schemas.microsoft.com/office/drawing/2014/main" id="{AD904279-EB18-4751-BCAB-5BE15D49D12D}"/>
              </a:ext>
            </a:extLst>
          </p:cNvPr>
          <p:cNvSpPr/>
          <p:nvPr/>
        </p:nvSpPr>
        <p:spPr>
          <a:xfrm>
            <a:off x="1829399" y="6836939"/>
            <a:ext cx="1584013" cy="262710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四角形: 角を丸くする 55">
            <a:extLst>
              <a:ext uri="{FF2B5EF4-FFF2-40B4-BE49-F238E27FC236}">
                <a16:creationId xmlns:a16="http://schemas.microsoft.com/office/drawing/2014/main" id="{5ABC177F-4A15-4990-BBA5-67A111911309}"/>
              </a:ext>
            </a:extLst>
          </p:cNvPr>
          <p:cNvSpPr/>
          <p:nvPr/>
        </p:nvSpPr>
        <p:spPr>
          <a:xfrm>
            <a:off x="57151" y="6836939"/>
            <a:ext cx="1705448" cy="262710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D8286A03-E1B2-462A-A822-8023ED4AE865}"/>
              </a:ext>
            </a:extLst>
          </p:cNvPr>
          <p:cNvSpPr txBox="1"/>
          <p:nvPr/>
        </p:nvSpPr>
        <p:spPr>
          <a:xfrm>
            <a:off x="0" y="654459"/>
            <a:ext cx="6186309" cy="369332"/>
          </a:xfrm>
          <a:prstGeom prst="rect">
            <a:avLst/>
          </a:prstGeom>
          <a:noFill/>
        </p:spPr>
        <p:txBody>
          <a:bodyPr wrap="none" rtlCol="0">
            <a:spAutoFit/>
          </a:bodyPr>
          <a:lstStyle/>
          <a:p>
            <a:r>
              <a:rPr lang="ja-JP" altLang="en-US" b="1" dirty="0"/>
              <a:t>　　（２）　</a:t>
            </a:r>
            <a:r>
              <a:rPr lang="ja-JP" altLang="ja-JP" b="1" dirty="0"/>
              <a:t>不正利用される可能性がある対処・対策方法</a:t>
            </a:r>
          </a:p>
        </p:txBody>
      </p:sp>
      <p:cxnSp>
        <p:nvCxnSpPr>
          <p:cNvPr id="8" name="直線コネクタ 7">
            <a:extLst>
              <a:ext uri="{FF2B5EF4-FFF2-40B4-BE49-F238E27FC236}">
                <a16:creationId xmlns:a16="http://schemas.microsoft.com/office/drawing/2014/main" id="{72CE4950-DE0B-456F-B2E9-E547BF168E2A}"/>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0729C3B6-2020-4E95-B27C-C67607ED979C}"/>
              </a:ext>
            </a:extLst>
          </p:cNvPr>
          <p:cNvSpPr/>
          <p:nvPr/>
        </p:nvSpPr>
        <p:spPr>
          <a:xfrm>
            <a:off x="222587" y="1261696"/>
            <a:ext cx="2031325" cy="369332"/>
          </a:xfrm>
          <a:prstGeom prst="rect">
            <a:avLst/>
          </a:prstGeom>
          <a:solidFill>
            <a:schemeClr val="accent6">
              <a:lumMod val="20000"/>
              <a:lumOff val="80000"/>
            </a:schemeClr>
          </a:solidFill>
        </p:spPr>
        <p:txBody>
          <a:bodyPr wrap="none">
            <a:spAutoFit/>
          </a:bodyPr>
          <a:lstStyle/>
          <a:p>
            <a:r>
              <a:rPr lang="ja-JP" altLang="en-US" b="1" dirty="0"/>
              <a:t>フィッシング詐欺</a:t>
            </a:r>
          </a:p>
        </p:txBody>
      </p:sp>
      <p:sp>
        <p:nvSpPr>
          <p:cNvPr id="28" name="正方形/長方形 27">
            <a:extLst>
              <a:ext uri="{FF2B5EF4-FFF2-40B4-BE49-F238E27FC236}">
                <a16:creationId xmlns:a16="http://schemas.microsoft.com/office/drawing/2014/main" id="{0DA147D7-E108-45A1-AA25-683A53237D87}"/>
              </a:ext>
            </a:extLst>
          </p:cNvPr>
          <p:cNvSpPr/>
          <p:nvPr/>
        </p:nvSpPr>
        <p:spPr>
          <a:xfrm>
            <a:off x="618111" y="1646811"/>
            <a:ext cx="5634477" cy="584775"/>
          </a:xfrm>
          <a:prstGeom prst="rect">
            <a:avLst/>
          </a:prstGeom>
        </p:spPr>
        <p:txBody>
          <a:bodyPr wrap="square">
            <a:spAutoFit/>
          </a:bodyPr>
          <a:lstStyle/>
          <a:p>
            <a:r>
              <a:rPr lang="ja-JP" altLang="en-US" sz="1600" dirty="0"/>
              <a:t>フィッシング詐欺とはカード情報などを盗もうとする詐欺です。メールやホームページから行われます。</a:t>
            </a:r>
          </a:p>
        </p:txBody>
      </p:sp>
      <p:sp>
        <p:nvSpPr>
          <p:cNvPr id="31" name="正方形/長方形 30">
            <a:extLst>
              <a:ext uri="{FF2B5EF4-FFF2-40B4-BE49-F238E27FC236}">
                <a16:creationId xmlns:a16="http://schemas.microsoft.com/office/drawing/2014/main" id="{1390A7CD-D2E6-4DB8-8529-EA4C738423EB}"/>
              </a:ext>
            </a:extLst>
          </p:cNvPr>
          <p:cNvSpPr/>
          <p:nvPr/>
        </p:nvSpPr>
        <p:spPr>
          <a:xfrm>
            <a:off x="367690" y="3409463"/>
            <a:ext cx="6399662" cy="2800767"/>
          </a:xfrm>
          <a:prstGeom prst="rect">
            <a:avLst/>
          </a:prstGeom>
          <a:noFill/>
        </p:spPr>
        <p:txBody>
          <a:bodyPr wrap="square">
            <a:spAutoFit/>
          </a:bodyPr>
          <a:lstStyle/>
          <a:p>
            <a:r>
              <a:rPr lang="ja-JP" altLang="en-US" sz="1600" dirty="0"/>
              <a:t>●カードなどの電子マネー管理会社では「メール通じてパスワード</a:t>
            </a:r>
            <a:endParaRPr lang="en-US" altLang="ja-JP" sz="1600" dirty="0"/>
          </a:p>
          <a:p>
            <a:r>
              <a:rPr lang="ja-JP" altLang="en-US" sz="1600" dirty="0"/>
              <a:t>　を変更させるような画面への案内は絶対にない」としています。</a:t>
            </a:r>
            <a:endParaRPr lang="en-US" altLang="ja-JP" sz="1600" dirty="0"/>
          </a:p>
          <a:p>
            <a:r>
              <a:rPr lang="ja-JP" altLang="en-US" sz="1600" dirty="0"/>
              <a:t>　メール等で</a:t>
            </a:r>
            <a:r>
              <a:rPr lang="en-US" altLang="ja-JP" sz="1600" dirty="0"/>
              <a:t>ID</a:t>
            </a:r>
            <a:r>
              <a:rPr lang="ja-JP" altLang="en-US" sz="1600" dirty="0"/>
              <a:t>やパスワード、合言葉などすべての暗証を聞いて</a:t>
            </a:r>
            <a:endParaRPr lang="en-US" altLang="ja-JP" sz="1600" dirty="0"/>
          </a:p>
          <a:p>
            <a:r>
              <a:rPr lang="ja-JP" altLang="en-US" sz="1600" dirty="0"/>
              <a:t>　くる、すべて一度に入力させるようなことはないため、むやみ</a:t>
            </a:r>
            <a:endParaRPr lang="en-US" altLang="ja-JP" sz="1600" dirty="0"/>
          </a:p>
          <a:p>
            <a:r>
              <a:rPr lang="ja-JP" altLang="en-US" sz="1600" dirty="0"/>
              <a:t>　にメールを開かないようにしましょう。</a:t>
            </a:r>
            <a:endParaRPr lang="en-US" altLang="ja-JP" sz="1600" dirty="0"/>
          </a:p>
          <a:p>
            <a:endParaRPr lang="en-US" altLang="ja-JP" sz="1600" dirty="0"/>
          </a:p>
          <a:p>
            <a:r>
              <a:rPr lang="ja-JP" altLang="en-US" sz="1600" dirty="0"/>
              <a:t>●メール等で取引画面</a:t>
            </a:r>
            <a:r>
              <a:rPr lang="en-US" altLang="ja-JP" sz="1600" dirty="0"/>
              <a:t>URL</a:t>
            </a:r>
            <a:r>
              <a:rPr lang="ja-JP" altLang="en-US" sz="1600" dirty="0"/>
              <a:t>が記載されても、正規の</a:t>
            </a:r>
            <a:r>
              <a:rPr lang="en-US" altLang="ja-JP" sz="1600" dirty="0"/>
              <a:t>URL</a:t>
            </a:r>
            <a:r>
              <a:rPr lang="ja-JP" altLang="en-US" sz="1600" dirty="0"/>
              <a:t>画面から</a:t>
            </a:r>
            <a:endParaRPr lang="en-US" altLang="ja-JP" sz="1600" dirty="0"/>
          </a:p>
          <a:p>
            <a:r>
              <a:rPr lang="ja-JP" altLang="en-US" sz="1600" dirty="0"/>
              <a:t>　の処理で確認しましょう。</a:t>
            </a:r>
          </a:p>
          <a:p>
            <a:endParaRPr lang="ja-JP" altLang="en-US" sz="1600" dirty="0"/>
          </a:p>
          <a:p>
            <a:r>
              <a:rPr lang="en-US" altLang="ja-JP" sz="1600" dirty="0"/>
              <a:t>※</a:t>
            </a:r>
            <a:r>
              <a:rPr lang="ja-JP" altLang="en-US" sz="1600" dirty="0"/>
              <a:t>上記のメール指示やホームページ画面などが出たら、すぐに画面を閉じ、絶対に従わないようにすることです。</a:t>
            </a:r>
          </a:p>
        </p:txBody>
      </p:sp>
      <p:sp>
        <p:nvSpPr>
          <p:cNvPr id="48" name="正方形/長方形 47">
            <a:extLst>
              <a:ext uri="{FF2B5EF4-FFF2-40B4-BE49-F238E27FC236}">
                <a16:creationId xmlns:a16="http://schemas.microsoft.com/office/drawing/2014/main" id="{3074296C-754D-4E72-B80F-D88225364E09}"/>
              </a:ext>
            </a:extLst>
          </p:cNvPr>
          <p:cNvSpPr/>
          <p:nvPr/>
        </p:nvSpPr>
        <p:spPr>
          <a:xfrm>
            <a:off x="1724369" y="2399164"/>
            <a:ext cx="4765942" cy="382158"/>
          </a:xfrm>
          <a:prstGeom prst="rect">
            <a:avLst/>
          </a:prstGeom>
        </p:spPr>
        <p:txBody>
          <a:bodyPr wrap="square">
            <a:spAutoFit/>
          </a:bodyPr>
          <a:lstStyle/>
          <a:p>
            <a:r>
              <a:rPr lang="ja-JP" altLang="en-US" dirty="0">
                <a:highlight>
                  <a:srgbClr val="FFFF00"/>
                </a:highlight>
              </a:rPr>
              <a:t>フィッシング詐欺被害を防止するための対策　</a:t>
            </a:r>
          </a:p>
        </p:txBody>
      </p:sp>
      <p:pic>
        <p:nvPicPr>
          <p:cNvPr id="49" name="図 48">
            <a:extLst>
              <a:ext uri="{FF2B5EF4-FFF2-40B4-BE49-F238E27FC236}">
                <a16:creationId xmlns:a16="http://schemas.microsoft.com/office/drawing/2014/main" id="{19E642BB-1988-44E0-A595-5B7228DD87D6}"/>
              </a:ext>
            </a:extLst>
          </p:cNvPr>
          <p:cNvPicPr>
            <a:picLocks noChangeAspect="1"/>
          </p:cNvPicPr>
          <p:nvPr/>
        </p:nvPicPr>
        <p:blipFill rotWithShape="1">
          <a:blip r:embed="rId2">
            <a:extLst>
              <a:ext uri="{28A0092B-C50C-407E-A947-70E740481C1C}">
                <a14:useLocalDpi xmlns:a14="http://schemas.microsoft.com/office/drawing/2010/main" val="0"/>
              </a:ext>
            </a:extLst>
          </a:blip>
          <a:srcRect l="43332" t="18428" r="4791" b="64152"/>
          <a:stretch/>
        </p:blipFill>
        <p:spPr>
          <a:xfrm>
            <a:off x="367690" y="2380205"/>
            <a:ext cx="1416050" cy="356791"/>
          </a:xfrm>
          <a:prstGeom prst="rect">
            <a:avLst/>
          </a:prstGeom>
        </p:spPr>
      </p:pic>
      <p:sp>
        <p:nvSpPr>
          <p:cNvPr id="50" name="正方形/長方形 49">
            <a:extLst>
              <a:ext uri="{FF2B5EF4-FFF2-40B4-BE49-F238E27FC236}">
                <a16:creationId xmlns:a16="http://schemas.microsoft.com/office/drawing/2014/main" id="{1703BE70-7381-424E-A39E-7B4BF378D72A}"/>
              </a:ext>
            </a:extLst>
          </p:cNvPr>
          <p:cNvSpPr/>
          <p:nvPr/>
        </p:nvSpPr>
        <p:spPr>
          <a:xfrm>
            <a:off x="278980" y="6360715"/>
            <a:ext cx="6312739" cy="369332"/>
          </a:xfrm>
          <a:prstGeom prst="rect">
            <a:avLst/>
          </a:prstGeom>
          <a:solidFill>
            <a:srgbClr val="FFC000"/>
          </a:solidFill>
        </p:spPr>
        <p:txBody>
          <a:bodyPr wrap="square">
            <a:spAutoFit/>
          </a:bodyPr>
          <a:lstStyle/>
          <a:p>
            <a:pPr algn="ctr"/>
            <a:r>
              <a:rPr lang="ja-JP" altLang="en-US" b="1" dirty="0">
                <a:solidFill>
                  <a:schemeClr val="bg1"/>
                </a:solidFill>
              </a:rPr>
              <a:t>フィッシング詐欺にあってしまった場合の対処法 </a:t>
            </a:r>
          </a:p>
        </p:txBody>
      </p:sp>
      <p:sp>
        <p:nvSpPr>
          <p:cNvPr id="51" name="正方形/長方形 50">
            <a:extLst>
              <a:ext uri="{FF2B5EF4-FFF2-40B4-BE49-F238E27FC236}">
                <a16:creationId xmlns:a16="http://schemas.microsoft.com/office/drawing/2014/main" id="{DAFFCB74-EDAD-45FD-B7CF-DEB479E4A8BD}"/>
              </a:ext>
            </a:extLst>
          </p:cNvPr>
          <p:cNvSpPr/>
          <p:nvPr/>
        </p:nvSpPr>
        <p:spPr>
          <a:xfrm>
            <a:off x="43322" y="6980209"/>
            <a:ext cx="1760785" cy="1211870"/>
          </a:xfrm>
          <a:prstGeom prst="rect">
            <a:avLst/>
          </a:prstGeom>
        </p:spPr>
        <p:txBody>
          <a:bodyPr wrap="square">
            <a:spAutoFit/>
          </a:bodyPr>
          <a:lstStyle/>
          <a:p>
            <a:pPr>
              <a:lnSpc>
                <a:spcPts val="2200"/>
              </a:lnSpc>
            </a:pPr>
            <a:endParaRPr lang="en-US" altLang="ja-JP" sz="1400" b="1" dirty="0"/>
          </a:p>
          <a:p>
            <a:pPr>
              <a:lnSpc>
                <a:spcPts val="2200"/>
              </a:lnSpc>
            </a:pPr>
            <a:r>
              <a:rPr lang="ja-JP" altLang="en-US" sz="1400" dirty="0"/>
              <a:t>銀行やクレジットカード会社へ連絡しましょう。</a:t>
            </a:r>
          </a:p>
        </p:txBody>
      </p:sp>
      <p:sp>
        <p:nvSpPr>
          <p:cNvPr id="52" name="正方形/長方形 51">
            <a:extLst>
              <a:ext uri="{FF2B5EF4-FFF2-40B4-BE49-F238E27FC236}">
                <a16:creationId xmlns:a16="http://schemas.microsoft.com/office/drawing/2014/main" id="{554D31D9-0DDD-4182-8DB8-CFBF3D8098D3}"/>
              </a:ext>
            </a:extLst>
          </p:cNvPr>
          <p:cNvSpPr/>
          <p:nvPr/>
        </p:nvSpPr>
        <p:spPr>
          <a:xfrm>
            <a:off x="1839530" y="6980209"/>
            <a:ext cx="1659100" cy="1768433"/>
          </a:xfrm>
          <a:prstGeom prst="rect">
            <a:avLst/>
          </a:prstGeom>
        </p:spPr>
        <p:txBody>
          <a:bodyPr wrap="square">
            <a:spAutoFit/>
          </a:bodyPr>
          <a:lstStyle/>
          <a:p>
            <a:pPr>
              <a:lnSpc>
                <a:spcPts val="2200"/>
              </a:lnSpc>
            </a:pPr>
            <a:endParaRPr lang="en-US" altLang="ja-JP" sz="1400" b="1" dirty="0"/>
          </a:p>
          <a:p>
            <a:pPr>
              <a:lnSpc>
                <a:spcPts val="2200"/>
              </a:lnSpc>
            </a:pPr>
            <a:r>
              <a:rPr lang="ja-JP" altLang="en-US" sz="1400" dirty="0"/>
              <a:t>各利用サイトやデバイス（スマフォ等）のパスワードは必要に応じて変更しましょう。</a:t>
            </a:r>
          </a:p>
        </p:txBody>
      </p:sp>
      <p:sp>
        <p:nvSpPr>
          <p:cNvPr id="53" name="正方形/長方形 52">
            <a:extLst>
              <a:ext uri="{FF2B5EF4-FFF2-40B4-BE49-F238E27FC236}">
                <a16:creationId xmlns:a16="http://schemas.microsoft.com/office/drawing/2014/main" id="{E65AFF83-3FE4-4F5F-9831-9160F2B3F35D}"/>
              </a:ext>
            </a:extLst>
          </p:cNvPr>
          <p:cNvSpPr/>
          <p:nvPr/>
        </p:nvSpPr>
        <p:spPr>
          <a:xfrm>
            <a:off x="3539082" y="6980209"/>
            <a:ext cx="1659101" cy="2050561"/>
          </a:xfrm>
          <a:prstGeom prst="rect">
            <a:avLst/>
          </a:prstGeom>
        </p:spPr>
        <p:txBody>
          <a:bodyPr wrap="square">
            <a:spAutoFit/>
          </a:bodyPr>
          <a:lstStyle/>
          <a:p>
            <a:pPr>
              <a:lnSpc>
                <a:spcPts val="2200"/>
              </a:lnSpc>
            </a:pPr>
            <a:endParaRPr lang="en-US" altLang="ja-JP" sz="1400" b="1" dirty="0"/>
          </a:p>
          <a:p>
            <a:pPr>
              <a:lnSpc>
                <a:spcPts val="2200"/>
              </a:lnSpc>
            </a:pPr>
            <a:r>
              <a:rPr lang="ja-JP" altLang="en-US" sz="1400" dirty="0"/>
              <a:t>サイバー犯罪相談窓口</a:t>
            </a:r>
            <a:r>
              <a:rPr lang="en-US" altLang="ja-JP" sz="1400" dirty="0"/>
              <a:t>(</a:t>
            </a:r>
            <a:r>
              <a:rPr lang="ja-JP" altLang="en-US" sz="1400" dirty="0"/>
              <a:t>静岡県警察本部生活安全部サイバー犯罪対策課等</a:t>
            </a:r>
            <a:r>
              <a:rPr lang="en-US" altLang="ja-JP" sz="1400" dirty="0"/>
              <a:t>)</a:t>
            </a:r>
            <a:r>
              <a:rPr lang="ja-JP" altLang="en-US" sz="1400" dirty="0"/>
              <a:t>に連絡相談をしてください。</a:t>
            </a:r>
          </a:p>
        </p:txBody>
      </p:sp>
      <p:sp>
        <p:nvSpPr>
          <p:cNvPr id="54" name="正方形/長方形 53">
            <a:extLst>
              <a:ext uri="{FF2B5EF4-FFF2-40B4-BE49-F238E27FC236}">
                <a16:creationId xmlns:a16="http://schemas.microsoft.com/office/drawing/2014/main" id="{F6751C5C-F350-4A64-B7A2-CE10469CDB4D}"/>
              </a:ext>
            </a:extLst>
          </p:cNvPr>
          <p:cNvSpPr/>
          <p:nvPr/>
        </p:nvSpPr>
        <p:spPr>
          <a:xfrm>
            <a:off x="5224079" y="6925072"/>
            <a:ext cx="1659101" cy="2332690"/>
          </a:xfrm>
          <a:prstGeom prst="rect">
            <a:avLst/>
          </a:prstGeom>
        </p:spPr>
        <p:txBody>
          <a:bodyPr wrap="square">
            <a:spAutoFit/>
          </a:bodyPr>
          <a:lstStyle/>
          <a:p>
            <a:pPr>
              <a:lnSpc>
                <a:spcPts val="2200"/>
              </a:lnSpc>
            </a:pPr>
            <a:endParaRPr lang="en-US" altLang="ja-JP" sz="1400" b="1" dirty="0"/>
          </a:p>
          <a:p>
            <a:pPr>
              <a:lnSpc>
                <a:spcPts val="2200"/>
              </a:lnSpc>
            </a:pPr>
            <a:r>
              <a:rPr lang="en-US" altLang="ja-JP" sz="1400" dirty="0"/>
              <a:t>SNS</a:t>
            </a:r>
            <a:r>
              <a:rPr lang="ja-JP" altLang="en-US" sz="1400" dirty="0"/>
              <a:t>アカウントのフィッシング詐欺の場合は、アカウントの削除・再登録・友だちへの連絡をして被害の拡大を防ぎます。</a:t>
            </a:r>
          </a:p>
        </p:txBody>
      </p:sp>
      <p:pic>
        <p:nvPicPr>
          <p:cNvPr id="3" name="図 2">
            <a:extLst>
              <a:ext uri="{FF2B5EF4-FFF2-40B4-BE49-F238E27FC236}">
                <a16:creationId xmlns:a16="http://schemas.microsoft.com/office/drawing/2014/main" id="{3BB836DA-3903-46A5-BD72-AC44FD73EB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31" y="8239979"/>
            <a:ext cx="1705448" cy="1279086"/>
          </a:xfrm>
          <a:prstGeom prst="rect">
            <a:avLst/>
          </a:prstGeom>
        </p:spPr>
      </p:pic>
      <p:grpSp>
        <p:nvGrpSpPr>
          <p:cNvPr id="6" name="グループ化 5">
            <a:extLst>
              <a:ext uri="{FF2B5EF4-FFF2-40B4-BE49-F238E27FC236}">
                <a16:creationId xmlns:a16="http://schemas.microsoft.com/office/drawing/2014/main" id="{86C7C234-E244-4D21-A8A2-BF332BECFDF7}"/>
              </a:ext>
            </a:extLst>
          </p:cNvPr>
          <p:cNvGrpSpPr/>
          <p:nvPr/>
        </p:nvGrpSpPr>
        <p:grpSpPr>
          <a:xfrm>
            <a:off x="53865" y="6852349"/>
            <a:ext cx="435762" cy="412695"/>
            <a:chOff x="-656695" y="6989003"/>
            <a:chExt cx="435762" cy="412695"/>
          </a:xfrm>
        </p:grpSpPr>
        <p:sp>
          <p:nvSpPr>
            <p:cNvPr id="23" name="楕円 22">
              <a:extLst>
                <a:ext uri="{FF2B5EF4-FFF2-40B4-BE49-F238E27FC236}">
                  <a16:creationId xmlns:a16="http://schemas.microsoft.com/office/drawing/2014/main" id="{B41C6AE6-BDDB-463B-9366-E61F34D1BF75}"/>
                </a:ext>
              </a:extLst>
            </p:cNvPr>
            <p:cNvSpPr/>
            <p:nvPr/>
          </p:nvSpPr>
          <p:spPr>
            <a:xfrm>
              <a:off x="-619912" y="6989003"/>
              <a:ext cx="392672" cy="3693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テキスト ボックス 23">
              <a:extLst>
                <a:ext uri="{FF2B5EF4-FFF2-40B4-BE49-F238E27FC236}">
                  <a16:creationId xmlns:a16="http://schemas.microsoft.com/office/drawing/2014/main" id="{DEBF08B3-E877-440D-9C65-AD7151E52675}"/>
                </a:ext>
              </a:extLst>
            </p:cNvPr>
            <p:cNvSpPr txBox="1"/>
            <p:nvPr/>
          </p:nvSpPr>
          <p:spPr>
            <a:xfrm>
              <a:off x="-656695" y="7001588"/>
              <a:ext cx="435762" cy="400110"/>
            </a:xfrm>
            <a:prstGeom prst="rect">
              <a:avLst/>
            </a:prstGeom>
            <a:noFill/>
          </p:spPr>
          <p:txBody>
            <a:bodyPr wrap="square" rtlCol="0">
              <a:spAutoFit/>
            </a:bodyPr>
            <a:lstStyle/>
            <a:p>
              <a:r>
                <a:rPr kumimoji="1" lang="ja-JP" altLang="en-US" sz="2000" b="1" dirty="0">
                  <a:solidFill>
                    <a:schemeClr val="bg1"/>
                  </a:solidFill>
                </a:rPr>
                <a:t>１</a:t>
              </a:r>
            </a:p>
          </p:txBody>
        </p:sp>
      </p:grpSp>
      <p:grpSp>
        <p:nvGrpSpPr>
          <p:cNvPr id="32" name="グループ化 31">
            <a:extLst>
              <a:ext uri="{FF2B5EF4-FFF2-40B4-BE49-F238E27FC236}">
                <a16:creationId xmlns:a16="http://schemas.microsoft.com/office/drawing/2014/main" id="{3072D8EB-45B5-44E4-A3DB-0EA5975CA3DC}"/>
              </a:ext>
            </a:extLst>
          </p:cNvPr>
          <p:cNvGrpSpPr/>
          <p:nvPr/>
        </p:nvGrpSpPr>
        <p:grpSpPr>
          <a:xfrm>
            <a:off x="1829398" y="6852349"/>
            <a:ext cx="435762" cy="412695"/>
            <a:chOff x="-656695" y="6989003"/>
            <a:chExt cx="435762" cy="412695"/>
          </a:xfrm>
        </p:grpSpPr>
        <p:sp>
          <p:nvSpPr>
            <p:cNvPr id="33" name="楕円 32">
              <a:extLst>
                <a:ext uri="{FF2B5EF4-FFF2-40B4-BE49-F238E27FC236}">
                  <a16:creationId xmlns:a16="http://schemas.microsoft.com/office/drawing/2014/main" id="{F20C75D6-B470-4930-94AE-8F94E0451CE2}"/>
                </a:ext>
              </a:extLst>
            </p:cNvPr>
            <p:cNvSpPr/>
            <p:nvPr/>
          </p:nvSpPr>
          <p:spPr>
            <a:xfrm>
              <a:off x="-619912" y="6989003"/>
              <a:ext cx="392672" cy="3693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4" name="テキスト ボックス 33">
              <a:extLst>
                <a:ext uri="{FF2B5EF4-FFF2-40B4-BE49-F238E27FC236}">
                  <a16:creationId xmlns:a16="http://schemas.microsoft.com/office/drawing/2014/main" id="{04193E8E-F173-47FA-BD91-94A91C1F42E2}"/>
                </a:ext>
              </a:extLst>
            </p:cNvPr>
            <p:cNvSpPr txBox="1"/>
            <p:nvPr/>
          </p:nvSpPr>
          <p:spPr>
            <a:xfrm>
              <a:off x="-656695" y="7001588"/>
              <a:ext cx="435762" cy="400110"/>
            </a:xfrm>
            <a:prstGeom prst="rect">
              <a:avLst/>
            </a:prstGeom>
            <a:noFill/>
          </p:spPr>
          <p:txBody>
            <a:bodyPr wrap="square" rtlCol="0">
              <a:spAutoFit/>
            </a:bodyPr>
            <a:lstStyle/>
            <a:p>
              <a:r>
                <a:rPr kumimoji="1" lang="ja-JP" altLang="en-US" sz="2000" b="1" dirty="0">
                  <a:solidFill>
                    <a:schemeClr val="bg1"/>
                  </a:solidFill>
                </a:rPr>
                <a:t>２</a:t>
              </a:r>
            </a:p>
          </p:txBody>
        </p:sp>
      </p:grpSp>
      <p:grpSp>
        <p:nvGrpSpPr>
          <p:cNvPr id="35" name="グループ化 34">
            <a:extLst>
              <a:ext uri="{FF2B5EF4-FFF2-40B4-BE49-F238E27FC236}">
                <a16:creationId xmlns:a16="http://schemas.microsoft.com/office/drawing/2014/main" id="{BB5AE062-1B04-4975-8B90-40CC32C84F00}"/>
              </a:ext>
            </a:extLst>
          </p:cNvPr>
          <p:cNvGrpSpPr/>
          <p:nvPr/>
        </p:nvGrpSpPr>
        <p:grpSpPr>
          <a:xfrm>
            <a:off x="3513186" y="6852349"/>
            <a:ext cx="435762" cy="412695"/>
            <a:chOff x="-656695" y="6989003"/>
            <a:chExt cx="435762" cy="412695"/>
          </a:xfrm>
        </p:grpSpPr>
        <p:sp>
          <p:nvSpPr>
            <p:cNvPr id="36" name="楕円 35">
              <a:extLst>
                <a:ext uri="{FF2B5EF4-FFF2-40B4-BE49-F238E27FC236}">
                  <a16:creationId xmlns:a16="http://schemas.microsoft.com/office/drawing/2014/main" id="{136DDAF7-BE3D-451F-99B1-97192922662F}"/>
                </a:ext>
              </a:extLst>
            </p:cNvPr>
            <p:cNvSpPr/>
            <p:nvPr/>
          </p:nvSpPr>
          <p:spPr>
            <a:xfrm>
              <a:off x="-619912" y="6989003"/>
              <a:ext cx="392672" cy="3693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テキスト ボックス 36">
              <a:extLst>
                <a:ext uri="{FF2B5EF4-FFF2-40B4-BE49-F238E27FC236}">
                  <a16:creationId xmlns:a16="http://schemas.microsoft.com/office/drawing/2014/main" id="{D7A0E465-DCB1-4402-96B7-DAC07BFFD46A}"/>
                </a:ext>
              </a:extLst>
            </p:cNvPr>
            <p:cNvSpPr txBox="1"/>
            <p:nvPr/>
          </p:nvSpPr>
          <p:spPr>
            <a:xfrm>
              <a:off x="-656695" y="7001588"/>
              <a:ext cx="435762" cy="400110"/>
            </a:xfrm>
            <a:prstGeom prst="rect">
              <a:avLst/>
            </a:prstGeom>
            <a:noFill/>
          </p:spPr>
          <p:txBody>
            <a:bodyPr wrap="square" rtlCol="0">
              <a:spAutoFit/>
            </a:bodyPr>
            <a:lstStyle/>
            <a:p>
              <a:r>
                <a:rPr kumimoji="1" lang="ja-JP" altLang="en-US" sz="2000" b="1" dirty="0">
                  <a:solidFill>
                    <a:schemeClr val="bg1"/>
                  </a:solidFill>
                </a:rPr>
                <a:t>３</a:t>
              </a:r>
            </a:p>
          </p:txBody>
        </p:sp>
      </p:grpSp>
      <p:grpSp>
        <p:nvGrpSpPr>
          <p:cNvPr id="38" name="グループ化 37">
            <a:extLst>
              <a:ext uri="{FF2B5EF4-FFF2-40B4-BE49-F238E27FC236}">
                <a16:creationId xmlns:a16="http://schemas.microsoft.com/office/drawing/2014/main" id="{B65C6B56-238D-4539-A6B4-6879F5A5D7A1}"/>
              </a:ext>
            </a:extLst>
          </p:cNvPr>
          <p:cNvGrpSpPr/>
          <p:nvPr/>
        </p:nvGrpSpPr>
        <p:grpSpPr>
          <a:xfrm>
            <a:off x="5211798" y="6855596"/>
            <a:ext cx="435762" cy="412695"/>
            <a:chOff x="-656695" y="6989003"/>
            <a:chExt cx="435762" cy="412695"/>
          </a:xfrm>
        </p:grpSpPr>
        <p:sp>
          <p:nvSpPr>
            <p:cNvPr id="39" name="楕円 38">
              <a:extLst>
                <a:ext uri="{FF2B5EF4-FFF2-40B4-BE49-F238E27FC236}">
                  <a16:creationId xmlns:a16="http://schemas.microsoft.com/office/drawing/2014/main" id="{7070B28F-34E3-46B7-AF9D-F1420A06CB3E}"/>
                </a:ext>
              </a:extLst>
            </p:cNvPr>
            <p:cNvSpPr/>
            <p:nvPr/>
          </p:nvSpPr>
          <p:spPr>
            <a:xfrm>
              <a:off x="-619912" y="6989003"/>
              <a:ext cx="392672" cy="369333"/>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3E939BCE-0F6C-469C-AFA2-B64B52382EFD}"/>
                </a:ext>
              </a:extLst>
            </p:cNvPr>
            <p:cNvSpPr txBox="1"/>
            <p:nvPr/>
          </p:nvSpPr>
          <p:spPr>
            <a:xfrm>
              <a:off x="-656695" y="7001588"/>
              <a:ext cx="435762" cy="400110"/>
            </a:xfrm>
            <a:prstGeom prst="rect">
              <a:avLst/>
            </a:prstGeom>
            <a:noFill/>
          </p:spPr>
          <p:txBody>
            <a:bodyPr wrap="square" rtlCol="0">
              <a:spAutoFit/>
            </a:bodyPr>
            <a:lstStyle/>
            <a:p>
              <a:r>
                <a:rPr kumimoji="1" lang="ja-JP" altLang="en-US" sz="2000" b="1" dirty="0">
                  <a:solidFill>
                    <a:schemeClr val="bg1"/>
                  </a:solidFill>
                </a:rPr>
                <a:t>４</a:t>
              </a:r>
            </a:p>
          </p:txBody>
        </p:sp>
      </p:grpSp>
      <p:sp>
        <p:nvSpPr>
          <p:cNvPr id="42" name="テキスト ボックス 41">
            <a:extLst>
              <a:ext uri="{FF2B5EF4-FFF2-40B4-BE49-F238E27FC236}">
                <a16:creationId xmlns:a16="http://schemas.microsoft.com/office/drawing/2014/main" id="{7AD4BEB8-9BB0-444A-A5EF-99FF0864D618}"/>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５　キャッシュレスに対応した不安解消の説明</a:t>
            </a:r>
          </a:p>
        </p:txBody>
      </p:sp>
      <p:sp>
        <p:nvSpPr>
          <p:cNvPr id="7" name="スライド番号プレースホルダー 6">
            <a:extLst>
              <a:ext uri="{FF2B5EF4-FFF2-40B4-BE49-F238E27FC236}">
                <a16:creationId xmlns:a16="http://schemas.microsoft.com/office/drawing/2014/main" id="{0FA74086-F21F-489E-AF19-F26EC92BA6D5}"/>
              </a:ext>
            </a:extLst>
          </p:cNvPr>
          <p:cNvSpPr>
            <a:spLocks noGrp="1"/>
          </p:cNvSpPr>
          <p:nvPr>
            <p:ph type="sldNum" sz="quarter" idx="12"/>
          </p:nvPr>
        </p:nvSpPr>
        <p:spPr/>
        <p:txBody>
          <a:bodyPr/>
          <a:lstStyle/>
          <a:p>
            <a:fld id="{0245EBA9-29EF-49B3-A0DE-5E3F2BFEDC62}" type="slidenum">
              <a:rPr kumimoji="1" lang="ja-JP" altLang="en-US" smtClean="0"/>
              <a:t>11</a:t>
            </a:fld>
            <a:endParaRPr kumimoji="1" lang="ja-JP" altLang="en-US"/>
          </a:p>
        </p:txBody>
      </p:sp>
      <p:grpSp>
        <p:nvGrpSpPr>
          <p:cNvPr id="41" name="グループ化 40">
            <a:extLst>
              <a:ext uri="{FF2B5EF4-FFF2-40B4-BE49-F238E27FC236}">
                <a16:creationId xmlns:a16="http://schemas.microsoft.com/office/drawing/2014/main" id="{06F6D5C3-D47E-43B6-BADE-4F2BA4CA48CE}"/>
              </a:ext>
            </a:extLst>
          </p:cNvPr>
          <p:cNvGrpSpPr/>
          <p:nvPr/>
        </p:nvGrpSpPr>
        <p:grpSpPr>
          <a:xfrm>
            <a:off x="145932" y="2905658"/>
            <a:ext cx="6132813" cy="475810"/>
            <a:chOff x="267987" y="1339074"/>
            <a:chExt cx="6322025" cy="475810"/>
          </a:xfrm>
        </p:grpSpPr>
        <p:sp>
          <p:nvSpPr>
            <p:cNvPr id="43" name="正方形/長方形 42">
              <a:extLst>
                <a:ext uri="{FF2B5EF4-FFF2-40B4-BE49-F238E27FC236}">
                  <a16:creationId xmlns:a16="http://schemas.microsoft.com/office/drawing/2014/main" id="{EED59352-1A0D-47D1-B766-FF95C9A94144}"/>
                </a:ext>
              </a:extLst>
            </p:cNvPr>
            <p:cNvSpPr/>
            <p:nvPr/>
          </p:nvSpPr>
          <p:spPr>
            <a:xfrm>
              <a:off x="541039" y="1345424"/>
              <a:ext cx="5957331"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4" name="楕円 43">
              <a:extLst>
                <a:ext uri="{FF2B5EF4-FFF2-40B4-BE49-F238E27FC236}">
                  <a16:creationId xmlns:a16="http://schemas.microsoft.com/office/drawing/2014/main" id="{1451A52D-4EA7-4AA3-B032-146750E423B4}"/>
                </a:ext>
              </a:extLst>
            </p:cNvPr>
            <p:cNvSpPr/>
            <p:nvPr/>
          </p:nvSpPr>
          <p:spPr>
            <a:xfrm>
              <a:off x="267987" y="1339074"/>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5" name="テキスト ボックス 44">
              <a:extLst>
                <a:ext uri="{FF2B5EF4-FFF2-40B4-BE49-F238E27FC236}">
                  <a16:creationId xmlns:a16="http://schemas.microsoft.com/office/drawing/2014/main" id="{AA056A01-66C8-422A-86A8-914B8C3A252E}"/>
                </a:ext>
              </a:extLst>
            </p:cNvPr>
            <p:cNvSpPr txBox="1"/>
            <p:nvPr/>
          </p:nvSpPr>
          <p:spPr>
            <a:xfrm>
              <a:off x="267987" y="1380099"/>
              <a:ext cx="436349" cy="400110"/>
            </a:xfrm>
            <a:prstGeom prst="rect">
              <a:avLst/>
            </a:prstGeom>
            <a:noFill/>
          </p:spPr>
          <p:txBody>
            <a:bodyPr wrap="square" rtlCol="0">
              <a:spAutoFit/>
            </a:bodyPr>
            <a:lstStyle/>
            <a:p>
              <a:r>
                <a:rPr kumimoji="1" lang="ja-JP" altLang="en-US" sz="2000" b="1" dirty="0">
                  <a:solidFill>
                    <a:schemeClr val="bg1"/>
                  </a:solidFill>
                </a:rPr>
                <a:t>！</a:t>
              </a:r>
            </a:p>
          </p:txBody>
        </p:sp>
        <p:sp>
          <p:nvSpPr>
            <p:cNvPr id="46" name="テキスト ボックス 45">
              <a:extLst>
                <a:ext uri="{FF2B5EF4-FFF2-40B4-BE49-F238E27FC236}">
                  <a16:creationId xmlns:a16="http://schemas.microsoft.com/office/drawing/2014/main" id="{D1167DF2-516D-4383-A097-C55F22B65F4F}"/>
                </a:ext>
              </a:extLst>
            </p:cNvPr>
            <p:cNvSpPr txBox="1"/>
            <p:nvPr/>
          </p:nvSpPr>
          <p:spPr>
            <a:xfrm>
              <a:off x="822152" y="1424563"/>
              <a:ext cx="5767860" cy="338554"/>
            </a:xfrm>
            <a:prstGeom prst="rect">
              <a:avLst/>
            </a:prstGeom>
            <a:noFill/>
          </p:spPr>
          <p:txBody>
            <a:bodyPr wrap="square" rtlCol="0">
              <a:spAutoFit/>
            </a:bodyPr>
            <a:lstStyle/>
            <a:p>
              <a:pPr lvl="0"/>
              <a:r>
                <a:rPr lang="ja-JP" altLang="en-US" sz="1600" kern="100" dirty="0">
                  <a:latin typeface="+mn-ea"/>
                  <a:cs typeface="Times New Roman" panose="02020603050405020304" pitchFamily="18" charset="0"/>
                </a:rPr>
                <a:t>メールの指示に注意する！</a:t>
              </a:r>
              <a:endParaRPr lang="ja-JP" altLang="ja-JP" sz="1600" kern="100" dirty="0">
                <a:latin typeface="+mn-ea"/>
                <a:cs typeface="Times New Roman" panose="02020603050405020304" pitchFamily="18" charset="0"/>
              </a:endParaRPr>
            </a:p>
          </p:txBody>
        </p:sp>
      </p:grpSp>
    </p:spTree>
    <p:extLst>
      <p:ext uri="{BB962C8B-B14F-4D97-AF65-F5344CB8AC3E}">
        <p14:creationId xmlns:p14="http://schemas.microsoft.com/office/powerpoint/2010/main" val="36089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D8286A03-E1B2-462A-A822-8023ED4AE865}"/>
              </a:ext>
            </a:extLst>
          </p:cNvPr>
          <p:cNvSpPr txBox="1"/>
          <p:nvPr/>
        </p:nvSpPr>
        <p:spPr>
          <a:xfrm>
            <a:off x="0" y="654459"/>
            <a:ext cx="6186309" cy="369332"/>
          </a:xfrm>
          <a:prstGeom prst="rect">
            <a:avLst/>
          </a:prstGeom>
          <a:noFill/>
        </p:spPr>
        <p:txBody>
          <a:bodyPr wrap="none" rtlCol="0">
            <a:spAutoFit/>
          </a:bodyPr>
          <a:lstStyle/>
          <a:p>
            <a:r>
              <a:rPr lang="ja-JP" altLang="en-US" b="1" dirty="0"/>
              <a:t>　　（２）　</a:t>
            </a:r>
            <a:r>
              <a:rPr lang="ja-JP" altLang="ja-JP" b="1" dirty="0"/>
              <a:t>不正利用される可能性がある対処・対策方法</a:t>
            </a:r>
          </a:p>
        </p:txBody>
      </p:sp>
      <p:cxnSp>
        <p:nvCxnSpPr>
          <p:cNvPr id="8" name="直線コネクタ 7">
            <a:extLst>
              <a:ext uri="{FF2B5EF4-FFF2-40B4-BE49-F238E27FC236}">
                <a16:creationId xmlns:a16="http://schemas.microsoft.com/office/drawing/2014/main" id="{72CE4950-DE0B-456F-B2E9-E547BF168E2A}"/>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21" name="正方形/長方形 20">
            <a:extLst>
              <a:ext uri="{FF2B5EF4-FFF2-40B4-BE49-F238E27FC236}">
                <a16:creationId xmlns:a16="http://schemas.microsoft.com/office/drawing/2014/main" id="{0729C3B6-2020-4E95-B27C-C67607ED979C}"/>
              </a:ext>
            </a:extLst>
          </p:cNvPr>
          <p:cNvSpPr/>
          <p:nvPr/>
        </p:nvSpPr>
        <p:spPr>
          <a:xfrm>
            <a:off x="222587" y="1261696"/>
            <a:ext cx="1338828" cy="369332"/>
          </a:xfrm>
          <a:prstGeom prst="rect">
            <a:avLst/>
          </a:prstGeom>
          <a:solidFill>
            <a:schemeClr val="accent6">
              <a:lumMod val="20000"/>
              <a:lumOff val="80000"/>
            </a:schemeClr>
          </a:solidFill>
        </p:spPr>
        <p:txBody>
          <a:bodyPr wrap="none">
            <a:spAutoFit/>
          </a:bodyPr>
          <a:lstStyle/>
          <a:p>
            <a:r>
              <a:rPr lang="ja-JP" altLang="en-US" b="1" dirty="0"/>
              <a:t>スキミング</a:t>
            </a:r>
          </a:p>
        </p:txBody>
      </p:sp>
      <p:sp>
        <p:nvSpPr>
          <p:cNvPr id="28" name="正方形/長方形 27">
            <a:extLst>
              <a:ext uri="{FF2B5EF4-FFF2-40B4-BE49-F238E27FC236}">
                <a16:creationId xmlns:a16="http://schemas.microsoft.com/office/drawing/2014/main" id="{0DA147D7-E108-45A1-AA25-683A53237D87}"/>
              </a:ext>
            </a:extLst>
          </p:cNvPr>
          <p:cNvSpPr/>
          <p:nvPr/>
        </p:nvSpPr>
        <p:spPr>
          <a:xfrm>
            <a:off x="618111" y="1646811"/>
            <a:ext cx="5799989" cy="1163780"/>
          </a:xfrm>
          <a:prstGeom prst="rect">
            <a:avLst/>
          </a:prstGeom>
        </p:spPr>
        <p:txBody>
          <a:bodyPr wrap="square">
            <a:spAutoFit/>
          </a:bodyPr>
          <a:lstStyle/>
          <a:p>
            <a:pPr>
              <a:lnSpc>
                <a:spcPts val="2100"/>
              </a:lnSpc>
            </a:pPr>
            <a:r>
              <a:rPr lang="ja-JP" altLang="en-US" sz="1600" dirty="0"/>
              <a:t>スキミングとはパスワードを横から盗み見したり、カメラで盗み見し情報を盗む犯罪です。また、機器を利用してカード情報を読み取る場合、店舗やポケットなどから機器で読み取る場合もあります。</a:t>
            </a:r>
          </a:p>
        </p:txBody>
      </p:sp>
      <p:sp>
        <p:nvSpPr>
          <p:cNvPr id="48" name="正方形/長方形 47">
            <a:extLst>
              <a:ext uri="{FF2B5EF4-FFF2-40B4-BE49-F238E27FC236}">
                <a16:creationId xmlns:a16="http://schemas.microsoft.com/office/drawing/2014/main" id="{3074296C-754D-4E72-B80F-D88225364E09}"/>
              </a:ext>
            </a:extLst>
          </p:cNvPr>
          <p:cNvSpPr/>
          <p:nvPr/>
        </p:nvSpPr>
        <p:spPr>
          <a:xfrm>
            <a:off x="2016151" y="3020839"/>
            <a:ext cx="4289313" cy="369332"/>
          </a:xfrm>
          <a:prstGeom prst="rect">
            <a:avLst/>
          </a:prstGeom>
        </p:spPr>
        <p:txBody>
          <a:bodyPr wrap="square">
            <a:spAutoFit/>
          </a:bodyPr>
          <a:lstStyle/>
          <a:p>
            <a:r>
              <a:rPr lang="ja-JP" altLang="en-US" dirty="0">
                <a:highlight>
                  <a:srgbClr val="FFFF00"/>
                </a:highlight>
              </a:rPr>
              <a:t>スキミング被害を防止するための対策</a:t>
            </a:r>
          </a:p>
        </p:txBody>
      </p:sp>
      <p:pic>
        <p:nvPicPr>
          <p:cNvPr id="49" name="図 48">
            <a:extLst>
              <a:ext uri="{FF2B5EF4-FFF2-40B4-BE49-F238E27FC236}">
                <a16:creationId xmlns:a16="http://schemas.microsoft.com/office/drawing/2014/main" id="{19E642BB-1988-44E0-A595-5B7228DD87D6}"/>
              </a:ext>
            </a:extLst>
          </p:cNvPr>
          <p:cNvPicPr>
            <a:picLocks noChangeAspect="1"/>
          </p:cNvPicPr>
          <p:nvPr/>
        </p:nvPicPr>
        <p:blipFill rotWithShape="1">
          <a:blip r:embed="rId2">
            <a:extLst>
              <a:ext uri="{28A0092B-C50C-407E-A947-70E740481C1C}">
                <a14:useLocalDpi xmlns:a14="http://schemas.microsoft.com/office/drawing/2010/main" val="0"/>
              </a:ext>
            </a:extLst>
          </a:blip>
          <a:srcRect l="43332" t="18428" r="4791" b="64152"/>
          <a:stretch/>
        </p:blipFill>
        <p:spPr>
          <a:xfrm>
            <a:off x="639066" y="3014666"/>
            <a:ext cx="1377085" cy="356791"/>
          </a:xfrm>
          <a:prstGeom prst="rect">
            <a:avLst/>
          </a:prstGeom>
        </p:spPr>
      </p:pic>
      <p:sp>
        <p:nvSpPr>
          <p:cNvPr id="3" name="正方形/長方形 2">
            <a:extLst>
              <a:ext uri="{FF2B5EF4-FFF2-40B4-BE49-F238E27FC236}">
                <a16:creationId xmlns:a16="http://schemas.microsoft.com/office/drawing/2014/main" id="{8D5F3D7A-C40F-4799-8124-73204AAA9B60}"/>
              </a:ext>
            </a:extLst>
          </p:cNvPr>
          <p:cNvSpPr/>
          <p:nvPr/>
        </p:nvSpPr>
        <p:spPr>
          <a:xfrm>
            <a:off x="639066" y="4276190"/>
            <a:ext cx="5779034" cy="1163780"/>
          </a:xfrm>
          <a:prstGeom prst="rect">
            <a:avLst/>
          </a:prstGeom>
        </p:spPr>
        <p:txBody>
          <a:bodyPr wrap="square">
            <a:spAutoFit/>
          </a:bodyPr>
          <a:lstStyle/>
          <a:p>
            <a:pPr marL="285750" indent="-285750">
              <a:lnSpc>
                <a:spcPts val="2100"/>
              </a:lnSpc>
              <a:buFont typeface="Wingdings" panose="05000000000000000000" pitchFamily="2" charset="2"/>
              <a:buChar char="l"/>
            </a:pPr>
            <a:r>
              <a:rPr lang="ja-JP" altLang="en-US" sz="1600" dirty="0"/>
              <a:t>暗証番号を第三者から推測されない番号にし、入力時に覗かれないように確認します。</a:t>
            </a:r>
            <a:endParaRPr lang="en-US" altLang="ja-JP" sz="1600" dirty="0"/>
          </a:p>
          <a:p>
            <a:pPr marL="285750" indent="-285750">
              <a:lnSpc>
                <a:spcPts val="2100"/>
              </a:lnSpc>
              <a:buFont typeface="Wingdings" panose="05000000000000000000" pitchFamily="2" charset="2"/>
              <a:buChar char="l"/>
            </a:pPr>
            <a:endParaRPr lang="en-US" altLang="ja-JP" sz="1600" dirty="0"/>
          </a:p>
          <a:p>
            <a:pPr marL="285750" indent="-285750">
              <a:lnSpc>
                <a:spcPts val="2100"/>
              </a:lnSpc>
              <a:buFont typeface="Wingdings" panose="05000000000000000000" pitchFamily="2" charset="2"/>
              <a:buChar char="l"/>
            </a:pPr>
            <a:r>
              <a:rPr lang="ja-JP" altLang="en-US" sz="1600" dirty="0"/>
              <a:t>他人に暗証番号を教えることは絶対にやめましょう。</a:t>
            </a:r>
          </a:p>
        </p:txBody>
      </p:sp>
      <p:grpSp>
        <p:nvGrpSpPr>
          <p:cNvPr id="23" name="グループ化 22">
            <a:extLst>
              <a:ext uri="{FF2B5EF4-FFF2-40B4-BE49-F238E27FC236}">
                <a16:creationId xmlns:a16="http://schemas.microsoft.com/office/drawing/2014/main" id="{EC4EFF32-267A-410A-933A-29BEC0BE1776}"/>
              </a:ext>
            </a:extLst>
          </p:cNvPr>
          <p:cNvGrpSpPr/>
          <p:nvPr/>
        </p:nvGrpSpPr>
        <p:grpSpPr>
          <a:xfrm>
            <a:off x="324493" y="3692593"/>
            <a:ext cx="6132813" cy="475810"/>
            <a:chOff x="267987" y="1339074"/>
            <a:chExt cx="6322025" cy="475810"/>
          </a:xfrm>
        </p:grpSpPr>
        <p:sp>
          <p:nvSpPr>
            <p:cNvPr id="24" name="正方形/長方形 23">
              <a:extLst>
                <a:ext uri="{FF2B5EF4-FFF2-40B4-BE49-F238E27FC236}">
                  <a16:creationId xmlns:a16="http://schemas.microsoft.com/office/drawing/2014/main" id="{01D63248-BEC1-4FC6-8E0E-70D789221EB1}"/>
                </a:ext>
              </a:extLst>
            </p:cNvPr>
            <p:cNvSpPr/>
            <p:nvPr/>
          </p:nvSpPr>
          <p:spPr>
            <a:xfrm>
              <a:off x="541039" y="1345424"/>
              <a:ext cx="5957331"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56D62D1A-D148-4066-B469-1D57868A0400}"/>
                </a:ext>
              </a:extLst>
            </p:cNvPr>
            <p:cNvSpPr/>
            <p:nvPr/>
          </p:nvSpPr>
          <p:spPr>
            <a:xfrm>
              <a:off x="267987" y="1339074"/>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6" name="テキスト ボックス 25">
              <a:extLst>
                <a:ext uri="{FF2B5EF4-FFF2-40B4-BE49-F238E27FC236}">
                  <a16:creationId xmlns:a16="http://schemas.microsoft.com/office/drawing/2014/main" id="{C11277C4-AEE2-4610-A3FC-FB150193E773}"/>
                </a:ext>
              </a:extLst>
            </p:cNvPr>
            <p:cNvSpPr txBox="1"/>
            <p:nvPr/>
          </p:nvSpPr>
          <p:spPr>
            <a:xfrm>
              <a:off x="267987" y="1380099"/>
              <a:ext cx="436349" cy="400110"/>
            </a:xfrm>
            <a:prstGeom prst="rect">
              <a:avLst/>
            </a:prstGeom>
            <a:noFill/>
          </p:spPr>
          <p:txBody>
            <a:bodyPr wrap="square" rtlCol="0">
              <a:spAutoFit/>
            </a:bodyPr>
            <a:lstStyle/>
            <a:p>
              <a:r>
                <a:rPr kumimoji="1" lang="ja-JP" altLang="en-US" sz="2000" b="1" dirty="0">
                  <a:solidFill>
                    <a:schemeClr val="bg1"/>
                  </a:solidFill>
                </a:rPr>
                <a:t>１</a:t>
              </a:r>
            </a:p>
          </p:txBody>
        </p:sp>
        <p:sp>
          <p:nvSpPr>
            <p:cNvPr id="27" name="テキスト ボックス 26">
              <a:extLst>
                <a:ext uri="{FF2B5EF4-FFF2-40B4-BE49-F238E27FC236}">
                  <a16:creationId xmlns:a16="http://schemas.microsoft.com/office/drawing/2014/main" id="{FAEEDF3D-D3DE-4016-9DCE-168EB17DB872}"/>
                </a:ext>
              </a:extLst>
            </p:cNvPr>
            <p:cNvSpPr txBox="1"/>
            <p:nvPr/>
          </p:nvSpPr>
          <p:spPr>
            <a:xfrm>
              <a:off x="822152" y="1424563"/>
              <a:ext cx="5767860" cy="338554"/>
            </a:xfrm>
            <a:prstGeom prst="rect">
              <a:avLst/>
            </a:prstGeom>
            <a:noFill/>
          </p:spPr>
          <p:txBody>
            <a:bodyPr wrap="square" rtlCol="0">
              <a:spAutoFit/>
            </a:bodyPr>
            <a:lstStyle/>
            <a:p>
              <a:pPr lvl="0"/>
              <a:r>
                <a:rPr lang="ja-JP" altLang="en-US" sz="1600" kern="100" dirty="0">
                  <a:latin typeface="+mn-ea"/>
                  <a:cs typeface="Times New Roman" panose="02020603050405020304" pitchFamily="18" charset="0"/>
                </a:rPr>
                <a:t>暗証番号に注意！</a:t>
              </a:r>
              <a:endParaRPr lang="ja-JP" altLang="ja-JP" sz="1600" kern="100" dirty="0">
                <a:latin typeface="+mn-ea"/>
                <a:cs typeface="Times New Roman" panose="02020603050405020304" pitchFamily="18" charset="0"/>
              </a:endParaRPr>
            </a:p>
          </p:txBody>
        </p:sp>
      </p:grpSp>
      <p:grpSp>
        <p:nvGrpSpPr>
          <p:cNvPr id="29" name="グループ化 28">
            <a:extLst>
              <a:ext uri="{FF2B5EF4-FFF2-40B4-BE49-F238E27FC236}">
                <a16:creationId xmlns:a16="http://schemas.microsoft.com/office/drawing/2014/main" id="{492237D6-C831-43EC-B9F8-0130D71502F5}"/>
              </a:ext>
            </a:extLst>
          </p:cNvPr>
          <p:cNvGrpSpPr/>
          <p:nvPr/>
        </p:nvGrpSpPr>
        <p:grpSpPr>
          <a:xfrm>
            <a:off x="324493" y="5681833"/>
            <a:ext cx="6043914" cy="475810"/>
            <a:chOff x="267987" y="3266714"/>
            <a:chExt cx="6043914" cy="475810"/>
          </a:xfrm>
        </p:grpSpPr>
        <p:sp>
          <p:nvSpPr>
            <p:cNvPr id="30" name="正方形/長方形 29">
              <a:extLst>
                <a:ext uri="{FF2B5EF4-FFF2-40B4-BE49-F238E27FC236}">
                  <a16:creationId xmlns:a16="http://schemas.microsoft.com/office/drawing/2014/main" id="{D14841FA-C0F2-48BE-8BF6-29E8D57D86EA}"/>
                </a:ext>
              </a:extLst>
            </p:cNvPr>
            <p:cNvSpPr/>
            <p:nvPr/>
          </p:nvSpPr>
          <p:spPr>
            <a:xfrm>
              <a:off x="541037" y="3273064"/>
              <a:ext cx="5770864"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楕円 31">
              <a:extLst>
                <a:ext uri="{FF2B5EF4-FFF2-40B4-BE49-F238E27FC236}">
                  <a16:creationId xmlns:a16="http://schemas.microsoft.com/office/drawing/2014/main" id="{E159227A-7CB0-40ED-85D0-731644E1231C}"/>
                </a:ext>
              </a:extLst>
            </p:cNvPr>
            <p:cNvSpPr/>
            <p:nvPr/>
          </p:nvSpPr>
          <p:spPr>
            <a:xfrm>
              <a:off x="267987" y="3266714"/>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3" name="テキスト ボックス 32">
              <a:extLst>
                <a:ext uri="{FF2B5EF4-FFF2-40B4-BE49-F238E27FC236}">
                  <a16:creationId xmlns:a16="http://schemas.microsoft.com/office/drawing/2014/main" id="{AC27E6FB-F293-4636-B269-84EB7D94122D}"/>
                </a:ext>
              </a:extLst>
            </p:cNvPr>
            <p:cNvSpPr txBox="1"/>
            <p:nvPr/>
          </p:nvSpPr>
          <p:spPr>
            <a:xfrm>
              <a:off x="267987" y="3307739"/>
              <a:ext cx="436349" cy="400110"/>
            </a:xfrm>
            <a:prstGeom prst="rect">
              <a:avLst/>
            </a:prstGeom>
            <a:noFill/>
          </p:spPr>
          <p:txBody>
            <a:bodyPr wrap="square" rtlCol="0">
              <a:spAutoFit/>
            </a:bodyPr>
            <a:lstStyle/>
            <a:p>
              <a:r>
                <a:rPr kumimoji="1" lang="ja-JP" altLang="en-US" sz="2000" b="1" dirty="0">
                  <a:solidFill>
                    <a:schemeClr val="bg1"/>
                  </a:solidFill>
                </a:rPr>
                <a:t>２</a:t>
              </a:r>
            </a:p>
          </p:txBody>
        </p:sp>
        <p:sp>
          <p:nvSpPr>
            <p:cNvPr id="34" name="テキスト ボックス 33">
              <a:extLst>
                <a:ext uri="{FF2B5EF4-FFF2-40B4-BE49-F238E27FC236}">
                  <a16:creationId xmlns:a16="http://schemas.microsoft.com/office/drawing/2014/main" id="{8083AB06-7049-4255-8085-9996BE605732}"/>
                </a:ext>
              </a:extLst>
            </p:cNvPr>
            <p:cNvSpPr txBox="1"/>
            <p:nvPr/>
          </p:nvSpPr>
          <p:spPr>
            <a:xfrm>
              <a:off x="822152" y="3352203"/>
              <a:ext cx="5121448" cy="338554"/>
            </a:xfrm>
            <a:prstGeom prst="rect">
              <a:avLst/>
            </a:prstGeom>
            <a:noFill/>
          </p:spPr>
          <p:txBody>
            <a:bodyPr wrap="square" rtlCol="0">
              <a:spAutoFit/>
            </a:bodyPr>
            <a:lstStyle/>
            <a:p>
              <a:pPr lvl="0"/>
              <a:r>
                <a:rPr lang="ja-JP" altLang="en-US" sz="1600" kern="0" dirty="0">
                  <a:latin typeface="+mn-ea"/>
                  <a:cs typeface="ＭＳ Ｐゴシック" panose="020B0600070205080204" pitchFamily="50" charset="-128"/>
                </a:rPr>
                <a:t>カードの管理に注意！</a:t>
              </a:r>
              <a:endParaRPr lang="ja-JP" altLang="ja-JP" sz="1600" kern="100" dirty="0">
                <a:latin typeface="+mn-ea"/>
                <a:cs typeface="Times New Roman" panose="02020603050405020304" pitchFamily="18" charset="0"/>
              </a:endParaRPr>
            </a:p>
          </p:txBody>
        </p:sp>
      </p:grpSp>
      <p:sp>
        <p:nvSpPr>
          <p:cNvPr id="5" name="正方形/長方形 4">
            <a:extLst>
              <a:ext uri="{FF2B5EF4-FFF2-40B4-BE49-F238E27FC236}">
                <a16:creationId xmlns:a16="http://schemas.microsoft.com/office/drawing/2014/main" id="{DF3B1C7F-23DC-4AC1-ACDA-42606ABF6914}"/>
              </a:ext>
            </a:extLst>
          </p:cNvPr>
          <p:cNvSpPr/>
          <p:nvPr/>
        </p:nvSpPr>
        <p:spPr>
          <a:xfrm>
            <a:off x="574238" y="6220935"/>
            <a:ext cx="6058764" cy="2779607"/>
          </a:xfrm>
          <a:prstGeom prst="rect">
            <a:avLst/>
          </a:prstGeom>
        </p:spPr>
        <p:txBody>
          <a:bodyPr wrap="square">
            <a:spAutoFit/>
          </a:bodyPr>
          <a:lstStyle/>
          <a:p>
            <a:pPr marL="285750" indent="-285750">
              <a:lnSpc>
                <a:spcPts val="2100"/>
              </a:lnSpc>
              <a:buFont typeface="Wingdings" panose="05000000000000000000" pitchFamily="2" charset="2"/>
              <a:buChar char="l"/>
            </a:pPr>
            <a:r>
              <a:rPr lang="ja-JP" altLang="en-US" sz="1600" dirty="0"/>
              <a:t>カードを第三者に預けないことです。他人にカードを預けることは避け、店員に預けることも避けましょう。</a:t>
            </a:r>
            <a:endParaRPr lang="en-US" altLang="ja-JP" sz="1600" dirty="0"/>
          </a:p>
          <a:p>
            <a:pPr marL="285750" indent="-285750">
              <a:lnSpc>
                <a:spcPts val="2100"/>
              </a:lnSpc>
              <a:buFont typeface="Wingdings" panose="05000000000000000000" pitchFamily="2" charset="2"/>
              <a:buChar char="l"/>
            </a:pPr>
            <a:endParaRPr lang="en-US" altLang="ja-JP" sz="1600" dirty="0"/>
          </a:p>
          <a:p>
            <a:pPr marL="285750" indent="-285750">
              <a:lnSpc>
                <a:spcPts val="2100"/>
              </a:lnSpc>
              <a:buFont typeface="Wingdings" panose="05000000000000000000" pitchFamily="2" charset="2"/>
              <a:buChar char="l"/>
            </a:pPr>
            <a:r>
              <a:rPr lang="ja-JP" altLang="en-US" sz="1600" dirty="0"/>
              <a:t>非接触型カードにはスキミング防止グッズの使用します。電波の送受信を妨害する素材で作られたケース・財布・重ねておくだけでスキミングを妨害するカード型グッズの利用も有効です。</a:t>
            </a:r>
            <a:endParaRPr lang="en-US" altLang="ja-JP" sz="1600" dirty="0"/>
          </a:p>
          <a:p>
            <a:pPr marL="285750" indent="-285750">
              <a:lnSpc>
                <a:spcPts val="2100"/>
              </a:lnSpc>
              <a:buFont typeface="Wingdings" panose="05000000000000000000" pitchFamily="2" charset="2"/>
              <a:buChar char="l"/>
            </a:pPr>
            <a:endParaRPr lang="en-US" altLang="ja-JP" sz="1600" dirty="0"/>
          </a:p>
          <a:p>
            <a:pPr marL="285750" indent="-285750">
              <a:lnSpc>
                <a:spcPts val="2100"/>
              </a:lnSpc>
              <a:buFont typeface="Wingdings" panose="05000000000000000000" pitchFamily="2" charset="2"/>
              <a:buChar char="l"/>
            </a:pPr>
            <a:r>
              <a:rPr lang="ja-JP" altLang="en-US" sz="1600" dirty="0"/>
              <a:t>監視カメラ設置場所など、スキマー設置が難しい場所でのみカードを利用することも大切です。</a:t>
            </a:r>
          </a:p>
        </p:txBody>
      </p:sp>
      <p:sp>
        <p:nvSpPr>
          <p:cNvPr id="54" name="テキスト ボックス 53">
            <a:extLst>
              <a:ext uri="{FF2B5EF4-FFF2-40B4-BE49-F238E27FC236}">
                <a16:creationId xmlns:a16="http://schemas.microsoft.com/office/drawing/2014/main" id="{AC1DE26B-7CE1-4F83-AEDE-8A6A12A80499}"/>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５　キャッシュレスに対応した不安解消の説明</a:t>
            </a:r>
          </a:p>
        </p:txBody>
      </p:sp>
      <p:sp>
        <p:nvSpPr>
          <p:cNvPr id="9" name="スライド番号プレースホルダー 8">
            <a:extLst>
              <a:ext uri="{FF2B5EF4-FFF2-40B4-BE49-F238E27FC236}">
                <a16:creationId xmlns:a16="http://schemas.microsoft.com/office/drawing/2014/main" id="{A25488CD-7C15-4C7D-AFBE-0C622093841F}"/>
              </a:ext>
            </a:extLst>
          </p:cNvPr>
          <p:cNvSpPr>
            <a:spLocks noGrp="1"/>
          </p:cNvSpPr>
          <p:nvPr>
            <p:ph type="sldNum" sz="quarter" idx="12"/>
          </p:nvPr>
        </p:nvSpPr>
        <p:spPr/>
        <p:txBody>
          <a:bodyPr/>
          <a:lstStyle/>
          <a:p>
            <a:fld id="{0245EBA9-29EF-49B3-A0DE-5E3F2BFEDC62}" type="slidenum">
              <a:rPr kumimoji="1" lang="ja-JP" altLang="en-US" smtClean="0"/>
              <a:t>12</a:t>
            </a:fld>
            <a:endParaRPr kumimoji="1" lang="ja-JP" altLang="en-US"/>
          </a:p>
        </p:txBody>
      </p:sp>
    </p:spTree>
    <p:extLst>
      <p:ext uri="{BB962C8B-B14F-4D97-AF65-F5344CB8AC3E}">
        <p14:creationId xmlns:p14="http://schemas.microsoft.com/office/powerpoint/2010/main" val="40681697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D8286A03-E1B2-462A-A822-8023ED4AE865}"/>
              </a:ext>
            </a:extLst>
          </p:cNvPr>
          <p:cNvSpPr txBox="1"/>
          <p:nvPr/>
        </p:nvSpPr>
        <p:spPr>
          <a:xfrm>
            <a:off x="0" y="654459"/>
            <a:ext cx="6186309" cy="369332"/>
          </a:xfrm>
          <a:prstGeom prst="rect">
            <a:avLst/>
          </a:prstGeom>
          <a:noFill/>
        </p:spPr>
        <p:txBody>
          <a:bodyPr wrap="none" rtlCol="0">
            <a:spAutoFit/>
          </a:bodyPr>
          <a:lstStyle/>
          <a:p>
            <a:r>
              <a:rPr lang="ja-JP" altLang="en-US" b="1" dirty="0"/>
              <a:t>　　（２）　</a:t>
            </a:r>
            <a:r>
              <a:rPr lang="ja-JP" altLang="ja-JP" b="1" dirty="0"/>
              <a:t>不正利用される可能性がある対処・対策方法</a:t>
            </a:r>
          </a:p>
        </p:txBody>
      </p:sp>
      <p:cxnSp>
        <p:nvCxnSpPr>
          <p:cNvPr id="8" name="直線コネクタ 7">
            <a:extLst>
              <a:ext uri="{FF2B5EF4-FFF2-40B4-BE49-F238E27FC236}">
                <a16:creationId xmlns:a16="http://schemas.microsoft.com/office/drawing/2014/main" id="{72CE4950-DE0B-456F-B2E9-E547BF168E2A}"/>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48" name="正方形/長方形 47">
            <a:extLst>
              <a:ext uri="{FF2B5EF4-FFF2-40B4-BE49-F238E27FC236}">
                <a16:creationId xmlns:a16="http://schemas.microsoft.com/office/drawing/2014/main" id="{3074296C-754D-4E72-B80F-D88225364E09}"/>
              </a:ext>
            </a:extLst>
          </p:cNvPr>
          <p:cNvSpPr/>
          <p:nvPr/>
        </p:nvSpPr>
        <p:spPr>
          <a:xfrm>
            <a:off x="2063286" y="1434644"/>
            <a:ext cx="6858000" cy="369332"/>
          </a:xfrm>
          <a:prstGeom prst="rect">
            <a:avLst/>
          </a:prstGeom>
        </p:spPr>
        <p:txBody>
          <a:bodyPr wrap="square">
            <a:spAutoFit/>
          </a:bodyPr>
          <a:lstStyle/>
          <a:p>
            <a:r>
              <a:rPr lang="ja-JP" altLang="en-US" dirty="0">
                <a:highlight>
                  <a:srgbClr val="FFFF00"/>
                </a:highlight>
              </a:rPr>
              <a:t>スキミング被害を防止するための対策</a:t>
            </a:r>
          </a:p>
        </p:txBody>
      </p:sp>
      <p:pic>
        <p:nvPicPr>
          <p:cNvPr id="49" name="図 48">
            <a:extLst>
              <a:ext uri="{FF2B5EF4-FFF2-40B4-BE49-F238E27FC236}">
                <a16:creationId xmlns:a16="http://schemas.microsoft.com/office/drawing/2014/main" id="{19E642BB-1988-44E0-A595-5B7228DD87D6}"/>
              </a:ext>
            </a:extLst>
          </p:cNvPr>
          <p:cNvPicPr>
            <a:picLocks noChangeAspect="1"/>
          </p:cNvPicPr>
          <p:nvPr/>
        </p:nvPicPr>
        <p:blipFill rotWithShape="1">
          <a:blip r:embed="rId2">
            <a:extLst>
              <a:ext uri="{28A0092B-C50C-407E-A947-70E740481C1C}">
                <a14:useLocalDpi xmlns:a14="http://schemas.microsoft.com/office/drawing/2010/main" val="0"/>
              </a:ext>
            </a:extLst>
          </a:blip>
          <a:srcRect l="43332" t="18428" r="4791" b="64152"/>
          <a:stretch/>
        </p:blipFill>
        <p:spPr>
          <a:xfrm>
            <a:off x="647236" y="1402923"/>
            <a:ext cx="1416050" cy="356791"/>
          </a:xfrm>
          <a:prstGeom prst="rect">
            <a:avLst/>
          </a:prstGeom>
        </p:spPr>
      </p:pic>
      <p:grpSp>
        <p:nvGrpSpPr>
          <p:cNvPr id="35" name="グループ化 34">
            <a:extLst>
              <a:ext uri="{FF2B5EF4-FFF2-40B4-BE49-F238E27FC236}">
                <a16:creationId xmlns:a16="http://schemas.microsoft.com/office/drawing/2014/main" id="{12815B78-5FDD-4653-B20A-61D38C29F516}"/>
              </a:ext>
            </a:extLst>
          </p:cNvPr>
          <p:cNvGrpSpPr/>
          <p:nvPr/>
        </p:nvGrpSpPr>
        <p:grpSpPr>
          <a:xfrm>
            <a:off x="317036" y="2101680"/>
            <a:ext cx="6322025" cy="475810"/>
            <a:chOff x="267987" y="6523718"/>
            <a:chExt cx="6322025" cy="475810"/>
          </a:xfrm>
        </p:grpSpPr>
        <p:sp>
          <p:nvSpPr>
            <p:cNvPr id="36" name="正方形/長方形 35">
              <a:extLst>
                <a:ext uri="{FF2B5EF4-FFF2-40B4-BE49-F238E27FC236}">
                  <a16:creationId xmlns:a16="http://schemas.microsoft.com/office/drawing/2014/main" id="{4580B304-BFAE-4259-B342-836BC57C9163}"/>
                </a:ext>
              </a:extLst>
            </p:cNvPr>
            <p:cNvSpPr/>
            <p:nvPr/>
          </p:nvSpPr>
          <p:spPr>
            <a:xfrm>
              <a:off x="541037" y="6530068"/>
              <a:ext cx="5779034"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5206C624-2A70-4B4B-BF40-602F1C558726}"/>
                </a:ext>
              </a:extLst>
            </p:cNvPr>
            <p:cNvSpPr/>
            <p:nvPr/>
          </p:nvSpPr>
          <p:spPr>
            <a:xfrm>
              <a:off x="267987" y="6523718"/>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8" name="テキスト ボックス 37">
              <a:extLst>
                <a:ext uri="{FF2B5EF4-FFF2-40B4-BE49-F238E27FC236}">
                  <a16:creationId xmlns:a16="http://schemas.microsoft.com/office/drawing/2014/main" id="{6617D7E2-8793-42D6-ACBD-2DA5B0C2F6BC}"/>
                </a:ext>
              </a:extLst>
            </p:cNvPr>
            <p:cNvSpPr txBox="1"/>
            <p:nvPr/>
          </p:nvSpPr>
          <p:spPr>
            <a:xfrm>
              <a:off x="267987" y="6564743"/>
              <a:ext cx="436349" cy="400110"/>
            </a:xfrm>
            <a:prstGeom prst="rect">
              <a:avLst/>
            </a:prstGeom>
            <a:noFill/>
          </p:spPr>
          <p:txBody>
            <a:bodyPr wrap="square" rtlCol="0">
              <a:spAutoFit/>
            </a:bodyPr>
            <a:lstStyle/>
            <a:p>
              <a:r>
                <a:rPr kumimoji="1" lang="ja-JP" altLang="en-US" sz="2000" b="1" dirty="0">
                  <a:solidFill>
                    <a:schemeClr val="bg1"/>
                  </a:solidFill>
                </a:rPr>
                <a:t>３</a:t>
              </a:r>
            </a:p>
          </p:txBody>
        </p:sp>
        <p:sp>
          <p:nvSpPr>
            <p:cNvPr id="39" name="テキスト ボックス 38">
              <a:extLst>
                <a:ext uri="{FF2B5EF4-FFF2-40B4-BE49-F238E27FC236}">
                  <a16:creationId xmlns:a16="http://schemas.microsoft.com/office/drawing/2014/main" id="{29DDEEF2-D040-472B-ADB4-1E859D91D765}"/>
                </a:ext>
              </a:extLst>
            </p:cNvPr>
            <p:cNvSpPr txBox="1"/>
            <p:nvPr/>
          </p:nvSpPr>
          <p:spPr>
            <a:xfrm>
              <a:off x="822152" y="6609207"/>
              <a:ext cx="5767860" cy="338554"/>
            </a:xfrm>
            <a:prstGeom prst="rect">
              <a:avLst/>
            </a:prstGeom>
            <a:noFill/>
          </p:spPr>
          <p:txBody>
            <a:bodyPr wrap="square" rtlCol="0">
              <a:spAutoFit/>
            </a:bodyPr>
            <a:lstStyle/>
            <a:p>
              <a:pPr lvl="0"/>
              <a:r>
                <a:rPr lang="ja-JP" altLang="en-US" sz="1600" kern="100" dirty="0">
                  <a:latin typeface="+mn-ea"/>
                  <a:cs typeface="Times New Roman" panose="02020603050405020304" pitchFamily="18" charset="0"/>
                </a:rPr>
                <a:t>カードの種類に注意！</a:t>
              </a:r>
              <a:endParaRPr lang="ja-JP" altLang="ja-JP" sz="1600" kern="100" dirty="0">
                <a:latin typeface="+mn-ea"/>
                <a:cs typeface="Times New Roman" panose="02020603050405020304" pitchFamily="18" charset="0"/>
              </a:endParaRPr>
            </a:p>
          </p:txBody>
        </p:sp>
      </p:grpSp>
      <p:grpSp>
        <p:nvGrpSpPr>
          <p:cNvPr id="40" name="グループ化 39">
            <a:extLst>
              <a:ext uri="{FF2B5EF4-FFF2-40B4-BE49-F238E27FC236}">
                <a16:creationId xmlns:a16="http://schemas.microsoft.com/office/drawing/2014/main" id="{1D5B5020-5C55-4DFB-AD78-800A986F37C3}"/>
              </a:ext>
            </a:extLst>
          </p:cNvPr>
          <p:cNvGrpSpPr/>
          <p:nvPr/>
        </p:nvGrpSpPr>
        <p:grpSpPr>
          <a:xfrm>
            <a:off x="317036" y="5828062"/>
            <a:ext cx="6322025" cy="475810"/>
            <a:chOff x="267987" y="6523718"/>
            <a:chExt cx="6322025" cy="475810"/>
          </a:xfrm>
        </p:grpSpPr>
        <p:sp>
          <p:nvSpPr>
            <p:cNvPr id="41" name="正方形/長方形 40">
              <a:extLst>
                <a:ext uri="{FF2B5EF4-FFF2-40B4-BE49-F238E27FC236}">
                  <a16:creationId xmlns:a16="http://schemas.microsoft.com/office/drawing/2014/main" id="{CC278A68-2F11-4BE6-8549-F692B940EFEB}"/>
                </a:ext>
              </a:extLst>
            </p:cNvPr>
            <p:cNvSpPr/>
            <p:nvPr/>
          </p:nvSpPr>
          <p:spPr>
            <a:xfrm>
              <a:off x="541037" y="6530068"/>
              <a:ext cx="5779034"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2" name="楕円 41">
              <a:extLst>
                <a:ext uri="{FF2B5EF4-FFF2-40B4-BE49-F238E27FC236}">
                  <a16:creationId xmlns:a16="http://schemas.microsoft.com/office/drawing/2014/main" id="{9E2680DD-B0B8-4CB3-8840-704B543F00EF}"/>
                </a:ext>
              </a:extLst>
            </p:cNvPr>
            <p:cNvSpPr/>
            <p:nvPr/>
          </p:nvSpPr>
          <p:spPr>
            <a:xfrm>
              <a:off x="267987" y="6523718"/>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43" name="テキスト ボックス 42">
              <a:extLst>
                <a:ext uri="{FF2B5EF4-FFF2-40B4-BE49-F238E27FC236}">
                  <a16:creationId xmlns:a16="http://schemas.microsoft.com/office/drawing/2014/main" id="{B3A36E9A-FE74-4120-A084-C1BDEA627935}"/>
                </a:ext>
              </a:extLst>
            </p:cNvPr>
            <p:cNvSpPr txBox="1"/>
            <p:nvPr/>
          </p:nvSpPr>
          <p:spPr>
            <a:xfrm>
              <a:off x="267987" y="6564743"/>
              <a:ext cx="436349" cy="400110"/>
            </a:xfrm>
            <a:prstGeom prst="rect">
              <a:avLst/>
            </a:prstGeom>
            <a:noFill/>
          </p:spPr>
          <p:txBody>
            <a:bodyPr wrap="square" rtlCol="0">
              <a:spAutoFit/>
            </a:bodyPr>
            <a:lstStyle/>
            <a:p>
              <a:r>
                <a:rPr kumimoji="1" lang="ja-JP" altLang="en-US" sz="2000" b="1" dirty="0">
                  <a:solidFill>
                    <a:schemeClr val="bg1"/>
                  </a:solidFill>
                </a:rPr>
                <a:t>４</a:t>
              </a:r>
            </a:p>
          </p:txBody>
        </p:sp>
        <p:sp>
          <p:nvSpPr>
            <p:cNvPr id="44" name="テキスト ボックス 43">
              <a:extLst>
                <a:ext uri="{FF2B5EF4-FFF2-40B4-BE49-F238E27FC236}">
                  <a16:creationId xmlns:a16="http://schemas.microsoft.com/office/drawing/2014/main" id="{F78032D2-5B9B-4B36-8290-42CE08AB3416}"/>
                </a:ext>
              </a:extLst>
            </p:cNvPr>
            <p:cNvSpPr txBox="1"/>
            <p:nvPr/>
          </p:nvSpPr>
          <p:spPr>
            <a:xfrm>
              <a:off x="822152" y="6609207"/>
              <a:ext cx="5767860" cy="338554"/>
            </a:xfrm>
            <a:prstGeom prst="rect">
              <a:avLst/>
            </a:prstGeom>
            <a:noFill/>
          </p:spPr>
          <p:txBody>
            <a:bodyPr wrap="square" rtlCol="0">
              <a:spAutoFit/>
            </a:bodyPr>
            <a:lstStyle/>
            <a:p>
              <a:pPr lvl="0"/>
              <a:r>
                <a:rPr lang="ja-JP" altLang="en-US" sz="1600" kern="100" dirty="0">
                  <a:latin typeface="+mn-ea"/>
                  <a:cs typeface="Times New Roman" panose="02020603050405020304" pitchFamily="18" charset="0"/>
                </a:rPr>
                <a:t>お金の管理に注意！</a:t>
              </a:r>
              <a:endParaRPr lang="ja-JP" altLang="ja-JP" sz="1600" kern="100" dirty="0">
                <a:latin typeface="+mn-ea"/>
                <a:cs typeface="Times New Roman" panose="02020603050405020304" pitchFamily="18" charset="0"/>
              </a:endParaRPr>
            </a:p>
          </p:txBody>
        </p:sp>
      </p:grpSp>
      <p:sp>
        <p:nvSpPr>
          <p:cNvPr id="6" name="正方形/長方形 5">
            <a:extLst>
              <a:ext uri="{FF2B5EF4-FFF2-40B4-BE49-F238E27FC236}">
                <a16:creationId xmlns:a16="http://schemas.microsoft.com/office/drawing/2014/main" id="{C2193509-F644-4697-AFF0-7E3A4F94FCE4}"/>
              </a:ext>
            </a:extLst>
          </p:cNvPr>
          <p:cNvSpPr/>
          <p:nvPr/>
        </p:nvSpPr>
        <p:spPr>
          <a:xfrm>
            <a:off x="647236" y="2656629"/>
            <a:ext cx="6014187" cy="3041474"/>
          </a:xfrm>
          <a:prstGeom prst="rect">
            <a:avLst/>
          </a:prstGeom>
        </p:spPr>
        <p:txBody>
          <a:bodyPr wrap="square">
            <a:spAutoFit/>
          </a:bodyPr>
          <a:lstStyle/>
          <a:p>
            <a:pPr marL="285750" indent="-285750">
              <a:lnSpc>
                <a:spcPts val="2100"/>
              </a:lnSpc>
              <a:buFont typeface="Wingdings" panose="05000000000000000000" pitchFamily="2" charset="2"/>
              <a:buChar char="l"/>
            </a:pPr>
            <a:r>
              <a:rPr lang="en-US" altLang="ja-JP" sz="1600" dirty="0"/>
              <a:t>IC</a:t>
            </a:r>
            <a:r>
              <a:rPr lang="ja-JP" altLang="en-US" sz="1600" dirty="0"/>
              <a:t>チップが組み込まれたカードを利用がお勧めです。（</a:t>
            </a:r>
            <a:r>
              <a:rPr lang="en-US" altLang="ja-JP" sz="1600" dirty="0"/>
              <a:t>IC</a:t>
            </a:r>
            <a:r>
              <a:rPr lang="ja-JP" altLang="en-US" sz="1600" dirty="0"/>
              <a:t>チップが搭載されているカードは暗号化されているため、スキミング被害に遭いにくいです。）</a:t>
            </a:r>
            <a:endParaRPr lang="en-US" altLang="ja-JP" sz="1600" dirty="0"/>
          </a:p>
          <a:p>
            <a:pPr marL="285750" indent="-285750">
              <a:lnSpc>
                <a:spcPts val="2100"/>
              </a:lnSpc>
              <a:buFont typeface="Wingdings" panose="05000000000000000000" pitchFamily="2" charset="2"/>
              <a:buChar char="l"/>
            </a:pPr>
            <a:endParaRPr lang="en-US" altLang="ja-JP" sz="1600" dirty="0"/>
          </a:p>
          <a:p>
            <a:pPr marL="285750" indent="-285750">
              <a:lnSpc>
                <a:spcPts val="2100"/>
              </a:lnSpc>
              <a:buFont typeface="Wingdings" panose="05000000000000000000" pitchFamily="2" charset="2"/>
              <a:buChar char="l"/>
            </a:pPr>
            <a:r>
              <a:rPr lang="ja-JP" altLang="en-US" sz="1600" dirty="0"/>
              <a:t>クレジットカードは改正割賦販売法の施行により</a:t>
            </a:r>
            <a:r>
              <a:rPr lang="en-US" altLang="ja-JP" sz="1600" dirty="0"/>
              <a:t>2020</a:t>
            </a:r>
            <a:r>
              <a:rPr lang="ja-JP" altLang="en-US" sz="1600" dirty="0"/>
              <a:t>年</a:t>
            </a:r>
            <a:r>
              <a:rPr lang="en-US" altLang="ja-JP" sz="1600" dirty="0"/>
              <a:t>3</a:t>
            </a:r>
            <a:r>
              <a:rPr lang="ja-JP" altLang="en-US" sz="1600" dirty="0"/>
              <a:t>月までに</a:t>
            </a:r>
            <a:r>
              <a:rPr lang="en-US" altLang="ja-JP" sz="1600" dirty="0"/>
              <a:t>IC</a:t>
            </a:r>
            <a:r>
              <a:rPr lang="ja-JP" altLang="en-US" sz="1600" dirty="0"/>
              <a:t>チップ搭載型に切り替わっています。</a:t>
            </a:r>
            <a:endParaRPr lang="en-US" altLang="ja-JP" sz="1600" dirty="0"/>
          </a:p>
          <a:p>
            <a:pPr marL="285750" indent="-285750">
              <a:lnSpc>
                <a:spcPts val="2100"/>
              </a:lnSpc>
              <a:buFont typeface="Wingdings" panose="05000000000000000000" pitchFamily="2" charset="2"/>
              <a:buChar char="l"/>
            </a:pPr>
            <a:endParaRPr lang="en-US" altLang="ja-JP" sz="1600" dirty="0"/>
          </a:p>
          <a:p>
            <a:pPr marL="285750" indent="-285750">
              <a:lnSpc>
                <a:spcPts val="2100"/>
              </a:lnSpc>
              <a:buFont typeface="Wingdings" panose="05000000000000000000" pitchFamily="2" charset="2"/>
              <a:buChar char="l"/>
            </a:pPr>
            <a:r>
              <a:rPr lang="ja-JP" altLang="en-US" sz="1600" dirty="0"/>
              <a:t>キャッシュカードについては、指紋や網膜、静脈パターンといった生体情報を用いて本人確認を実行する生体認証機能付きカードを使えば、さらに安全です。</a:t>
            </a:r>
          </a:p>
          <a:p>
            <a:pPr marL="285750" indent="-285750">
              <a:lnSpc>
                <a:spcPts val="2100"/>
              </a:lnSpc>
              <a:buFont typeface="Wingdings" panose="05000000000000000000" pitchFamily="2" charset="2"/>
              <a:buChar char="l"/>
            </a:pPr>
            <a:endParaRPr lang="ja-JP" altLang="en-US" sz="1600" dirty="0"/>
          </a:p>
        </p:txBody>
      </p:sp>
      <p:sp>
        <p:nvSpPr>
          <p:cNvPr id="46" name="吹き出し: 角を丸めた四角形 45">
            <a:extLst>
              <a:ext uri="{FF2B5EF4-FFF2-40B4-BE49-F238E27FC236}">
                <a16:creationId xmlns:a16="http://schemas.microsoft.com/office/drawing/2014/main" id="{021CAFCA-8DDA-41CF-AF94-FE6AAA5BAB55}"/>
              </a:ext>
            </a:extLst>
          </p:cNvPr>
          <p:cNvSpPr/>
          <p:nvPr/>
        </p:nvSpPr>
        <p:spPr>
          <a:xfrm>
            <a:off x="1266750" y="8060819"/>
            <a:ext cx="2802696" cy="1137328"/>
          </a:xfrm>
          <a:prstGeom prst="wedgeRoundRectCallout">
            <a:avLst>
              <a:gd name="adj1" fmla="val 64904"/>
              <a:gd name="adj2" fmla="val -1695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E0A71336-CB18-409F-8FE2-8505D4ECC3F8}"/>
              </a:ext>
            </a:extLst>
          </p:cNvPr>
          <p:cNvSpPr/>
          <p:nvPr/>
        </p:nvSpPr>
        <p:spPr>
          <a:xfrm>
            <a:off x="1266750" y="8235612"/>
            <a:ext cx="2710833" cy="830997"/>
          </a:xfrm>
          <a:prstGeom prst="rect">
            <a:avLst/>
          </a:prstGeom>
        </p:spPr>
        <p:txBody>
          <a:bodyPr wrap="square">
            <a:spAutoFit/>
          </a:bodyPr>
          <a:lstStyle/>
          <a:p>
            <a:r>
              <a:rPr lang="ja-JP" altLang="en-US" sz="1600" dirty="0"/>
              <a:t>スキミング被害を</a:t>
            </a:r>
            <a:r>
              <a:rPr lang="en-US" altLang="ja-JP" sz="1600" dirty="0"/>
              <a:t>100%</a:t>
            </a:r>
            <a:r>
              <a:rPr lang="ja-JP" altLang="en-US" sz="1600" dirty="0"/>
              <a:t>防止する方法はありませんが、リスクを少なくしましょう。</a:t>
            </a:r>
          </a:p>
        </p:txBody>
      </p:sp>
      <p:pic>
        <p:nvPicPr>
          <p:cNvPr id="54" name="図 53">
            <a:extLst>
              <a:ext uri="{FF2B5EF4-FFF2-40B4-BE49-F238E27FC236}">
                <a16:creationId xmlns:a16="http://schemas.microsoft.com/office/drawing/2014/main" id="{94B854A3-5212-47CD-AF84-CAA24AE790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0466" y="7797970"/>
            <a:ext cx="2303176" cy="1727382"/>
          </a:xfrm>
          <a:prstGeom prst="rect">
            <a:avLst/>
          </a:prstGeom>
        </p:spPr>
      </p:pic>
      <p:sp>
        <p:nvSpPr>
          <p:cNvPr id="9" name="正方形/長方形 8">
            <a:extLst>
              <a:ext uri="{FF2B5EF4-FFF2-40B4-BE49-F238E27FC236}">
                <a16:creationId xmlns:a16="http://schemas.microsoft.com/office/drawing/2014/main" id="{060AED2E-2E0A-4667-8BD1-3F0D44B17BE7}"/>
              </a:ext>
            </a:extLst>
          </p:cNvPr>
          <p:cNvSpPr/>
          <p:nvPr/>
        </p:nvSpPr>
        <p:spPr>
          <a:xfrm>
            <a:off x="647236" y="6440687"/>
            <a:ext cx="5779034" cy="894476"/>
          </a:xfrm>
          <a:prstGeom prst="rect">
            <a:avLst/>
          </a:prstGeom>
        </p:spPr>
        <p:txBody>
          <a:bodyPr wrap="square">
            <a:spAutoFit/>
          </a:bodyPr>
          <a:lstStyle/>
          <a:p>
            <a:pPr marL="285750" indent="-285750">
              <a:lnSpc>
                <a:spcPts val="2100"/>
              </a:lnSpc>
              <a:buFont typeface="Wingdings" panose="05000000000000000000" pitchFamily="2" charset="2"/>
              <a:buChar char="l"/>
            </a:pPr>
            <a:r>
              <a:rPr lang="ja-JP" altLang="en-US" sz="1600" dirty="0"/>
              <a:t>定期的にクレジットカードの明細書をチェックしましょう。</a:t>
            </a:r>
            <a:endParaRPr lang="en-US" altLang="ja-JP" sz="1600" dirty="0"/>
          </a:p>
          <a:p>
            <a:pPr>
              <a:lnSpc>
                <a:spcPts val="2100"/>
              </a:lnSpc>
            </a:pPr>
            <a:endParaRPr lang="ja-JP" altLang="en-US" sz="1600" dirty="0"/>
          </a:p>
          <a:p>
            <a:pPr marL="285750" indent="-285750">
              <a:lnSpc>
                <a:spcPts val="2100"/>
              </a:lnSpc>
              <a:buFont typeface="Wingdings" panose="05000000000000000000" pitchFamily="2" charset="2"/>
              <a:buChar char="l"/>
            </a:pPr>
            <a:r>
              <a:rPr lang="ja-JP" altLang="en-US" sz="1600" dirty="0"/>
              <a:t>お金を複数の口座に分散させて預けておきましょう。</a:t>
            </a:r>
          </a:p>
        </p:txBody>
      </p:sp>
      <p:sp>
        <p:nvSpPr>
          <p:cNvPr id="62" name="テキスト ボックス 61">
            <a:extLst>
              <a:ext uri="{FF2B5EF4-FFF2-40B4-BE49-F238E27FC236}">
                <a16:creationId xmlns:a16="http://schemas.microsoft.com/office/drawing/2014/main" id="{DBC045F9-985C-4847-9C15-A475ED8651AF}"/>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５　キャッシュレスに対応した不安解消の説明</a:t>
            </a:r>
          </a:p>
        </p:txBody>
      </p:sp>
      <p:sp>
        <p:nvSpPr>
          <p:cNvPr id="10" name="スライド番号プレースホルダー 9">
            <a:extLst>
              <a:ext uri="{FF2B5EF4-FFF2-40B4-BE49-F238E27FC236}">
                <a16:creationId xmlns:a16="http://schemas.microsoft.com/office/drawing/2014/main" id="{A44C6989-1026-4835-956F-B9FC42244DA9}"/>
              </a:ext>
            </a:extLst>
          </p:cNvPr>
          <p:cNvSpPr>
            <a:spLocks noGrp="1"/>
          </p:cNvSpPr>
          <p:nvPr>
            <p:ph type="sldNum" sz="quarter" idx="12"/>
          </p:nvPr>
        </p:nvSpPr>
        <p:spPr/>
        <p:txBody>
          <a:bodyPr/>
          <a:lstStyle/>
          <a:p>
            <a:fld id="{0245EBA9-29EF-49B3-A0DE-5E3F2BFEDC62}" type="slidenum">
              <a:rPr kumimoji="1" lang="ja-JP" altLang="en-US" smtClean="0"/>
              <a:t>13</a:t>
            </a:fld>
            <a:endParaRPr kumimoji="1" lang="ja-JP" altLang="en-US"/>
          </a:p>
        </p:txBody>
      </p:sp>
    </p:spTree>
    <p:extLst>
      <p:ext uri="{BB962C8B-B14F-4D97-AF65-F5344CB8AC3E}">
        <p14:creationId xmlns:p14="http://schemas.microsoft.com/office/powerpoint/2010/main" val="24531589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72304184-09BE-416A-81F8-4E6179DB2D87}"/>
              </a:ext>
            </a:extLst>
          </p:cNvPr>
          <p:cNvSpPr/>
          <p:nvPr/>
        </p:nvSpPr>
        <p:spPr>
          <a:xfrm>
            <a:off x="336863" y="1348088"/>
            <a:ext cx="6314109" cy="369332"/>
          </a:xfrm>
          <a:prstGeom prst="rect">
            <a:avLst/>
          </a:prstGeom>
          <a:solidFill>
            <a:srgbClr val="FFC000"/>
          </a:solidFill>
        </p:spPr>
        <p:txBody>
          <a:bodyPr wrap="square">
            <a:spAutoFit/>
          </a:bodyPr>
          <a:lstStyle/>
          <a:p>
            <a:pPr algn="ctr"/>
            <a:r>
              <a:rPr lang="ja-JP" altLang="en-US" b="1" dirty="0">
                <a:solidFill>
                  <a:schemeClr val="bg1"/>
                </a:solidFill>
              </a:rPr>
              <a:t>スキミング被害にあってしまった場合の対処法 </a:t>
            </a:r>
          </a:p>
        </p:txBody>
      </p:sp>
      <p:grpSp>
        <p:nvGrpSpPr>
          <p:cNvPr id="10" name="グループ化 9">
            <a:extLst>
              <a:ext uri="{FF2B5EF4-FFF2-40B4-BE49-F238E27FC236}">
                <a16:creationId xmlns:a16="http://schemas.microsoft.com/office/drawing/2014/main" id="{1BB3EB43-6A9A-410D-8AAA-B51244BE5B4C}"/>
              </a:ext>
            </a:extLst>
          </p:cNvPr>
          <p:cNvGrpSpPr/>
          <p:nvPr/>
        </p:nvGrpSpPr>
        <p:grpSpPr>
          <a:xfrm>
            <a:off x="470719" y="1888595"/>
            <a:ext cx="2673392" cy="3121550"/>
            <a:chOff x="470719" y="1332935"/>
            <a:chExt cx="2673392" cy="3194951"/>
          </a:xfrm>
        </p:grpSpPr>
        <p:sp>
          <p:nvSpPr>
            <p:cNvPr id="17" name="四角形: 角を丸くする 16">
              <a:extLst>
                <a:ext uri="{FF2B5EF4-FFF2-40B4-BE49-F238E27FC236}">
                  <a16:creationId xmlns:a16="http://schemas.microsoft.com/office/drawing/2014/main" id="{A8D3B94E-D01E-4EB7-94A9-D2063D9460D5}"/>
                </a:ext>
              </a:extLst>
            </p:cNvPr>
            <p:cNvSpPr/>
            <p:nvPr/>
          </p:nvSpPr>
          <p:spPr>
            <a:xfrm>
              <a:off x="470719" y="1332935"/>
              <a:ext cx="2673392" cy="31949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a:extLst>
                <a:ext uri="{FF2B5EF4-FFF2-40B4-BE49-F238E27FC236}">
                  <a16:creationId xmlns:a16="http://schemas.microsoft.com/office/drawing/2014/main" id="{96461A75-2BDF-440E-9E1D-72E5847E026C}"/>
                </a:ext>
              </a:extLst>
            </p:cNvPr>
            <p:cNvSpPr/>
            <p:nvPr/>
          </p:nvSpPr>
          <p:spPr>
            <a:xfrm>
              <a:off x="652971" y="1963488"/>
              <a:ext cx="2478199" cy="1676741"/>
            </a:xfrm>
            <a:prstGeom prst="rect">
              <a:avLst/>
            </a:prstGeom>
          </p:spPr>
          <p:txBody>
            <a:bodyPr wrap="square">
              <a:spAutoFit/>
            </a:bodyPr>
            <a:lstStyle/>
            <a:p>
              <a:pPr>
                <a:lnSpc>
                  <a:spcPts val="2500"/>
                </a:lnSpc>
              </a:pPr>
              <a:r>
                <a:rPr lang="ja-JP" altLang="en-US" sz="1600" dirty="0"/>
                <a:t>スキミング被害では、カード不正利用の損害が補償されることもあるので、カード会社に問い合わせましょう。</a:t>
              </a:r>
            </a:p>
          </p:txBody>
        </p:sp>
        <p:grpSp>
          <p:nvGrpSpPr>
            <p:cNvPr id="9" name="グループ化 8">
              <a:extLst>
                <a:ext uri="{FF2B5EF4-FFF2-40B4-BE49-F238E27FC236}">
                  <a16:creationId xmlns:a16="http://schemas.microsoft.com/office/drawing/2014/main" id="{4FFF419F-B141-4E5A-B6BA-BFCC3F763ABA}"/>
                </a:ext>
              </a:extLst>
            </p:cNvPr>
            <p:cNvGrpSpPr/>
            <p:nvPr/>
          </p:nvGrpSpPr>
          <p:grpSpPr>
            <a:xfrm>
              <a:off x="500855" y="1387685"/>
              <a:ext cx="568082" cy="507905"/>
              <a:chOff x="-1297265" y="3510434"/>
              <a:chExt cx="568082" cy="507905"/>
            </a:xfrm>
          </p:grpSpPr>
          <p:sp>
            <p:nvSpPr>
              <p:cNvPr id="5" name="楕円 4">
                <a:extLst>
                  <a:ext uri="{FF2B5EF4-FFF2-40B4-BE49-F238E27FC236}">
                    <a16:creationId xmlns:a16="http://schemas.microsoft.com/office/drawing/2014/main" id="{57681C84-20B3-48D0-B469-8F9B68D5D203}"/>
                  </a:ext>
                </a:extLst>
              </p:cNvPr>
              <p:cNvSpPr/>
              <p:nvPr/>
            </p:nvSpPr>
            <p:spPr>
              <a:xfrm>
                <a:off x="-1297265" y="3510434"/>
                <a:ext cx="509865" cy="5079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CBD963C5-811F-408A-A911-8418CF31BE76}"/>
                  </a:ext>
                </a:extLst>
              </p:cNvPr>
              <p:cNvSpPr txBox="1"/>
              <p:nvPr/>
            </p:nvSpPr>
            <p:spPr>
              <a:xfrm>
                <a:off x="-1297265" y="3556674"/>
                <a:ext cx="568082" cy="461665"/>
              </a:xfrm>
              <a:prstGeom prst="rect">
                <a:avLst/>
              </a:prstGeom>
              <a:noFill/>
            </p:spPr>
            <p:txBody>
              <a:bodyPr wrap="square" rtlCol="0">
                <a:spAutoFit/>
              </a:bodyPr>
              <a:lstStyle/>
              <a:p>
                <a:r>
                  <a:rPr kumimoji="1" lang="ja-JP" altLang="en-US" sz="2400" b="1" dirty="0">
                    <a:solidFill>
                      <a:schemeClr val="bg1"/>
                    </a:solidFill>
                  </a:rPr>
                  <a:t>１</a:t>
                </a:r>
              </a:p>
            </p:txBody>
          </p:sp>
        </p:grpSp>
      </p:grpSp>
      <p:grpSp>
        <p:nvGrpSpPr>
          <p:cNvPr id="12" name="グループ化 11">
            <a:extLst>
              <a:ext uri="{FF2B5EF4-FFF2-40B4-BE49-F238E27FC236}">
                <a16:creationId xmlns:a16="http://schemas.microsoft.com/office/drawing/2014/main" id="{B6D355B7-2A4F-48C3-81F3-EE17E303E6DD}"/>
              </a:ext>
            </a:extLst>
          </p:cNvPr>
          <p:cNvGrpSpPr/>
          <p:nvPr/>
        </p:nvGrpSpPr>
        <p:grpSpPr>
          <a:xfrm>
            <a:off x="3726831" y="1888595"/>
            <a:ext cx="2673392" cy="3121550"/>
            <a:chOff x="3726831" y="1332935"/>
            <a:chExt cx="2673392" cy="3194951"/>
          </a:xfrm>
        </p:grpSpPr>
        <p:sp>
          <p:nvSpPr>
            <p:cNvPr id="26" name="四角形: 角を丸くする 25">
              <a:extLst>
                <a:ext uri="{FF2B5EF4-FFF2-40B4-BE49-F238E27FC236}">
                  <a16:creationId xmlns:a16="http://schemas.microsoft.com/office/drawing/2014/main" id="{BF5B88E7-0865-47ED-8BD5-2E955A8C4D55}"/>
                </a:ext>
              </a:extLst>
            </p:cNvPr>
            <p:cNvSpPr/>
            <p:nvPr/>
          </p:nvSpPr>
          <p:spPr>
            <a:xfrm>
              <a:off x="3726831" y="1332935"/>
              <a:ext cx="2673392" cy="319495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D9604320-6815-4745-9B71-505469233416}"/>
                </a:ext>
              </a:extLst>
            </p:cNvPr>
            <p:cNvSpPr/>
            <p:nvPr/>
          </p:nvSpPr>
          <p:spPr>
            <a:xfrm>
              <a:off x="3896139" y="1917710"/>
              <a:ext cx="2337249" cy="2317942"/>
            </a:xfrm>
            <a:prstGeom prst="rect">
              <a:avLst/>
            </a:prstGeom>
          </p:spPr>
          <p:txBody>
            <a:bodyPr wrap="square">
              <a:spAutoFit/>
            </a:bodyPr>
            <a:lstStyle/>
            <a:p>
              <a:pPr>
                <a:lnSpc>
                  <a:spcPts val="2500"/>
                </a:lnSpc>
              </a:pPr>
              <a:r>
                <a:rPr lang="ja-JP" altLang="en-US" sz="1600" dirty="0"/>
                <a:t>不正にカード情報を取得された場合、一定期間まで遡った利用分が補償対象なることがあります。利用明細は定期的にチェックしておきましょう。</a:t>
              </a:r>
            </a:p>
          </p:txBody>
        </p:sp>
        <p:grpSp>
          <p:nvGrpSpPr>
            <p:cNvPr id="53" name="グループ化 52">
              <a:extLst>
                <a:ext uri="{FF2B5EF4-FFF2-40B4-BE49-F238E27FC236}">
                  <a16:creationId xmlns:a16="http://schemas.microsoft.com/office/drawing/2014/main" id="{6F39A3E9-823F-46A5-BD00-D19BB2B9E48B}"/>
                </a:ext>
              </a:extLst>
            </p:cNvPr>
            <p:cNvGrpSpPr/>
            <p:nvPr/>
          </p:nvGrpSpPr>
          <p:grpSpPr>
            <a:xfrm>
              <a:off x="3869103" y="1387685"/>
              <a:ext cx="568082" cy="507905"/>
              <a:chOff x="-1297265" y="3510434"/>
              <a:chExt cx="568082" cy="507905"/>
            </a:xfrm>
          </p:grpSpPr>
          <p:sp>
            <p:nvSpPr>
              <p:cNvPr id="54" name="楕円 53">
                <a:extLst>
                  <a:ext uri="{FF2B5EF4-FFF2-40B4-BE49-F238E27FC236}">
                    <a16:creationId xmlns:a16="http://schemas.microsoft.com/office/drawing/2014/main" id="{30671904-E9CD-4192-B946-AD7231F397DB}"/>
                  </a:ext>
                </a:extLst>
              </p:cNvPr>
              <p:cNvSpPr/>
              <p:nvPr/>
            </p:nvSpPr>
            <p:spPr>
              <a:xfrm>
                <a:off x="-1297265" y="3510434"/>
                <a:ext cx="509865" cy="5079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a:extLst>
                  <a:ext uri="{FF2B5EF4-FFF2-40B4-BE49-F238E27FC236}">
                    <a16:creationId xmlns:a16="http://schemas.microsoft.com/office/drawing/2014/main" id="{ED20DE25-B227-44E7-AB8E-3AC02F2FD175}"/>
                  </a:ext>
                </a:extLst>
              </p:cNvPr>
              <p:cNvSpPr txBox="1"/>
              <p:nvPr/>
            </p:nvSpPr>
            <p:spPr>
              <a:xfrm>
                <a:off x="-1297265" y="3556674"/>
                <a:ext cx="568082" cy="461665"/>
              </a:xfrm>
              <a:prstGeom prst="rect">
                <a:avLst/>
              </a:prstGeom>
              <a:noFill/>
            </p:spPr>
            <p:txBody>
              <a:bodyPr wrap="square" rtlCol="0">
                <a:spAutoFit/>
              </a:bodyPr>
              <a:lstStyle/>
              <a:p>
                <a:r>
                  <a:rPr kumimoji="1" lang="ja-JP" altLang="en-US" sz="2400" b="1" dirty="0">
                    <a:solidFill>
                      <a:schemeClr val="bg1"/>
                    </a:solidFill>
                  </a:rPr>
                  <a:t>２</a:t>
                </a:r>
              </a:p>
            </p:txBody>
          </p:sp>
        </p:grpSp>
      </p:grpSp>
      <p:grpSp>
        <p:nvGrpSpPr>
          <p:cNvPr id="13" name="グループ化 12">
            <a:extLst>
              <a:ext uri="{FF2B5EF4-FFF2-40B4-BE49-F238E27FC236}">
                <a16:creationId xmlns:a16="http://schemas.microsoft.com/office/drawing/2014/main" id="{E9B7E30A-0519-4884-B9D1-5936C5142BF3}"/>
              </a:ext>
            </a:extLst>
          </p:cNvPr>
          <p:cNvGrpSpPr/>
          <p:nvPr/>
        </p:nvGrpSpPr>
        <p:grpSpPr>
          <a:xfrm>
            <a:off x="470719" y="5196335"/>
            <a:ext cx="5916561" cy="2589034"/>
            <a:chOff x="470719" y="5008943"/>
            <a:chExt cx="5916561" cy="2861875"/>
          </a:xfrm>
        </p:grpSpPr>
        <p:sp>
          <p:nvSpPr>
            <p:cNvPr id="33" name="四角形: 角を丸くする 32">
              <a:extLst>
                <a:ext uri="{FF2B5EF4-FFF2-40B4-BE49-F238E27FC236}">
                  <a16:creationId xmlns:a16="http://schemas.microsoft.com/office/drawing/2014/main" id="{EFC37EFA-B533-4B70-9CAB-9A4036070E39}"/>
                </a:ext>
              </a:extLst>
            </p:cNvPr>
            <p:cNvSpPr/>
            <p:nvPr/>
          </p:nvSpPr>
          <p:spPr>
            <a:xfrm>
              <a:off x="470719" y="5008943"/>
              <a:ext cx="5916561" cy="286187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正方形/長方形 33">
              <a:extLst>
                <a:ext uri="{FF2B5EF4-FFF2-40B4-BE49-F238E27FC236}">
                  <a16:creationId xmlns:a16="http://schemas.microsoft.com/office/drawing/2014/main" id="{2AEA47DE-FDDD-4F73-8EDF-32434A8FBF2C}"/>
                </a:ext>
              </a:extLst>
            </p:cNvPr>
            <p:cNvSpPr/>
            <p:nvPr/>
          </p:nvSpPr>
          <p:spPr>
            <a:xfrm>
              <a:off x="809295" y="5473371"/>
              <a:ext cx="5369246" cy="1997342"/>
            </a:xfrm>
            <a:prstGeom prst="rect">
              <a:avLst/>
            </a:prstGeom>
          </p:spPr>
          <p:txBody>
            <a:bodyPr wrap="square">
              <a:spAutoFit/>
            </a:bodyPr>
            <a:lstStyle/>
            <a:p>
              <a:pPr>
                <a:lnSpc>
                  <a:spcPts val="2500"/>
                </a:lnSpc>
              </a:pPr>
              <a:r>
                <a:rPr lang="ja-JP" altLang="en-US" sz="1600" dirty="0"/>
                <a:t>他者による不正利用ではカード会社が盗難保険の補償対象としていますが、カード利用者に過失がある場合は補償されないケースもあります。</a:t>
              </a:r>
            </a:p>
            <a:p>
              <a:pPr>
                <a:lnSpc>
                  <a:spcPts val="2500"/>
                </a:lnSpc>
              </a:pPr>
              <a:r>
                <a:rPr lang="ja-JP" altLang="en-US" sz="1600" dirty="0"/>
                <a:t>例えば、カードを他人に貸して利用させていたり推測されやすい暗証番号に設定していたりする場合は、過失があると認定される可能性があるので注意してください。</a:t>
              </a:r>
            </a:p>
          </p:txBody>
        </p:sp>
        <p:grpSp>
          <p:nvGrpSpPr>
            <p:cNvPr id="56" name="グループ化 55">
              <a:extLst>
                <a:ext uri="{FF2B5EF4-FFF2-40B4-BE49-F238E27FC236}">
                  <a16:creationId xmlns:a16="http://schemas.microsoft.com/office/drawing/2014/main" id="{702B1D78-98F5-47F1-B122-1AA71EF02F5F}"/>
                </a:ext>
              </a:extLst>
            </p:cNvPr>
            <p:cNvGrpSpPr/>
            <p:nvPr/>
          </p:nvGrpSpPr>
          <p:grpSpPr>
            <a:xfrm>
              <a:off x="500855" y="5019366"/>
              <a:ext cx="568082" cy="507905"/>
              <a:chOff x="-1297265" y="3510434"/>
              <a:chExt cx="568082" cy="507905"/>
            </a:xfrm>
          </p:grpSpPr>
          <p:sp>
            <p:nvSpPr>
              <p:cNvPr id="57" name="楕円 56">
                <a:extLst>
                  <a:ext uri="{FF2B5EF4-FFF2-40B4-BE49-F238E27FC236}">
                    <a16:creationId xmlns:a16="http://schemas.microsoft.com/office/drawing/2014/main" id="{8C2E5A7C-2ECE-402F-A248-4E193AE86FA4}"/>
                  </a:ext>
                </a:extLst>
              </p:cNvPr>
              <p:cNvSpPr/>
              <p:nvPr/>
            </p:nvSpPr>
            <p:spPr>
              <a:xfrm>
                <a:off x="-1297265" y="3510434"/>
                <a:ext cx="509865" cy="507905"/>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8" name="テキスト ボックス 57">
                <a:extLst>
                  <a:ext uri="{FF2B5EF4-FFF2-40B4-BE49-F238E27FC236}">
                    <a16:creationId xmlns:a16="http://schemas.microsoft.com/office/drawing/2014/main" id="{D908ACBD-E4D8-4816-8551-5BCA1AFB641C}"/>
                  </a:ext>
                </a:extLst>
              </p:cNvPr>
              <p:cNvSpPr txBox="1"/>
              <p:nvPr/>
            </p:nvSpPr>
            <p:spPr>
              <a:xfrm>
                <a:off x="-1297265" y="3556674"/>
                <a:ext cx="568082" cy="461665"/>
              </a:xfrm>
              <a:prstGeom prst="rect">
                <a:avLst/>
              </a:prstGeom>
              <a:noFill/>
            </p:spPr>
            <p:txBody>
              <a:bodyPr wrap="square" rtlCol="0">
                <a:spAutoFit/>
              </a:bodyPr>
              <a:lstStyle/>
              <a:p>
                <a:r>
                  <a:rPr kumimoji="1" lang="ja-JP" altLang="en-US" sz="2400" b="1" dirty="0">
                    <a:solidFill>
                      <a:schemeClr val="bg1"/>
                    </a:solidFill>
                  </a:rPr>
                  <a:t>３</a:t>
                </a:r>
              </a:p>
            </p:txBody>
          </p:sp>
        </p:grpSp>
      </p:grpSp>
      <p:pic>
        <p:nvPicPr>
          <p:cNvPr id="63" name="図 62">
            <a:extLst>
              <a:ext uri="{FF2B5EF4-FFF2-40B4-BE49-F238E27FC236}">
                <a16:creationId xmlns:a16="http://schemas.microsoft.com/office/drawing/2014/main" id="{77DF3678-F793-4958-A6F0-9379D9810F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868" y="7830906"/>
            <a:ext cx="2303176" cy="1727382"/>
          </a:xfrm>
          <a:prstGeom prst="rect">
            <a:avLst/>
          </a:prstGeom>
        </p:spPr>
      </p:pic>
      <p:sp>
        <p:nvSpPr>
          <p:cNvPr id="70" name="テキスト ボックス 69">
            <a:extLst>
              <a:ext uri="{FF2B5EF4-FFF2-40B4-BE49-F238E27FC236}">
                <a16:creationId xmlns:a16="http://schemas.microsoft.com/office/drawing/2014/main" id="{5379CFC6-0C37-483E-8677-897E13393DA3}"/>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５　キャッシュレスに対応した不安解消の説明</a:t>
            </a:r>
          </a:p>
        </p:txBody>
      </p:sp>
      <p:sp>
        <p:nvSpPr>
          <p:cNvPr id="71" name="テキスト ボックス 70">
            <a:extLst>
              <a:ext uri="{FF2B5EF4-FFF2-40B4-BE49-F238E27FC236}">
                <a16:creationId xmlns:a16="http://schemas.microsoft.com/office/drawing/2014/main" id="{ACA7B4E5-8B3F-4166-B8A9-5F9141BDC6CF}"/>
              </a:ext>
            </a:extLst>
          </p:cNvPr>
          <p:cNvSpPr txBox="1"/>
          <p:nvPr/>
        </p:nvSpPr>
        <p:spPr>
          <a:xfrm>
            <a:off x="0" y="654459"/>
            <a:ext cx="6186309" cy="369332"/>
          </a:xfrm>
          <a:prstGeom prst="rect">
            <a:avLst/>
          </a:prstGeom>
          <a:noFill/>
        </p:spPr>
        <p:txBody>
          <a:bodyPr wrap="none" rtlCol="0">
            <a:spAutoFit/>
          </a:bodyPr>
          <a:lstStyle/>
          <a:p>
            <a:r>
              <a:rPr lang="ja-JP" altLang="en-US" b="1" dirty="0"/>
              <a:t>　　（２）　</a:t>
            </a:r>
            <a:r>
              <a:rPr lang="ja-JP" altLang="ja-JP" b="1" dirty="0"/>
              <a:t>不正利用される可能性がある対処・対策方法</a:t>
            </a:r>
          </a:p>
        </p:txBody>
      </p:sp>
      <p:cxnSp>
        <p:nvCxnSpPr>
          <p:cNvPr id="72" name="直線コネクタ 71">
            <a:extLst>
              <a:ext uri="{FF2B5EF4-FFF2-40B4-BE49-F238E27FC236}">
                <a16:creationId xmlns:a16="http://schemas.microsoft.com/office/drawing/2014/main" id="{FD98C011-F765-460A-900B-70C1AFE3F603}"/>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74" name="吹き出し: 角を丸めた四角形 73">
            <a:extLst>
              <a:ext uri="{FF2B5EF4-FFF2-40B4-BE49-F238E27FC236}">
                <a16:creationId xmlns:a16="http://schemas.microsoft.com/office/drawing/2014/main" id="{F5A93840-6A62-4752-A9AB-25144703DCFD}"/>
              </a:ext>
            </a:extLst>
          </p:cNvPr>
          <p:cNvSpPr/>
          <p:nvPr/>
        </p:nvSpPr>
        <p:spPr>
          <a:xfrm>
            <a:off x="2311102" y="8016746"/>
            <a:ext cx="4252166" cy="1198884"/>
          </a:xfrm>
          <a:prstGeom prst="wedgeRoundRectCallout">
            <a:avLst>
              <a:gd name="adj1" fmla="val -58974"/>
              <a:gd name="adj2" fmla="val -32843"/>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CB1C7811-F71D-4DF8-82F0-C8C49568CA56}"/>
              </a:ext>
            </a:extLst>
          </p:cNvPr>
          <p:cNvSpPr/>
          <p:nvPr/>
        </p:nvSpPr>
        <p:spPr>
          <a:xfrm>
            <a:off x="2373955" y="8213458"/>
            <a:ext cx="4177195" cy="830997"/>
          </a:xfrm>
          <a:prstGeom prst="rect">
            <a:avLst/>
          </a:prstGeom>
        </p:spPr>
        <p:txBody>
          <a:bodyPr wrap="square">
            <a:spAutoFit/>
          </a:bodyPr>
          <a:lstStyle/>
          <a:p>
            <a:pPr lvl="0"/>
            <a:r>
              <a:rPr lang="ja-JP" altLang="en-US" sz="1600" dirty="0"/>
              <a:t>もしもの場合の対応について理解していれば、相談を受けた場合でもしっかりとした対応がとれ、安心感も与えられます。</a:t>
            </a:r>
          </a:p>
        </p:txBody>
      </p:sp>
      <p:sp>
        <p:nvSpPr>
          <p:cNvPr id="77" name="スライド番号プレースホルダー 76">
            <a:extLst>
              <a:ext uri="{FF2B5EF4-FFF2-40B4-BE49-F238E27FC236}">
                <a16:creationId xmlns:a16="http://schemas.microsoft.com/office/drawing/2014/main" id="{645CD925-FFC3-4134-BBDC-FED448D07C50}"/>
              </a:ext>
            </a:extLst>
          </p:cNvPr>
          <p:cNvSpPr>
            <a:spLocks noGrp="1"/>
          </p:cNvSpPr>
          <p:nvPr>
            <p:ph type="sldNum" sz="quarter" idx="12"/>
          </p:nvPr>
        </p:nvSpPr>
        <p:spPr/>
        <p:txBody>
          <a:bodyPr/>
          <a:lstStyle/>
          <a:p>
            <a:fld id="{0245EBA9-29EF-49B3-A0DE-5E3F2BFEDC62}" type="slidenum">
              <a:rPr kumimoji="1" lang="ja-JP" altLang="en-US" smtClean="0"/>
              <a:t>14</a:t>
            </a:fld>
            <a:endParaRPr kumimoji="1" lang="ja-JP" altLang="en-US"/>
          </a:p>
        </p:txBody>
      </p:sp>
    </p:spTree>
    <p:extLst>
      <p:ext uri="{BB962C8B-B14F-4D97-AF65-F5344CB8AC3E}">
        <p14:creationId xmlns:p14="http://schemas.microsoft.com/office/powerpoint/2010/main" val="3825905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0F965319-29AD-716A-778D-24273D3E6E64}"/>
              </a:ext>
            </a:extLst>
          </p:cNvPr>
          <p:cNvSpPr/>
          <p:nvPr/>
        </p:nvSpPr>
        <p:spPr>
          <a:xfrm>
            <a:off x="648929" y="755708"/>
            <a:ext cx="5619136" cy="148958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a:extLst>
              <a:ext uri="{FF2B5EF4-FFF2-40B4-BE49-F238E27FC236}">
                <a16:creationId xmlns:a16="http://schemas.microsoft.com/office/drawing/2014/main" id="{5379CFC6-0C37-483E-8677-897E13393DA3}"/>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資料</a:t>
            </a:r>
          </a:p>
        </p:txBody>
      </p:sp>
      <p:pic>
        <p:nvPicPr>
          <p:cNvPr id="28" name="図 27">
            <a:extLst>
              <a:ext uri="{FF2B5EF4-FFF2-40B4-BE49-F238E27FC236}">
                <a16:creationId xmlns:a16="http://schemas.microsoft.com/office/drawing/2014/main" id="{825D5953-4151-4E95-9573-8B49E7F6CF4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5137" y="998516"/>
            <a:ext cx="905288" cy="905288"/>
          </a:xfrm>
          <a:prstGeom prst="rect">
            <a:avLst/>
          </a:prstGeom>
        </p:spPr>
      </p:pic>
      <p:sp>
        <p:nvSpPr>
          <p:cNvPr id="29" name="正方形/長方形 28">
            <a:extLst>
              <a:ext uri="{FF2B5EF4-FFF2-40B4-BE49-F238E27FC236}">
                <a16:creationId xmlns:a16="http://schemas.microsoft.com/office/drawing/2014/main" id="{6EA7A208-33E1-4993-8AA1-FABD344C7B94}"/>
              </a:ext>
            </a:extLst>
          </p:cNvPr>
          <p:cNvSpPr/>
          <p:nvPr/>
        </p:nvSpPr>
        <p:spPr>
          <a:xfrm>
            <a:off x="2656633" y="998988"/>
            <a:ext cx="3429000" cy="1077218"/>
          </a:xfrm>
          <a:prstGeom prst="rect">
            <a:avLst/>
          </a:prstGeom>
        </p:spPr>
        <p:txBody>
          <a:bodyPr>
            <a:spAutoFit/>
          </a:bodyPr>
          <a:lstStyle/>
          <a:p>
            <a:r>
              <a:rPr lang="ja-JP" altLang="en-US" sz="1600" dirty="0">
                <a:hlinkClick r:id="rId3"/>
              </a:rPr>
              <a:t>シニア世代の</a:t>
            </a:r>
            <a:r>
              <a:rPr lang="en-US" altLang="ja-JP" sz="1600" dirty="0">
                <a:hlinkClick r:id="rId3"/>
              </a:rPr>
              <a:t>67</a:t>
            </a:r>
            <a:r>
              <a:rPr lang="ja-JP" altLang="en-US" sz="1600" dirty="0">
                <a:hlinkClick r:id="rId3"/>
              </a:rPr>
              <a:t>％がキャッシュレス派！令和シニアのキャッシュレス事情を徹底調査 </a:t>
            </a:r>
            <a:r>
              <a:rPr lang="en-US" altLang="ja-JP" sz="1600" dirty="0">
                <a:hlinkClick r:id="rId3"/>
              </a:rPr>
              <a:t>| 【</a:t>
            </a:r>
            <a:r>
              <a:rPr lang="ja-JP" altLang="en-US" sz="1600" dirty="0">
                <a:hlinkClick r:id="rId3"/>
              </a:rPr>
              <a:t>ヒトトキ</a:t>
            </a:r>
            <a:r>
              <a:rPr lang="en-US" altLang="ja-JP" sz="1600" dirty="0">
                <a:hlinkClick r:id="rId3"/>
              </a:rPr>
              <a:t>】</a:t>
            </a:r>
            <a:r>
              <a:rPr lang="ja-JP" altLang="en-US" sz="1600" dirty="0">
                <a:hlinkClick r:id="rId3"/>
              </a:rPr>
              <a:t>三井住友カード </a:t>
            </a:r>
            <a:r>
              <a:rPr lang="en-US" altLang="ja-JP" sz="1600" dirty="0">
                <a:hlinkClick r:id="rId3"/>
              </a:rPr>
              <a:t>(smbc-card.com)</a:t>
            </a:r>
            <a:endParaRPr lang="ja-JP" altLang="en-US" sz="1600" dirty="0"/>
          </a:p>
        </p:txBody>
      </p:sp>
      <p:sp>
        <p:nvSpPr>
          <p:cNvPr id="2" name="スライド番号プレースホルダー 1">
            <a:extLst>
              <a:ext uri="{FF2B5EF4-FFF2-40B4-BE49-F238E27FC236}">
                <a16:creationId xmlns:a16="http://schemas.microsoft.com/office/drawing/2014/main" id="{E9783202-A9EF-4F88-92F6-EF5BD4C7CF8F}"/>
              </a:ext>
            </a:extLst>
          </p:cNvPr>
          <p:cNvSpPr>
            <a:spLocks noGrp="1"/>
          </p:cNvSpPr>
          <p:nvPr>
            <p:ph type="sldNum" sz="quarter" idx="12"/>
          </p:nvPr>
        </p:nvSpPr>
        <p:spPr/>
        <p:txBody>
          <a:bodyPr/>
          <a:lstStyle/>
          <a:p>
            <a:fld id="{0245EBA9-29EF-49B3-A0DE-5E3F2BFEDC62}" type="slidenum">
              <a:rPr kumimoji="1" lang="ja-JP" altLang="en-US" smtClean="0"/>
              <a:t>15</a:t>
            </a:fld>
            <a:endParaRPr kumimoji="1" lang="ja-JP" altLang="en-US"/>
          </a:p>
        </p:txBody>
      </p:sp>
      <p:sp>
        <p:nvSpPr>
          <p:cNvPr id="3" name="正方形/長方形 2">
            <a:extLst>
              <a:ext uri="{FF2B5EF4-FFF2-40B4-BE49-F238E27FC236}">
                <a16:creationId xmlns:a16="http://schemas.microsoft.com/office/drawing/2014/main" id="{F1964DA8-F351-4F70-A9DE-C94BB6D92582}"/>
              </a:ext>
            </a:extLst>
          </p:cNvPr>
          <p:cNvSpPr/>
          <p:nvPr/>
        </p:nvSpPr>
        <p:spPr>
          <a:xfrm>
            <a:off x="2656633" y="2853231"/>
            <a:ext cx="3429000" cy="923330"/>
          </a:xfrm>
          <a:prstGeom prst="rect">
            <a:avLst/>
          </a:prstGeom>
        </p:spPr>
        <p:txBody>
          <a:bodyPr>
            <a:spAutoFit/>
          </a:bodyPr>
          <a:lstStyle/>
          <a:p>
            <a:r>
              <a:rPr lang="ja-JP" altLang="en-US" dirty="0">
                <a:hlinkClick r:id="rId4"/>
              </a:rPr>
              <a:t>生活がもっと便利になるキャッシュレス｜りそなグループ </a:t>
            </a:r>
            <a:r>
              <a:rPr lang="en-US" altLang="ja-JP" dirty="0">
                <a:hlinkClick r:id="rId4"/>
              </a:rPr>
              <a:t>(resonabank.co.jp)</a:t>
            </a:r>
            <a:endParaRPr lang="ja-JP" altLang="en-US" dirty="0"/>
          </a:p>
        </p:txBody>
      </p:sp>
      <p:pic>
        <p:nvPicPr>
          <p:cNvPr id="5" name="図 4">
            <a:extLst>
              <a:ext uri="{FF2B5EF4-FFF2-40B4-BE49-F238E27FC236}">
                <a16:creationId xmlns:a16="http://schemas.microsoft.com/office/drawing/2014/main" id="{3F6E6D84-22D2-454D-937A-023440A4B0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5137" y="2853231"/>
            <a:ext cx="905289" cy="905289"/>
          </a:xfrm>
          <a:prstGeom prst="rect">
            <a:avLst/>
          </a:prstGeom>
        </p:spPr>
      </p:pic>
      <p:sp>
        <p:nvSpPr>
          <p:cNvPr id="6" name="正方形/長方形 5">
            <a:extLst>
              <a:ext uri="{FF2B5EF4-FFF2-40B4-BE49-F238E27FC236}">
                <a16:creationId xmlns:a16="http://schemas.microsoft.com/office/drawing/2014/main" id="{CBCCD361-26E5-4D18-8D07-E0279A46A49B}"/>
              </a:ext>
            </a:extLst>
          </p:cNvPr>
          <p:cNvSpPr/>
          <p:nvPr/>
        </p:nvSpPr>
        <p:spPr>
          <a:xfrm>
            <a:off x="2656633" y="4714811"/>
            <a:ext cx="3429000" cy="923330"/>
          </a:xfrm>
          <a:prstGeom prst="rect">
            <a:avLst/>
          </a:prstGeom>
        </p:spPr>
        <p:txBody>
          <a:bodyPr>
            <a:spAutoFit/>
          </a:bodyPr>
          <a:lstStyle/>
          <a:p>
            <a:r>
              <a:rPr lang="en-US" altLang="ja-JP" dirty="0">
                <a:hlinkClick r:id="rId6"/>
              </a:rPr>
              <a:t>2022</a:t>
            </a:r>
            <a:r>
              <a:rPr lang="ja-JP" altLang="en-US" dirty="0">
                <a:hlinkClick r:id="rId6"/>
              </a:rPr>
              <a:t>年のキャッシュレス決済比率を算出しました （</a:t>
            </a:r>
            <a:r>
              <a:rPr lang="en-US" altLang="ja-JP" dirty="0">
                <a:hlinkClick r:id="rId6"/>
              </a:rPr>
              <a:t>METI/</a:t>
            </a:r>
            <a:r>
              <a:rPr lang="ja-JP" altLang="en-US" dirty="0">
                <a:hlinkClick r:id="rId6"/>
              </a:rPr>
              <a:t>経済産業省）</a:t>
            </a:r>
            <a:endParaRPr lang="ja-JP" altLang="en-US" dirty="0"/>
          </a:p>
        </p:txBody>
      </p:sp>
      <p:sp>
        <p:nvSpPr>
          <p:cNvPr id="9" name="正方形/長方形 8">
            <a:extLst>
              <a:ext uri="{FF2B5EF4-FFF2-40B4-BE49-F238E27FC236}">
                <a16:creationId xmlns:a16="http://schemas.microsoft.com/office/drawing/2014/main" id="{DA7BB68D-5E76-4CD8-A2EE-7455401C2AD8}"/>
              </a:ext>
            </a:extLst>
          </p:cNvPr>
          <p:cNvSpPr/>
          <p:nvPr/>
        </p:nvSpPr>
        <p:spPr>
          <a:xfrm>
            <a:off x="2665316" y="6608312"/>
            <a:ext cx="3429000" cy="646331"/>
          </a:xfrm>
          <a:prstGeom prst="rect">
            <a:avLst/>
          </a:prstGeom>
        </p:spPr>
        <p:txBody>
          <a:bodyPr>
            <a:spAutoFit/>
          </a:bodyPr>
          <a:lstStyle/>
          <a:p>
            <a:r>
              <a:rPr lang="ja-JP" altLang="en-US" dirty="0">
                <a:hlinkClick r:id="rId7"/>
              </a:rPr>
              <a:t>キャッシュレス （</a:t>
            </a:r>
            <a:r>
              <a:rPr lang="en-US" altLang="ja-JP" dirty="0">
                <a:hlinkClick r:id="rId7"/>
              </a:rPr>
              <a:t>METI/</a:t>
            </a:r>
            <a:r>
              <a:rPr lang="ja-JP" altLang="en-US" dirty="0">
                <a:hlinkClick r:id="rId7"/>
              </a:rPr>
              <a:t>経済産業省）</a:t>
            </a:r>
            <a:endParaRPr lang="ja-JP" altLang="en-US" dirty="0"/>
          </a:p>
        </p:txBody>
      </p:sp>
      <p:pic>
        <p:nvPicPr>
          <p:cNvPr id="11" name="図 10">
            <a:extLst>
              <a:ext uri="{FF2B5EF4-FFF2-40B4-BE49-F238E27FC236}">
                <a16:creationId xmlns:a16="http://schemas.microsoft.com/office/drawing/2014/main" id="{D070CD81-C4F5-4ACF-9CE1-87332B07A94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55137" y="6527420"/>
            <a:ext cx="905288" cy="905288"/>
          </a:xfrm>
          <a:prstGeom prst="rect">
            <a:avLst/>
          </a:prstGeom>
        </p:spPr>
      </p:pic>
      <p:sp>
        <p:nvSpPr>
          <p:cNvPr id="13" name="四角形: 角を丸くする 12">
            <a:extLst>
              <a:ext uri="{FF2B5EF4-FFF2-40B4-BE49-F238E27FC236}">
                <a16:creationId xmlns:a16="http://schemas.microsoft.com/office/drawing/2014/main" id="{E0A4D3F6-32F8-B60C-7561-975E692E6073}"/>
              </a:ext>
            </a:extLst>
          </p:cNvPr>
          <p:cNvSpPr/>
          <p:nvPr/>
        </p:nvSpPr>
        <p:spPr>
          <a:xfrm>
            <a:off x="648929" y="2570102"/>
            <a:ext cx="5619136" cy="148958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四角形: 角を丸くする 13">
            <a:extLst>
              <a:ext uri="{FF2B5EF4-FFF2-40B4-BE49-F238E27FC236}">
                <a16:creationId xmlns:a16="http://schemas.microsoft.com/office/drawing/2014/main" id="{0838FF4D-D2DB-08B1-CFB3-452A4F68E69E}"/>
              </a:ext>
            </a:extLst>
          </p:cNvPr>
          <p:cNvSpPr/>
          <p:nvPr/>
        </p:nvSpPr>
        <p:spPr>
          <a:xfrm>
            <a:off x="619432" y="4384496"/>
            <a:ext cx="5619136" cy="148958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四角形: 角を丸くする 14">
            <a:extLst>
              <a:ext uri="{FF2B5EF4-FFF2-40B4-BE49-F238E27FC236}">
                <a16:creationId xmlns:a16="http://schemas.microsoft.com/office/drawing/2014/main" id="{3CAC554E-8F75-E690-BBDC-18A84D7C8083}"/>
              </a:ext>
            </a:extLst>
          </p:cNvPr>
          <p:cNvSpPr/>
          <p:nvPr/>
        </p:nvSpPr>
        <p:spPr>
          <a:xfrm>
            <a:off x="648929" y="6227451"/>
            <a:ext cx="5619136" cy="1489587"/>
          </a:xfrm>
          <a:prstGeom prst="roundRect">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descr="QR コード&#10;&#10;自動的に生成された説明">
            <a:extLst>
              <a:ext uri="{FF2B5EF4-FFF2-40B4-BE49-F238E27FC236}">
                <a16:creationId xmlns:a16="http://schemas.microsoft.com/office/drawing/2014/main" id="{2FBC2571-437E-0020-348F-2CDD945A34E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5138" y="4681909"/>
            <a:ext cx="905288" cy="905288"/>
          </a:xfrm>
          <a:prstGeom prst="rect">
            <a:avLst/>
          </a:prstGeom>
        </p:spPr>
      </p:pic>
    </p:spTree>
    <p:extLst>
      <p:ext uri="{BB962C8B-B14F-4D97-AF65-F5344CB8AC3E}">
        <p14:creationId xmlns:p14="http://schemas.microsoft.com/office/powerpoint/2010/main" val="27935458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9783202-A9EF-4F88-92F6-EF5BD4C7CF8F}"/>
              </a:ext>
            </a:extLst>
          </p:cNvPr>
          <p:cNvSpPr>
            <a:spLocks noGrp="1"/>
          </p:cNvSpPr>
          <p:nvPr>
            <p:ph type="sldNum" sz="quarter" idx="12"/>
          </p:nvPr>
        </p:nvSpPr>
        <p:spPr/>
        <p:txBody>
          <a:bodyPr/>
          <a:lstStyle/>
          <a:p>
            <a:fld id="{0245EBA9-29EF-49B3-A0DE-5E3F2BFEDC62}" type="slidenum">
              <a:rPr kumimoji="1" lang="ja-JP" altLang="en-US" smtClean="0"/>
              <a:t>16</a:t>
            </a:fld>
            <a:endParaRPr kumimoji="1" lang="ja-JP" altLang="en-US"/>
          </a:p>
        </p:txBody>
      </p:sp>
      <p:sp>
        <p:nvSpPr>
          <p:cNvPr id="12" name="テキスト ボックス 11">
            <a:extLst>
              <a:ext uri="{FF2B5EF4-FFF2-40B4-BE49-F238E27FC236}">
                <a16:creationId xmlns:a16="http://schemas.microsoft.com/office/drawing/2014/main" id="{43173BA5-526C-1A00-7AD5-2FDC7E046E72}"/>
              </a:ext>
            </a:extLst>
          </p:cNvPr>
          <p:cNvSpPr txBox="1"/>
          <p:nvPr/>
        </p:nvSpPr>
        <p:spPr>
          <a:xfrm>
            <a:off x="187509" y="1413569"/>
            <a:ext cx="6482981" cy="7078861"/>
          </a:xfrm>
          <a:prstGeom prst="rect">
            <a:avLst/>
          </a:prstGeom>
          <a:noFill/>
        </p:spPr>
        <p:txBody>
          <a:bodyPr wrap="square">
            <a:spAutoFit/>
          </a:bodyPr>
          <a:lstStyle/>
          <a:p>
            <a:pPr algn="ctr">
              <a:lnSpc>
                <a:spcPct val="150000"/>
              </a:lnSpc>
              <a:defRPr/>
            </a:pPr>
            <a:r>
              <a:rPr kumimoji="1" lang="ja-JP" altLang="en-US" sz="1600" dirty="0">
                <a:solidFill>
                  <a:prstClr val="black">
                    <a:lumMod val="65000"/>
                    <a:lumOff val="35000"/>
                  </a:prstClr>
                </a:solidFill>
                <a:latin typeface="メイリオ" panose="020B0604030504040204" pitchFamily="50" charset="-128"/>
              </a:rPr>
              <a:t>令和</a:t>
            </a:r>
            <a:r>
              <a:rPr kumimoji="1" lang="en-US" altLang="ja-JP" sz="1600" dirty="0">
                <a:solidFill>
                  <a:prstClr val="black">
                    <a:lumMod val="65000"/>
                    <a:lumOff val="35000"/>
                  </a:prstClr>
                </a:solidFill>
                <a:latin typeface="メイリオ" panose="020B0604030504040204" pitchFamily="50" charset="-128"/>
              </a:rPr>
              <a:t>4</a:t>
            </a:r>
            <a:r>
              <a:rPr kumimoji="1" lang="ja-JP" altLang="en-US" sz="1600" dirty="0">
                <a:solidFill>
                  <a:prstClr val="black">
                    <a:lumMod val="65000"/>
                    <a:lumOff val="35000"/>
                  </a:prstClr>
                </a:solidFill>
                <a:latin typeface="メイリオ" panose="020B0604030504040204" pitchFamily="50" charset="-128"/>
              </a:rPr>
              <a:t>年度</a:t>
            </a:r>
            <a:endParaRPr kumimoji="1" lang="en-US" altLang="ja-JP" sz="1600" dirty="0">
              <a:solidFill>
                <a:prstClr val="black">
                  <a:lumMod val="65000"/>
                  <a:lumOff val="35000"/>
                </a:prstClr>
              </a:solidFill>
              <a:latin typeface="メイリオ" panose="020B0604030504040204" pitchFamily="50" charset="-128"/>
            </a:endParaRPr>
          </a:p>
          <a:p>
            <a:pPr algn="ctr">
              <a:lnSpc>
                <a:spcPct val="150000"/>
              </a:lnSpc>
              <a:defRPr/>
            </a:pPr>
            <a:r>
              <a:rPr kumimoji="1" lang="ja-JP" altLang="en-US" sz="1600" dirty="0">
                <a:solidFill>
                  <a:prstClr val="black">
                    <a:lumMod val="65000"/>
                    <a:lumOff val="35000"/>
                  </a:prstClr>
                </a:solidFill>
                <a:latin typeface="メイリオ" panose="020B0604030504040204" pitchFamily="50" charset="-128"/>
              </a:rPr>
              <a:t>ふじのくにデジタルサポーター育成事業事業</a:t>
            </a:r>
          </a:p>
          <a:p>
            <a:pPr algn="ctr">
              <a:lnSpc>
                <a:spcPct val="150000"/>
              </a:lnSpc>
              <a:defRPr/>
            </a:pPr>
            <a:r>
              <a:rPr kumimoji="1" lang="ja-JP" altLang="en-US" sz="1600" dirty="0">
                <a:solidFill>
                  <a:prstClr val="black">
                    <a:lumMod val="65000"/>
                    <a:lumOff val="35000"/>
                  </a:prstClr>
                </a:solidFill>
                <a:latin typeface="メイリオ" panose="020B0604030504040204" pitchFamily="50" charset="-128"/>
              </a:rPr>
              <a:t>講習会テキスト</a:t>
            </a:r>
            <a:r>
              <a:rPr kumimoji="1" lang="en-US" altLang="ja-JP" sz="1600" dirty="0">
                <a:solidFill>
                  <a:prstClr val="black">
                    <a:lumMod val="65000"/>
                    <a:lumOff val="35000"/>
                  </a:prstClr>
                </a:solidFill>
                <a:latin typeface="メイリオ" panose="020B0604030504040204" pitchFamily="50" charset="-128"/>
              </a:rPr>
              <a:t>｢</a:t>
            </a:r>
            <a:r>
              <a:rPr kumimoji="1" lang="ja-JP" altLang="en-US" sz="1600" dirty="0">
                <a:solidFill>
                  <a:prstClr val="black">
                    <a:lumMod val="65000"/>
                    <a:lumOff val="35000"/>
                  </a:prstClr>
                </a:solidFill>
                <a:latin typeface="メイリオ" panose="020B0604030504040204" pitchFamily="50" charset="-128"/>
              </a:rPr>
              <a:t>応用編キャッシュレス決済</a:t>
            </a:r>
            <a:r>
              <a:rPr kumimoji="1" lang="en-US" altLang="ja-JP" sz="1600" dirty="0">
                <a:solidFill>
                  <a:prstClr val="black">
                    <a:lumMod val="65000"/>
                    <a:lumOff val="35000"/>
                  </a:prstClr>
                </a:solidFill>
                <a:latin typeface="メイリオ" panose="020B0604030504040204" pitchFamily="50" charset="-128"/>
              </a:rPr>
              <a:t>｣</a:t>
            </a:r>
          </a:p>
          <a:p>
            <a:pPr algn="ctr">
              <a:lnSpc>
                <a:spcPct val="150000"/>
              </a:lnSpc>
              <a:defRPr/>
            </a:pPr>
            <a:r>
              <a:rPr kumimoji="1" lang="en-US" altLang="ja-JP" sz="1600" dirty="0">
                <a:solidFill>
                  <a:prstClr val="black">
                    <a:lumMod val="65000"/>
                    <a:lumOff val="35000"/>
                  </a:prstClr>
                </a:solidFill>
                <a:latin typeface="メイリオ" panose="020B0604030504040204" pitchFamily="50" charset="-128"/>
              </a:rPr>
              <a:t>2022</a:t>
            </a:r>
            <a:r>
              <a:rPr kumimoji="1" lang="ja-JP" altLang="en-US" sz="1600" dirty="0">
                <a:solidFill>
                  <a:prstClr val="black">
                    <a:lumMod val="65000"/>
                    <a:lumOff val="35000"/>
                  </a:prstClr>
                </a:solidFill>
                <a:latin typeface="メイリオ" panose="020B0604030504040204" pitchFamily="50" charset="-128"/>
              </a:rPr>
              <a:t>年</a:t>
            </a:r>
            <a:r>
              <a:rPr kumimoji="1" lang="en-US" altLang="ja-JP" sz="1600" dirty="0">
                <a:solidFill>
                  <a:prstClr val="black">
                    <a:lumMod val="65000"/>
                    <a:lumOff val="35000"/>
                  </a:prstClr>
                </a:solidFill>
                <a:latin typeface="メイリオ" panose="020B0604030504040204" pitchFamily="50" charset="-128"/>
              </a:rPr>
              <a:t>8</a:t>
            </a:r>
            <a:r>
              <a:rPr kumimoji="1" lang="ja-JP" altLang="en-US" sz="1600" dirty="0">
                <a:solidFill>
                  <a:prstClr val="black">
                    <a:lumMod val="65000"/>
                    <a:lumOff val="35000"/>
                  </a:prstClr>
                </a:solidFill>
                <a:latin typeface="メイリオ" panose="020B0604030504040204" pitchFamily="50" charset="-128"/>
              </a:rPr>
              <a:t>月</a:t>
            </a:r>
            <a:r>
              <a:rPr kumimoji="1" lang="en-US" altLang="ja-JP" sz="1600" dirty="0">
                <a:solidFill>
                  <a:prstClr val="black">
                    <a:lumMod val="65000"/>
                    <a:lumOff val="35000"/>
                  </a:prstClr>
                </a:solidFill>
                <a:latin typeface="メイリオ" panose="020B0604030504040204" pitchFamily="50" charset="-128"/>
              </a:rPr>
              <a:t>1</a:t>
            </a:r>
            <a:r>
              <a:rPr kumimoji="1" lang="ja-JP" altLang="en-US" sz="1600" dirty="0">
                <a:solidFill>
                  <a:prstClr val="black">
                    <a:lumMod val="65000"/>
                    <a:lumOff val="35000"/>
                  </a:prstClr>
                </a:solidFill>
                <a:latin typeface="メイリオ" panose="020B0604030504040204" pitchFamily="50" charset="-128"/>
              </a:rPr>
              <a:t>日　発行</a:t>
            </a:r>
            <a:endParaRPr kumimoji="1" lang="en-US" altLang="ja-JP" sz="1600" dirty="0">
              <a:solidFill>
                <a:prstClr val="black">
                  <a:lumMod val="65000"/>
                  <a:lumOff val="35000"/>
                </a:prstClr>
              </a:solidFill>
              <a:latin typeface="メイリオ" panose="020B0604030504040204" pitchFamily="50" charset="-128"/>
            </a:endParaRPr>
          </a:p>
          <a:p>
            <a:pPr algn="ctr">
              <a:lnSpc>
                <a:spcPct val="150000"/>
              </a:lnSpc>
              <a:defRPr/>
            </a:pPr>
            <a:endParaRPr kumimoji="1" lang="ja-JP" altLang="en-US" sz="1600" dirty="0">
              <a:solidFill>
                <a:prstClr val="black">
                  <a:lumMod val="65000"/>
                  <a:lumOff val="35000"/>
                </a:prstClr>
              </a:solidFill>
              <a:latin typeface="メイリオ" panose="020B0604030504040204" pitchFamily="50" charset="-128"/>
            </a:endParaRPr>
          </a:p>
          <a:p>
            <a:pPr algn="ctr">
              <a:lnSpc>
                <a:spcPct val="150000"/>
              </a:lnSpc>
              <a:defRPr/>
            </a:pPr>
            <a:r>
              <a:rPr kumimoji="1" lang="en-US" altLang="ja-JP" sz="1600" dirty="0">
                <a:solidFill>
                  <a:prstClr val="black">
                    <a:lumMod val="65000"/>
                    <a:lumOff val="35000"/>
                  </a:prstClr>
                </a:solidFill>
                <a:latin typeface="メイリオ" panose="020B0604030504040204" pitchFamily="50" charset="-128"/>
              </a:rPr>
              <a:t>【</a:t>
            </a:r>
            <a:r>
              <a:rPr kumimoji="1" lang="ja-JP" altLang="en-US" sz="1600" dirty="0">
                <a:solidFill>
                  <a:prstClr val="black">
                    <a:lumMod val="65000"/>
                    <a:lumOff val="35000"/>
                  </a:prstClr>
                </a:solidFill>
                <a:latin typeface="メイリオ" panose="020B0604030504040204" pitchFamily="50" charset="-128"/>
              </a:rPr>
              <a:t>発行元</a:t>
            </a:r>
            <a:r>
              <a:rPr kumimoji="1" lang="en-US" altLang="ja-JP" sz="1600" dirty="0">
                <a:solidFill>
                  <a:prstClr val="black">
                    <a:lumMod val="65000"/>
                    <a:lumOff val="35000"/>
                  </a:prstClr>
                </a:solidFill>
                <a:latin typeface="メイリオ" panose="020B0604030504040204" pitchFamily="50" charset="-128"/>
              </a:rPr>
              <a:t>】</a:t>
            </a:r>
          </a:p>
          <a:p>
            <a:pPr algn="ctr">
              <a:lnSpc>
                <a:spcPct val="150000"/>
              </a:lnSpc>
              <a:defRPr/>
            </a:pPr>
            <a:r>
              <a:rPr kumimoji="1" lang="ja-JP" altLang="en-US" sz="1600" dirty="0">
                <a:solidFill>
                  <a:prstClr val="black">
                    <a:lumMod val="65000"/>
                    <a:lumOff val="35000"/>
                  </a:prstClr>
                </a:solidFill>
                <a:latin typeface="メイリオ" panose="020B0604030504040204" pitchFamily="50" charset="-128"/>
              </a:rPr>
              <a:t>静岡県知事直轄組織デジタル戦略局デジタル戦略課</a:t>
            </a:r>
          </a:p>
          <a:p>
            <a:pPr algn="ctr">
              <a:lnSpc>
                <a:spcPct val="150000"/>
              </a:lnSpc>
              <a:defRPr/>
            </a:pPr>
            <a:endParaRPr kumimoji="1" lang="en-US" altLang="ja-JP" sz="1600" dirty="0">
              <a:solidFill>
                <a:prstClr val="black">
                  <a:lumMod val="65000"/>
                  <a:lumOff val="35000"/>
                </a:prstClr>
              </a:solidFill>
              <a:latin typeface="メイリオ" panose="020B0604030504040204" pitchFamily="50" charset="-128"/>
            </a:endParaRPr>
          </a:p>
          <a:p>
            <a:pPr algn="ctr">
              <a:lnSpc>
                <a:spcPct val="150000"/>
              </a:lnSpc>
              <a:defRPr/>
            </a:pPr>
            <a:r>
              <a:rPr kumimoji="1" lang="en-US" altLang="ja-JP" sz="1600" dirty="0">
                <a:solidFill>
                  <a:prstClr val="black">
                    <a:lumMod val="65000"/>
                    <a:lumOff val="35000"/>
                  </a:prstClr>
                </a:solidFill>
                <a:latin typeface="メイリオ" panose="020B0604030504040204" pitchFamily="50" charset="-128"/>
              </a:rPr>
              <a:t>【</a:t>
            </a:r>
            <a:r>
              <a:rPr kumimoji="1" lang="ja-JP" altLang="en-US" sz="1600" dirty="0">
                <a:solidFill>
                  <a:prstClr val="black">
                    <a:lumMod val="65000"/>
                    <a:lumOff val="35000"/>
                  </a:prstClr>
                </a:solidFill>
                <a:latin typeface="メイリオ" panose="020B0604030504040204" pitchFamily="50" charset="-128"/>
              </a:rPr>
              <a:t>制　作</a:t>
            </a:r>
            <a:r>
              <a:rPr kumimoji="1" lang="en-US" altLang="ja-JP" sz="1600" dirty="0">
                <a:solidFill>
                  <a:prstClr val="black">
                    <a:lumMod val="65000"/>
                    <a:lumOff val="35000"/>
                  </a:prstClr>
                </a:solidFill>
                <a:latin typeface="メイリオ" panose="020B0604030504040204" pitchFamily="50" charset="-128"/>
              </a:rPr>
              <a:t>】</a:t>
            </a:r>
          </a:p>
          <a:p>
            <a:pPr algn="ctr">
              <a:lnSpc>
                <a:spcPct val="150000"/>
              </a:lnSpc>
              <a:defRPr/>
            </a:pPr>
            <a:r>
              <a:rPr kumimoji="1" lang="ja-JP" altLang="en-US" sz="1600" dirty="0">
                <a:solidFill>
                  <a:prstClr val="black">
                    <a:lumMod val="65000"/>
                    <a:lumOff val="35000"/>
                  </a:prstClr>
                </a:solidFill>
                <a:latin typeface="メイリオ" panose="020B0604030504040204" pitchFamily="50" charset="-128"/>
              </a:rPr>
              <a:t>株式会社東海道シグマ</a:t>
            </a:r>
            <a:endParaRPr kumimoji="1" lang="en-US" altLang="ja-JP" sz="1600" dirty="0">
              <a:solidFill>
                <a:prstClr val="black">
                  <a:lumMod val="65000"/>
                  <a:lumOff val="35000"/>
                </a:prstClr>
              </a:solidFill>
              <a:latin typeface="メイリオ" panose="020B0604030504040204" pitchFamily="50" charset="-128"/>
            </a:endParaRPr>
          </a:p>
          <a:p>
            <a:pPr algn="ctr">
              <a:lnSpc>
                <a:spcPct val="150000"/>
              </a:lnSpc>
              <a:defRPr/>
            </a:pPr>
            <a:endParaRPr kumimoji="1" lang="en-US" altLang="ja-JP" sz="1600" dirty="0">
              <a:solidFill>
                <a:prstClr val="black">
                  <a:lumMod val="65000"/>
                  <a:lumOff val="35000"/>
                </a:prstClr>
              </a:solidFill>
              <a:latin typeface="メイリオ" panose="020B0604030504040204" pitchFamily="50" charset="-128"/>
            </a:endParaRPr>
          </a:p>
          <a:p>
            <a:pPr algn="ctr">
              <a:lnSpc>
                <a:spcPct val="150000"/>
              </a:lnSpc>
              <a:defRPr/>
            </a:pPr>
            <a:r>
              <a:rPr kumimoji="1" lang="en-US" altLang="ja-JP" sz="1600" dirty="0">
                <a:solidFill>
                  <a:prstClr val="black">
                    <a:lumMod val="65000"/>
                    <a:lumOff val="35000"/>
                  </a:prstClr>
                </a:solidFill>
                <a:latin typeface="メイリオ" panose="020B0604030504040204" pitchFamily="50" charset="-128"/>
              </a:rPr>
              <a:t>【</a:t>
            </a:r>
            <a:r>
              <a:rPr kumimoji="1" lang="ja-JP" altLang="en-US" sz="1600" dirty="0">
                <a:solidFill>
                  <a:prstClr val="black">
                    <a:lumMod val="65000"/>
                    <a:lumOff val="35000"/>
                  </a:prstClr>
                </a:solidFill>
                <a:latin typeface="メイリオ" panose="020B0604030504040204" pitchFamily="50" charset="-128"/>
              </a:rPr>
              <a:t>お願い</a:t>
            </a:r>
            <a:r>
              <a:rPr kumimoji="1" lang="en-US" altLang="ja-JP" sz="1600" dirty="0">
                <a:solidFill>
                  <a:prstClr val="black">
                    <a:lumMod val="65000"/>
                    <a:lumOff val="35000"/>
                  </a:prstClr>
                </a:solidFill>
                <a:latin typeface="メイリオ" panose="020B0604030504040204" pitchFamily="50" charset="-128"/>
              </a:rPr>
              <a:t>】</a:t>
            </a:r>
          </a:p>
          <a:p>
            <a:pPr algn="ctr">
              <a:lnSpc>
                <a:spcPct val="150000"/>
              </a:lnSpc>
              <a:defRPr/>
            </a:pPr>
            <a:r>
              <a:rPr kumimoji="1" lang="ja-JP" altLang="en-US" sz="1600" dirty="0">
                <a:solidFill>
                  <a:prstClr val="black">
                    <a:lumMod val="65000"/>
                    <a:lumOff val="35000"/>
                  </a:prstClr>
                </a:solidFill>
                <a:latin typeface="メイリオ" panose="020B0604030504040204" pitchFamily="50" charset="-128"/>
              </a:rPr>
              <a:t>当テキストについては、</a:t>
            </a:r>
            <a:r>
              <a:rPr kumimoji="1" lang="en-US" altLang="ja-JP" sz="1600" dirty="0">
                <a:solidFill>
                  <a:prstClr val="black">
                    <a:lumMod val="65000"/>
                    <a:lumOff val="35000"/>
                  </a:prstClr>
                </a:solidFill>
                <a:latin typeface="メイリオ" panose="020B0604030504040204" pitchFamily="50" charset="-128"/>
              </a:rPr>
              <a:t>2</a:t>
            </a:r>
            <a:r>
              <a:rPr kumimoji="1" lang="ja-JP" altLang="en-US" sz="1600" dirty="0">
                <a:solidFill>
                  <a:prstClr val="black">
                    <a:lumMod val="65000"/>
                    <a:lumOff val="35000"/>
                  </a:prstClr>
                </a:solidFill>
                <a:latin typeface="メイリオ" panose="020B0604030504040204" pitchFamily="50" charset="-128"/>
              </a:rPr>
              <a:t>次利用可といたしますが</a:t>
            </a:r>
            <a:endParaRPr kumimoji="1" lang="en-US" altLang="ja-JP" sz="1600" dirty="0">
              <a:solidFill>
                <a:prstClr val="black">
                  <a:lumMod val="65000"/>
                  <a:lumOff val="35000"/>
                </a:prstClr>
              </a:solidFill>
              <a:latin typeface="メイリオ" panose="020B0604030504040204" pitchFamily="50" charset="-128"/>
            </a:endParaRPr>
          </a:p>
          <a:p>
            <a:pPr algn="ctr">
              <a:lnSpc>
                <a:spcPct val="150000"/>
              </a:lnSpc>
              <a:defRPr/>
            </a:pPr>
            <a:r>
              <a:rPr kumimoji="1" lang="en-US" altLang="ja-JP" sz="1600" dirty="0">
                <a:solidFill>
                  <a:prstClr val="black">
                    <a:lumMod val="65000"/>
                    <a:lumOff val="35000"/>
                  </a:prstClr>
                </a:solidFill>
                <a:latin typeface="メイリオ" panose="020B0604030504040204" pitchFamily="50" charset="-128"/>
              </a:rPr>
              <a:t>2</a:t>
            </a:r>
            <a:r>
              <a:rPr kumimoji="1" lang="ja-JP" altLang="en-US" sz="1600" dirty="0">
                <a:solidFill>
                  <a:prstClr val="black">
                    <a:lumMod val="65000"/>
                    <a:lumOff val="35000"/>
                  </a:prstClr>
                </a:solidFill>
                <a:latin typeface="メイリオ" panose="020B0604030504040204" pitchFamily="50" charset="-128"/>
              </a:rPr>
              <a:t>次加工につきましてはご遠慮ください。</a:t>
            </a:r>
            <a:endParaRPr kumimoji="1" lang="en-US" altLang="ja-JP" sz="1600" dirty="0">
              <a:solidFill>
                <a:prstClr val="black">
                  <a:lumMod val="65000"/>
                  <a:lumOff val="35000"/>
                </a:prstClr>
              </a:solidFill>
              <a:latin typeface="メイリオ" panose="020B0604030504040204" pitchFamily="50" charset="-128"/>
            </a:endParaRPr>
          </a:p>
          <a:p>
            <a:pPr algn="ctr">
              <a:lnSpc>
                <a:spcPct val="150000"/>
              </a:lnSpc>
              <a:defRPr/>
            </a:pPr>
            <a:r>
              <a:rPr kumimoji="1" lang="ja-JP" altLang="en-US" sz="1600" dirty="0">
                <a:solidFill>
                  <a:prstClr val="black">
                    <a:lumMod val="65000"/>
                    <a:lumOff val="35000"/>
                  </a:prstClr>
                </a:solidFill>
                <a:latin typeface="メイリオ" panose="020B0604030504040204" pitchFamily="50" charset="-128"/>
              </a:rPr>
              <a:t>またご利用の際に下記の表記にて出典の明記をお願いいたします。</a:t>
            </a:r>
            <a:endParaRPr kumimoji="1" lang="en-US" altLang="ja-JP" sz="1600" dirty="0">
              <a:solidFill>
                <a:prstClr val="black">
                  <a:lumMod val="65000"/>
                  <a:lumOff val="35000"/>
                </a:prstClr>
              </a:solidFill>
              <a:latin typeface="メイリオ" panose="020B0604030504040204" pitchFamily="50" charset="-128"/>
            </a:endParaRPr>
          </a:p>
          <a:p>
            <a:pPr algn="ctr">
              <a:lnSpc>
                <a:spcPct val="150000"/>
              </a:lnSpc>
              <a:defRPr/>
            </a:pPr>
            <a:endParaRPr kumimoji="1" lang="en-US" altLang="ja-JP" sz="1600" dirty="0">
              <a:solidFill>
                <a:prstClr val="black">
                  <a:lumMod val="65000"/>
                  <a:lumOff val="35000"/>
                </a:prstClr>
              </a:solidFill>
              <a:latin typeface="メイリオ" panose="020B0604030504040204" pitchFamily="50" charset="-128"/>
            </a:endParaRPr>
          </a:p>
          <a:p>
            <a:pPr algn="ctr">
              <a:lnSpc>
                <a:spcPct val="150000"/>
              </a:lnSpc>
              <a:defRPr/>
            </a:pPr>
            <a:r>
              <a:rPr kumimoji="1" lang="ja-JP" altLang="en-US" sz="1600" dirty="0">
                <a:solidFill>
                  <a:prstClr val="black">
                    <a:lumMod val="65000"/>
                    <a:lumOff val="35000"/>
                  </a:prstClr>
                </a:solidFill>
                <a:latin typeface="メイリオ" panose="020B0604030504040204" pitchFamily="50" charset="-128"/>
              </a:rPr>
              <a:t>出典：ふじのくにデジタルサポーター育成事業事業</a:t>
            </a:r>
          </a:p>
          <a:p>
            <a:pPr algn="ctr">
              <a:lnSpc>
                <a:spcPct val="150000"/>
              </a:lnSpc>
              <a:defRPr/>
            </a:pPr>
            <a:r>
              <a:rPr kumimoji="1" lang="ja-JP" altLang="en-US" sz="1600" dirty="0">
                <a:solidFill>
                  <a:prstClr val="black">
                    <a:lumMod val="65000"/>
                    <a:lumOff val="35000"/>
                  </a:prstClr>
                </a:solidFill>
                <a:latin typeface="メイリオ" panose="020B0604030504040204" pitchFamily="50" charset="-128"/>
              </a:rPr>
              <a:t>講習会テキスト</a:t>
            </a:r>
            <a:r>
              <a:rPr kumimoji="1" lang="en-US" altLang="ja-JP" sz="1600" dirty="0">
                <a:solidFill>
                  <a:prstClr val="black">
                    <a:lumMod val="65000"/>
                    <a:lumOff val="35000"/>
                  </a:prstClr>
                </a:solidFill>
                <a:latin typeface="メイリオ" panose="020B0604030504040204" pitchFamily="50" charset="-128"/>
              </a:rPr>
              <a:t>｢</a:t>
            </a:r>
            <a:r>
              <a:rPr kumimoji="1" lang="ja-JP" altLang="en-US" sz="1600" dirty="0">
                <a:solidFill>
                  <a:prstClr val="black">
                    <a:lumMod val="65000"/>
                    <a:lumOff val="35000"/>
                  </a:prstClr>
                </a:solidFill>
                <a:latin typeface="メイリオ" panose="020B0604030504040204" pitchFamily="50" charset="-128"/>
              </a:rPr>
              <a:t>応用編キャッシュレス決済</a:t>
            </a:r>
            <a:r>
              <a:rPr kumimoji="1" lang="en-US" altLang="ja-JP" sz="1600" dirty="0">
                <a:solidFill>
                  <a:prstClr val="black">
                    <a:lumMod val="65000"/>
                    <a:lumOff val="35000"/>
                  </a:prstClr>
                </a:solidFill>
                <a:latin typeface="メイリオ" panose="020B0604030504040204" pitchFamily="50" charset="-128"/>
              </a:rPr>
              <a:t>｣</a:t>
            </a:r>
          </a:p>
          <a:p>
            <a:pPr algn="ctr">
              <a:lnSpc>
                <a:spcPct val="150000"/>
              </a:lnSpc>
              <a:defRPr/>
            </a:pPr>
            <a:endParaRPr kumimoji="1" lang="en-US" altLang="ja-JP" sz="1600" dirty="0">
              <a:solidFill>
                <a:prstClr val="black">
                  <a:lumMod val="65000"/>
                  <a:lumOff val="35000"/>
                </a:prstClr>
              </a:solidFill>
              <a:latin typeface="メイリオ" panose="020B0604030504040204" pitchFamily="50" charset="-128"/>
            </a:endParaRPr>
          </a:p>
        </p:txBody>
      </p:sp>
    </p:spTree>
    <p:extLst>
      <p:ext uri="{BB962C8B-B14F-4D97-AF65-F5344CB8AC3E}">
        <p14:creationId xmlns:p14="http://schemas.microsoft.com/office/powerpoint/2010/main" val="1762577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06C9CFD9-3C2C-4EA5-B380-0B9746AAF3EC}"/>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目次</a:t>
            </a:r>
          </a:p>
        </p:txBody>
      </p:sp>
      <p:sp>
        <p:nvSpPr>
          <p:cNvPr id="4" name="テキスト ボックス 3">
            <a:extLst>
              <a:ext uri="{FF2B5EF4-FFF2-40B4-BE49-F238E27FC236}">
                <a16:creationId xmlns:a16="http://schemas.microsoft.com/office/drawing/2014/main" id="{9A7918DC-939E-4B69-AAA1-CDB7D8BF74F0}"/>
              </a:ext>
            </a:extLst>
          </p:cNvPr>
          <p:cNvSpPr txBox="1"/>
          <p:nvPr/>
        </p:nvSpPr>
        <p:spPr>
          <a:xfrm>
            <a:off x="340993" y="1030915"/>
            <a:ext cx="1569660" cy="646331"/>
          </a:xfrm>
          <a:prstGeom prst="rect">
            <a:avLst/>
          </a:prstGeom>
          <a:noFill/>
        </p:spPr>
        <p:txBody>
          <a:bodyPr wrap="none" rtlCol="0">
            <a:spAutoFit/>
          </a:bodyPr>
          <a:lstStyle/>
          <a:p>
            <a:r>
              <a:rPr kumimoji="1" lang="ja-JP" altLang="en-US" dirty="0"/>
              <a:t>１　はじめに</a:t>
            </a:r>
            <a:endParaRPr kumimoji="1" lang="en-US" altLang="ja-JP" dirty="0"/>
          </a:p>
          <a:p>
            <a:endParaRPr kumimoji="1" lang="en-US" altLang="ja-JP" dirty="0"/>
          </a:p>
        </p:txBody>
      </p:sp>
      <p:sp>
        <p:nvSpPr>
          <p:cNvPr id="5" name="テキスト ボックス 4">
            <a:extLst>
              <a:ext uri="{FF2B5EF4-FFF2-40B4-BE49-F238E27FC236}">
                <a16:creationId xmlns:a16="http://schemas.microsoft.com/office/drawing/2014/main" id="{4037602B-4C4F-4E93-88B0-B9AA7A992E8C}"/>
              </a:ext>
            </a:extLst>
          </p:cNvPr>
          <p:cNvSpPr txBox="1"/>
          <p:nvPr/>
        </p:nvSpPr>
        <p:spPr>
          <a:xfrm>
            <a:off x="340993" y="2243027"/>
            <a:ext cx="2954655" cy="646331"/>
          </a:xfrm>
          <a:prstGeom prst="rect">
            <a:avLst/>
          </a:prstGeom>
          <a:noFill/>
        </p:spPr>
        <p:txBody>
          <a:bodyPr wrap="none" rtlCol="0">
            <a:spAutoFit/>
          </a:bodyPr>
          <a:lstStyle/>
          <a:p>
            <a:r>
              <a:rPr kumimoji="1" lang="ja-JP" altLang="en-US" dirty="0"/>
              <a:t>２　キャッシュレスの概要</a:t>
            </a:r>
            <a:endParaRPr kumimoji="1" lang="en-US" altLang="ja-JP" dirty="0"/>
          </a:p>
          <a:p>
            <a:endParaRPr kumimoji="1" lang="en-US" altLang="ja-JP" dirty="0"/>
          </a:p>
        </p:txBody>
      </p:sp>
      <p:sp>
        <p:nvSpPr>
          <p:cNvPr id="6" name="テキスト ボックス 5">
            <a:extLst>
              <a:ext uri="{FF2B5EF4-FFF2-40B4-BE49-F238E27FC236}">
                <a16:creationId xmlns:a16="http://schemas.microsoft.com/office/drawing/2014/main" id="{73B5D368-0F05-47A2-AD08-4477BB33E74F}"/>
              </a:ext>
            </a:extLst>
          </p:cNvPr>
          <p:cNvSpPr txBox="1"/>
          <p:nvPr/>
        </p:nvSpPr>
        <p:spPr>
          <a:xfrm>
            <a:off x="340993" y="3438036"/>
            <a:ext cx="2492990" cy="646331"/>
          </a:xfrm>
          <a:prstGeom prst="rect">
            <a:avLst/>
          </a:prstGeom>
          <a:noFill/>
        </p:spPr>
        <p:txBody>
          <a:bodyPr wrap="none" rtlCol="0">
            <a:spAutoFit/>
          </a:bodyPr>
          <a:lstStyle/>
          <a:p>
            <a:r>
              <a:rPr kumimoji="1" lang="ja-JP" altLang="en-US" dirty="0"/>
              <a:t>３　電子マネーの概要</a:t>
            </a:r>
            <a:endParaRPr kumimoji="1" lang="en-US" altLang="ja-JP" dirty="0"/>
          </a:p>
          <a:p>
            <a:endParaRPr kumimoji="1" lang="en-US" altLang="ja-JP" dirty="0"/>
          </a:p>
        </p:txBody>
      </p:sp>
      <p:sp>
        <p:nvSpPr>
          <p:cNvPr id="7" name="テキスト ボックス 6">
            <a:extLst>
              <a:ext uri="{FF2B5EF4-FFF2-40B4-BE49-F238E27FC236}">
                <a16:creationId xmlns:a16="http://schemas.microsoft.com/office/drawing/2014/main" id="{7F6D5CA0-6CED-4215-8230-0E1493B98BBE}"/>
              </a:ext>
            </a:extLst>
          </p:cNvPr>
          <p:cNvSpPr txBox="1"/>
          <p:nvPr/>
        </p:nvSpPr>
        <p:spPr>
          <a:xfrm>
            <a:off x="340993" y="4941922"/>
            <a:ext cx="4108817" cy="646331"/>
          </a:xfrm>
          <a:prstGeom prst="rect">
            <a:avLst/>
          </a:prstGeom>
          <a:noFill/>
        </p:spPr>
        <p:txBody>
          <a:bodyPr wrap="none" rtlCol="0">
            <a:spAutoFit/>
          </a:bodyPr>
          <a:lstStyle/>
          <a:p>
            <a:r>
              <a:rPr kumimoji="1" lang="ja-JP" altLang="en-US" dirty="0"/>
              <a:t>４　キャッシュレス利用に関する説明</a:t>
            </a:r>
            <a:endParaRPr kumimoji="1" lang="en-US" altLang="ja-JP" dirty="0"/>
          </a:p>
          <a:p>
            <a:endParaRPr kumimoji="1" lang="en-US" altLang="ja-JP" dirty="0"/>
          </a:p>
        </p:txBody>
      </p:sp>
      <p:sp>
        <p:nvSpPr>
          <p:cNvPr id="8" name="テキスト ボックス 7">
            <a:extLst>
              <a:ext uri="{FF2B5EF4-FFF2-40B4-BE49-F238E27FC236}">
                <a16:creationId xmlns:a16="http://schemas.microsoft.com/office/drawing/2014/main" id="{8D6B7E75-2C4C-4CE4-9A2E-17DF93AC81C6}"/>
              </a:ext>
            </a:extLst>
          </p:cNvPr>
          <p:cNvSpPr txBox="1"/>
          <p:nvPr/>
        </p:nvSpPr>
        <p:spPr>
          <a:xfrm>
            <a:off x="340993" y="6632573"/>
            <a:ext cx="5032147" cy="646331"/>
          </a:xfrm>
          <a:prstGeom prst="rect">
            <a:avLst/>
          </a:prstGeom>
          <a:noFill/>
        </p:spPr>
        <p:txBody>
          <a:bodyPr wrap="none" rtlCol="0">
            <a:spAutoFit/>
          </a:bodyPr>
          <a:lstStyle/>
          <a:p>
            <a:r>
              <a:rPr kumimoji="1" lang="ja-JP" altLang="en-US" dirty="0"/>
              <a:t>５　キャッシュレスに対応した不安解消の説明</a:t>
            </a:r>
            <a:endParaRPr kumimoji="1" lang="en-US" altLang="ja-JP" dirty="0"/>
          </a:p>
          <a:p>
            <a:endParaRPr kumimoji="1" lang="en-US" altLang="ja-JP" dirty="0"/>
          </a:p>
        </p:txBody>
      </p:sp>
      <p:sp>
        <p:nvSpPr>
          <p:cNvPr id="9" name="テキスト ボックス 8">
            <a:extLst>
              <a:ext uri="{FF2B5EF4-FFF2-40B4-BE49-F238E27FC236}">
                <a16:creationId xmlns:a16="http://schemas.microsoft.com/office/drawing/2014/main" id="{29CF9F3F-F440-4F7A-8A37-187AA19CCCF9}"/>
              </a:ext>
            </a:extLst>
          </p:cNvPr>
          <p:cNvSpPr txBox="1"/>
          <p:nvPr/>
        </p:nvSpPr>
        <p:spPr>
          <a:xfrm>
            <a:off x="400703" y="1460286"/>
            <a:ext cx="6383657" cy="830997"/>
          </a:xfrm>
          <a:prstGeom prst="rect">
            <a:avLst/>
          </a:prstGeom>
          <a:noFill/>
        </p:spPr>
        <p:txBody>
          <a:bodyPr wrap="square" rtlCol="0">
            <a:spAutoFit/>
          </a:bodyPr>
          <a:lstStyle/>
          <a:p>
            <a:pPr marL="5657850" indent="-5657850"/>
            <a:r>
              <a:rPr kumimoji="1" lang="ja-JP" altLang="en-US" sz="1600" dirty="0"/>
              <a:t>（１）キャッシュレスとは </a:t>
            </a:r>
            <a:r>
              <a:rPr kumimoji="1" lang="en-US" altLang="ja-JP" sz="1600" u="dotted" baseline="45000" dirty="0"/>
              <a:t>	 </a:t>
            </a:r>
            <a:r>
              <a:rPr kumimoji="1" lang="en-US" altLang="ja-JP" sz="1600" dirty="0"/>
              <a:t>P.3</a:t>
            </a:r>
          </a:p>
          <a:p>
            <a:pPr marL="5657850" indent="-5657850"/>
            <a:r>
              <a:rPr kumimoji="1" lang="ja-JP" altLang="en-US" sz="1600" dirty="0"/>
              <a:t>（２）電子マネーとは</a:t>
            </a:r>
            <a:r>
              <a:rPr kumimoji="1" lang="en-US" altLang="ja-JP" sz="1600" u="dotted" baseline="45000" dirty="0"/>
              <a:t>	 </a:t>
            </a:r>
            <a:r>
              <a:rPr kumimoji="1" lang="en-US" altLang="ja-JP" sz="1600" dirty="0"/>
              <a:t>P.3</a:t>
            </a:r>
          </a:p>
          <a:p>
            <a:pPr marL="5657850" indent="-5657850"/>
            <a:endParaRPr kumimoji="1" lang="en-US" altLang="ja-JP" sz="1600" dirty="0"/>
          </a:p>
        </p:txBody>
      </p:sp>
      <p:sp>
        <p:nvSpPr>
          <p:cNvPr id="10" name="テキスト ボックス 9">
            <a:extLst>
              <a:ext uri="{FF2B5EF4-FFF2-40B4-BE49-F238E27FC236}">
                <a16:creationId xmlns:a16="http://schemas.microsoft.com/office/drawing/2014/main" id="{D590D27D-E36F-426A-B22B-6180D963D856}"/>
              </a:ext>
            </a:extLst>
          </p:cNvPr>
          <p:cNvSpPr txBox="1"/>
          <p:nvPr/>
        </p:nvSpPr>
        <p:spPr>
          <a:xfrm>
            <a:off x="400703" y="2668010"/>
            <a:ext cx="6383657" cy="830997"/>
          </a:xfrm>
          <a:prstGeom prst="rect">
            <a:avLst/>
          </a:prstGeom>
          <a:noFill/>
        </p:spPr>
        <p:txBody>
          <a:bodyPr wrap="square" rtlCol="0">
            <a:spAutoFit/>
          </a:bodyPr>
          <a:lstStyle/>
          <a:p>
            <a:pPr marL="5657850" indent="-5657850"/>
            <a:r>
              <a:rPr kumimoji="1" lang="ja-JP" altLang="en-US" sz="1600" dirty="0"/>
              <a:t>（１）キャッシュレス決済の種類 </a:t>
            </a:r>
            <a:r>
              <a:rPr kumimoji="1" lang="en-US" altLang="ja-JP" sz="1600" u="dotted" baseline="45000" dirty="0"/>
              <a:t>	 </a:t>
            </a:r>
            <a:r>
              <a:rPr kumimoji="1" lang="en-US" altLang="ja-JP" sz="1600" dirty="0"/>
              <a:t>P.4</a:t>
            </a:r>
          </a:p>
          <a:p>
            <a:pPr marL="5657850" indent="-5657850"/>
            <a:r>
              <a:rPr kumimoji="1" lang="ja-JP" altLang="en-US" sz="1600" dirty="0"/>
              <a:t>（２）キャッシュレス決済方法の種類</a:t>
            </a:r>
            <a:r>
              <a:rPr kumimoji="1" lang="en-US" altLang="ja-JP" sz="1600" u="dotted" baseline="45000" dirty="0"/>
              <a:t>	 </a:t>
            </a:r>
            <a:r>
              <a:rPr kumimoji="1" lang="en-US" altLang="ja-JP" sz="1600" dirty="0"/>
              <a:t>P.4</a:t>
            </a:r>
          </a:p>
          <a:p>
            <a:pPr marL="5657850" indent="-5657850"/>
            <a:endParaRPr kumimoji="1" lang="en-US" altLang="ja-JP" sz="1600" dirty="0"/>
          </a:p>
        </p:txBody>
      </p:sp>
      <p:sp>
        <p:nvSpPr>
          <p:cNvPr id="11" name="テキスト ボックス 10">
            <a:extLst>
              <a:ext uri="{FF2B5EF4-FFF2-40B4-BE49-F238E27FC236}">
                <a16:creationId xmlns:a16="http://schemas.microsoft.com/office/drawing/2014/main" id="{6477563D-37CC-4DD0-8B07-A6A3E68335BD}"/>
              </a:ext>
            </a:extLst>
          </p:cNvPr>
          <p:cNvSpPr txBox="1"/>
          <p:nvPr/>
        </p:nvSpPr>
        <p:spPr>
          <a:xfrm>
            <a:off x="400703" y="3873342"/>
            <a:ext cx="6383657" cy="1077218"/>
          </a:xfrm>
          <a:prstGeom prst="rect">
            <a:avLst/>
          </a:prstGeom>
          <a:noFill/>
        </p:spPr>
        <p:txBody>
          <a:bodyPr wrap="square" rtlCol="0">
            <a:spAutoFit/>
          </a:bodyPr>
          <a:lstStyle/>
          <a:p>
            <a:pPr marL="5657850" indent="-5657850"/>
            <a:r>
              <a:rPr kumimoji="1" lang="ja-JP" altLang="en-US" sz="1600" dirty="0"/>
              <a:t>（１）電子マネーの利用方法による種類</a:t>
            </a:r>
            <a:r>
              <a:rPr kumimoji="1" lang="en-US" altLang="ja-JP" sz="1600" u="dotted" baseline="45000" dirty="0"/>
              <a:t>	 </a:t>
            </a:r>
            <a:r>
              <a:rPr kumimoji="1" lang="en-US" altLang="ja-JP" sz="1600" dirty="0"/>
              <a:t>P.5</a:t>
            </a:r>
          </a:p>
          <a:p>
            <a:pPr marL="5657850" indent="-5657850"/>
            <a:r>
              <a:rPr kumimoji="1" lang="ja-JP" altLang="en-US" sz="1600" dirty="0"/>
              <a:t>（２）電子マネーの支払い方法</a:t>
            </a:r>
            <a:r>
              <a:rPr kumimoji="1" lang="en-US" altLang="ja-JP" sz="1600" u="dotted" baseline="45000" dirty="0"/>
              <a:t>	 </a:t>
            </a:r>
            <a:r>
              <a:rPr kumimoji="1" lang="en-US" altLang="ja-JP" sz="1600" dirty="0"/>
              <a:t>P.5</a:t>
            </a:r>
          </a:p>
          <a:p>
            <a:pPr marL="5657850" indent="-5657850"/>
            <a:r>
              <a:rPr kumimoji="1" lang="ja-JP" altLang="en-US" sz="1600" dirty="0"/>
              <a:t>（３）電子マネー代表例</a:t>
            </a:r>
            <a:r>
              <a:rPr kumimoji="1" lang="en-US" altLang="ja-JP" sz="1600" u="dotted" baseline="45000" dirty="0"/>
              <a:t>	 </a:t>
            </a:r>
            <a:r>
              <a:rPr kumimoji="1" lang="en-US" altLang="ja-JP" sz="1600" dirty="0"/>
              <a:t>P.6 	</a:t>
            </a:r>
          </a:p>
        </p:txBody>
      </p:sp>
      <p:sp>
        <p:nvSpPr>
          <p:cNvPr id="12" name="テキスト ボックス 11">
            <a:extLst>
              <a:ext uri="{FF2B5EF4-FFF2-40B4-BE49-F238E27FC236}">
                <a16:creationId xmlns:a16="http://schemas.microsoft.com/office/drawing/2014/main" id="{ED92D0F5-923E-4EAC-8154-41E70070C7D1}"/>
              </a:ext>
            </a:extLst>
          </p:cNvPr>
          <p:cNvSpPr txBox="1"/>
          <p:nvPr/>
        </p:nvSpPr>
        <p:spPr>
          <a:xfrm>
            <a:off x="400703" y="5371385"/>
            <a:ext cx="6383657" cy="1323439"/>
          </a:xfrm>
          <a:prstGeom prst="rect">
            <a:avLst/>
          </a:prstGeom>
          <a:noFill/>
        </p:spPr>
        <p:txBody>
          <a:bodyPr wrap="square" rtlCol="0">
            <a:spAutoFit/>
          </a:bodyPr>
          <a:lstStyle/>
          <a:p>
            <a:pPr marL="5657850" indent="-5657850"/>
            <a:r>
              <a:rPr kumimoji="1" lang="ja-JP" altLang="en-US" sz="1600" dirty="0"/>
              <a:t>（１）キャッシュレスの基本的なポイント</a:t>
            </a:r>
            <a:r>
              <a:rPr kumimoji="1" lang="en-US" altLang="ja-JP" sz="1600" u="dotted" baseline="45000" dirty="0"/>
              <a:t>	 </a:t>
            </a:r>
            <a:r>
              <a:rPr kumimoji="1" lang="en-US" altLang="ja-JP" sz="1600" dirty="0"/>
              <a:t>P.7</a:t>
            </a:r>
          </a:p>
          <a:p>
            <a:pPr marL="5657850" indent="-5657850"/>
            <a:r>
              <a:rPr kumimoji="1" lang="ja-JP" altLang="en-US" sz="1600" dirty="0"/>
              <a:t>（２）キャッシュレスのメリット・デメリットを理解</a:t>
            </a:r>
            <a:r>
              <a:rPr kumimoji="1" lang="en-US" altLang="ja-JP" sz="1600" u="dotted" baseline="45000" dirty="0"/>
              <a:t>	 </a:t>
            </a:r>
            <a:r>
              <a:rPr kumimoji="1" lang="en-US" altLang="ja-JP" sz="1600" dirty="0"/>
              <a:t>P.8</a:t>
            </a:r>
          </a:p>
          <a:p>
            <a:pPr marL="5657850" indent="-5657850"/>
            <a:r>
              <a:rPr kumimoji="1" lang="ja-JP" altLang="en-US" sz="1600" dirty="0"/>
              <a:t>（３）キャッシュレスのメリットを詳しく説明</a:t>
            </a:r>
            <a:r>
              <a:rPr kumimoji="1" lang="en-US" altLang="ja-JP" sz="1600" u="dotted" baseline="45000" dirty="0"/>
              <a:t>	 </a:t>
            </a:r>
            <a:r>
              <a:rPr kumimoji="1" lang="en-US" altLang="ja-JP" sz="1600" dirty="0"/>
              <a:t>P.9</a:t>
            </a:r>
          </a:p>
          <a:p>
            <a:pPr marL="5657850" indent="-5657850"/>
            <a:r>
              <a:rPr kumimoji="1" lang="ja-JP" altLang="en-US" sz="1600" dirty="0"/>
              <a:t>（４）キャッシュレスのデメリットを詳しく説明</a:t>
            </a:r>
            <a:r>
              <a:rPr kumimoji="1" lang="en-US" altLang="ja-JP" sz="1600" u="dotted" baseline="45000" dirty="0"/>
              <a:t>	 </a:t>
            </a:r>
            <a:r>
              <a:rPr kumimoji="1" lang="en-US" altLang="ja-JP" sz="1600" dirty="0"/>
              <a:t>P.10 	</a:t>
            </a:r>
          </a:p>
        </p:txBody>
      </p:sp>
      <p:sp>
        <p:nvSpPr>
          <p:cNvPr id="13" name="テキスト ボックス 12">
            <a:extLst>
              <a:ext uri="{FF2B5EF4-FFF2-40B4-BE49-F238E27FC236}">
                <a16:creationId xmlns:a16="http://schemas.microsoft.com/office/drawing/2014/main" id="{AC3D07BB-19CB-4692-8839-4E5B4A8905E4}"/>
              </a:ext>
            </a:extLst>
          </p:cNvPr>
          <p:cNvSpPr txBox="1"/>
          <p:nvPr/>
        </p:nvSpPr>
        <p:spPr>
          <a:xfrm>
            <a:off x="400703" y="7101739"/>
            <a:ext cx="6383657" cy="1077218"/>
          </a:xfrm>
          <a:prstGeom prst="rect">
            <a:avLst/>
          </a:prstGeom>
          <a:noFill/>
        </p:spPr>
        <p:txBody>
          <a:bodyPr wrap="square" rtlCol="0">
            <a:spAutoFit/>
          </a:bodyPr>
          <a:lstStyle/>
          <a:p>
            <a:pPr marL="5657850" indent="-5657850"/>
            <a:r>
              <a:rPr kumimoji="1" lang="ja-JP" altLang="en-US" sz="1600" dirty="0"/>
              <a:t>（１）使いすぎの対処・対策方法</a:t>
            </a:r>
            <a:r>
              <a:rPr kumimoji="1" lang="en-US" altLang="ja-JP" sz="1600" u="dotted" baseline="45000" dirty="0"/>
              <a:t>	 </a:t>
            </a:r>
            <a:r>
              <a:rPr kumimoji="1" lang="en-US" altLang="ja-JP" sz="1600" dirty="0"/>
              <a:t>P.11</a:t>
            </a:r>
          </a:p>
          <a:p>
            <a:pPr marL="5657850" indent="-5657850"/>
            <a:r>
              <a:rPr kumimoji="1" lang="ja-JP" altLang="en-US" sz="1600" dirty="0"/>
              <a:t>（２）不正利用される可能性がある対処・対策方法</a:t>
            </a:r>
            <a:r>
              <a:rPr kumimoji="1" lang="en-US" altLang="ja-JP" sz="1600" u="dotted" baseline="45000" dirty="0"/>
              <a:t>	 </a:t>
            </a:r>
            <a:r>
              <a:rPr kumimoji="1" lang="en-US" altLang="ja-JP" sz="1600" dirty="0"/>
              <a:t>P.12</a:t>
            </a:r>
          </a:p>
          <a:p>
            <a:pPr marL="5657850" indent="-5657850"/>
            <a:r>
              <a:rPr kumimoji="1" lang="ja-JP" altLang="en-US" sz="1600" dirty="0"/>
              <a:t>　　　フィッシング詐欺</a:t>
            </a:r>
            <a:r>
              <a:rPr kumimoji="1" lang="en-US" altLang="ja-JP" sz="1600" u="dotted" baseline="45000" dirty="0"/>
              <a:t>	 </a:t>
            </a:r>
            <a:r>
              <a:rPr kumimoji="1" lang="en-US" altLang="ja-JP" sz="1600" dirty="0"/>
              <a:t>P.12</a:t>
            </a:r>
          </a:p>
          <a:p>
            <a:pPr marL="5657850" indent="-5657850"/>
            <a:r>
              <a:rPr kumimoji="1" lang="ja-JP" altLang="en-US" sz="1600" dirty="0"/>
              <a:t>　　　スキミング被害</a:t>
            </a:r>
            <a:r>
              <a:rPr kumimoji="1" lang="en-US" altLang="ja-JP" sz="1600" u="dotted" baseline="45000" dirty="0"/>
              <a:t>	 </a:t>
            </a:r>
            <a:r>
              <a:rPr kumimoji="1" lang="en-US" altLang="ja-JP" sz="1600" dirty="0"/>
              <a:t>P.13</a:t>
            </a:r>
          </a:p>
        </p:txBody>
      </p:sp>
      <p:cxnSp>
        <p:nvCxnSpPr>
          <p:cNvPr id="15" name="直線コネクタ 14">
            <a:extLst>
              <a:ext uri="{FF2B5EF4-FFF2-40B4-BE49-F238E27FC236}">
                <a16:creationId xmlns:a16="http://schemas.microsoft.com/office/drawing/2014/main" id="{D8FE26AF-204B-40A8-9E9F-6442BAA8355A}"/>
              </a:ext>
            </a:extLst>
          </p:cNvPr>
          <p:cNvCxnSpPr>
            <a:cxnSpLocks/>
          </p:cNvCxnSpPr>
          <p:nvPr/>
        </p:nvCxnSpPr>
        <p:spPr>
          <a:xfrm flipV="1">
            <a:off x="340993" y="1356304"/>
            <a:ext cx="6088382" cy="1"/>
          </a:xfrm>
          <a:prstGeom prst="line">
            <a:avLst/>
          </a:prstGeom>
          <a:ln w="28575">
            <a:solidFill>
              <a:srgbClr val="23AC0E"/>
            </a:solidFill>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31CA5EA7-74DD-457C-B9E4-D31CCF2889F5}"/>
              </a:ext>
            </a:extLst>
          </p:cNvPr>
          <p:cNvCxnSpPr>
            <a:cxnSpLocks/>
          </p:cNvCxnSpPr>
          <p:nvPr/>
        </p:nvCxnSpPr>
        <p:spPr>
          <a:xfrm flipV="1">
            <a:off x="296863" y="2553776"/>
            <a:ext cx="6088382" cy="1"/>
          </a:xfrm>
          <a:prstGeom prst="line">
            <a:avLst/>
          </a:prstGeom>
          <a:ln w="28575">
            <a:solidFill>
              <a:srgbClr val="23AC0E"/>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214578ED-E976-4159-B24B-3DF36B5A1E1F}"/>
              </a:ext>
            </a:extLst>
          </p:cNvPr>
          <p:cNvCxnSpPr>
            <a:cxnSpLocks/>
          </p:cNvCxnSpPr>
          <p:nvPr/>
        </p:nvCxnSpPr>
        <p:spPr>
          <a:xfrm flipV="1">
            <a:off x="296863" y="3768566"/>
            <a:ext cx="6088382" cy="1"/>
          </a:xfrm>
          <a:prstGeom prst="line">
            <a:avLst/>
          </a:prstGeom>
          <a:ln w="28575">
            <a:solidFill>
              <a:srgbClr val="23AC0E"/>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5EFACAAE-F010-4160-B2BF-C6DF8E2333EC}"/>
              </a:ext>
            </a:extLst>
          </p:cNvPr>
          <p:cNvCxnSpPr>
            <a:cxnSpLocks/>
          </p:cNvCxnSpPr>
          <p:nvPr/>
        </p:nvCxnSpPr>
        <p:spPr>
          <a:xfrm flipV="1">
            <a:off x="296863" y="5267253"/>
            <a:ext cx="6088382" cy="1"/>
          </a:xfrm>
          <a:prstGeom prst="line">
            <a:avLst/>
          </a:prstGeom>
          <a:ln w="28575">
            <a:solidFill>
              <a:srgbClr val="23AC0E"/>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BD0DBC8B-AFF0-426E-B695-75E875A21A59}"/>
              </a:ext>
            </a:extLst>
          </p:cNvPr>
          <p:cNvCxnSpPr>
            <a:cxnSpLocks/>
          </p:cNvCxnSpPr>
          <p:nvPr/>
        </p:nvCxnSpPr>
        <p:spPr>
          <a:xfrm flipV="1">
            <a:off x="296863" y="6949432"/>
            <a:ext cx="6088382" cy="1"/>
          </a:xfrm>
          <a:prstGeom prst="line">
            <a:avLst/>
          </a:prstGeom>
          <a:ln w="28575">
            <a:solidFill>
              <a:srgbClr val="23AC0E"/>
            </a:solidFill>
          </a:ln>
        </p:spPr>
        <p:style>
          <a:lnRef idx="1">
            <a:schemeClr val="accent1"/>
          </a:lnRef>
          <a:fillRef idx="0">
            <a:schemeClr val="accent1"/>
          </a:fillRef>
          <a:effectRef idx="0">
            <a:schemeClr val="accent1"/>
          </a:effectRef>
          <a:fontRef idx="minor">
            <a:schemeClr val="tx1"/>
          </a:fontRef>
        </p:style>
      </p:cxnSp>
      <p:sp>
        <p:nvSpPr>
          <p:cNvPr id="20" name="スライド番号プレースホルダー 19">
            <a:extLst>
              <a:ext uri="{FF2B5EF4-FFF2-40B4-BE49-F238E27FC236}">
                <a16:creationId xmlns:a16="http://schemas.microsoft.com/office/drawing/2014/main" id="{4FCD8EC2-5E9C-41D0-86ED-29C60E7BE267}"/>
              </a:ext>
            </a:extLst>
          </p:cNvPr>
          <p:cNvSpPr>
            <a:spLocks noGrp="1"/>
          </p:cNvSpPr>
          <p:nvPr>
            <p:ph type="sldNum" sz="quarter" idx="12"/>
          </p:nvPr>
        </p:nvSpPr>
        <p:spPr/>
        <p:txBody>
          <a:bodyPr/>
          <a:lstStyle/>
          <a:p>
            <a:fld id="{0245EBA9-29EF-49B3-A0DE-5E3F2BFEDC62}" type="slidenum">
              <a:rPr kumimoji="1" lang="ja-JP" altLang="en-US" smtClean="0"/>
              <a:t>1</a:t>
            </a:fld>
            <a:endParaRPr kumimoji="1" lang="ja-JP" altLang="en-US"/>
          </a:p>
        </p:txBody>
      </p:sp>
    </p:spTree>
    <p:extLst>
      <p:ext uri="{BB962C8B-B14F-4D97-AF65-F5344CB8AC3E}">
        <p14:creationId xmlns:p14="http://schemas.microsoft.com/office/powerpoint/2010/main" val="10638698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吹き出し: 角を丸めた四角形 5">
            <a:extLst>
              <a:ext uri="{FF2B5EF4-FFF2-40B4-BE49-F238E27FC236}">
                <a16:creationId xmlns:a16="http://schemas.microsoft.com/office/drawing/2014/main" id="{05C2DAFD-F6B9-48EC-892B-508FC8258203}"/>
              </a:ext>
            </a:extLst>
          </p:cNvPr>
          <p:cNvSpPr/>
          <p:nvPr/>
        </p:nvSpPr>
        <p:spPr>
          <a:xfrm>
            <a:off x="411163" y="3400805"/>
            <a:ext cx="3886400" cy="1473023"/>
          </a:xfrm>
          <a:prstGeom prst="wedgeRoundRectCallout">
            <a:avLst>
              <a:gd name="adj1" fmla="val 62336"/>
              <a:gd name="adj2" fmla="val -15474"/>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正方形/長方形 6">
            <a:extLst>
              <a:ext uri="{FF2B5EF4-FFF2-40B4-BE49-F238E27FC236}">
                <a16:creationId xmlns:a16="http://schemas.microsoft.com/office/drawing/2014/main" id="{75F7C78C-6472-4E1C-8D2A-4276204B8B1E}"/>
              </a:ext>
            </a:extLst>
          </p:cNvPr>
          <p:cNvSpPr/>
          <p:nvPr/>
        </p:nvSpPr>
        <p:spPr>
          <a:xfrm>
            <a:off x="573160" y="1072452"/>
            <a:ext cx="5920510" cy="2240998"/>
          </a:xfrm>
          <a:prstGeom prst="rect">
            <a:avLst/>
          </a:prstGeom>
        </p:spPr>
        <p:txBody>
          <a:bodyPr wrap="square">
            <a:spAutoFit/>
          </a:bodyPr>
          <a:lstStyle/>
          <a:p>
            <a:pPr>
              <a:lnSpc>
                <a:spcPts val="2100"/>
              </a:lnSpc>
            </a:pPr>
            <a:r>
              <a:rPr lang="ja-JP" altLang="en-US" sz="1600" dirty="0"/>
              <a:t>キャッシュレス決済とは、クレジットカード・デビットカード等の電子マネーやバーコードや</a:t>
            </a:r>
            <a:r>
              <a:rPr lang="en-US" altLang="ja-JP" sz="1600" dirty="0"/>
              <a:t>QR</a:t>
            </a:r>
            <a:r>
              <a:rPr lang="ja-JP" altLang="en-US" sz="1600" dirty="0"/>
              <a:t>コードを介したコード決済、銀行振込や口座引落など、</a:t>
            </a:r>
            <a:r>
              <a:rPr lang="ja-JP" altLang="en-US" sz="1600" b="1" dirty="0">
                <a:highlight>
                  <a:srgbClr val="FFFF00"/>
                </a:highlight>
              </a:rPr>
              <a:t>現金以外で支払う決済</a:t>
            </a:r>
            <a:r>
              <a:rPr lang="ja-JP" altLang="en-US" sz="1600" dirty="0"/>
              <a:t>のことです。</a:t>
            </a:r>
            <a:endParaRPr lang="en-US" altLang="ja-JP" sz="1600" dirty="0"/>
          </a:p>
          <a:p>
            <a:pPr>
              <a:lnSpc>
                <a:spcPts val="2100"/>
              </a:lnSpc>
            </a:pPr>
            <a:endParaRPr lang="en-US" altLang="ja-JP" sz="1600" dirty="0"/>
          </a:p>
          <a:p>
            <a:pPr>
              <a:lnSpc>
                <a:spcPts val="2100"/>
              </a:lnSpc>
            </a:pPr>
            <a:r>
              <a:rPr lang="ja-JP" altLang="en-US" sz="1600" dirty="0"/>
              <a:t>経済産業省の調査によりますと、</a:t>
            </a:r>
            <a:r>
              <a:rPr lang="en-US" altLang="ja-JP" sz="1600" dirty="0"/>
              <a:t>2024</a:t>
            </a:r>
            <a:r>
              <a:rPr lang="ja-JP" altLang="en-US" sz="1600" dirty="0"/>
              <a:t>年のキャッシュレス決済比率は</a:t>
            </a:r>
            <a:r>
              <a:rPr lang="en-US" altLang="ja-JP" sz="1600" dirty="0"/>
              <a:t>40</a:t>
            </a:r>
            <a:r>
              <a:rPr lang="ja-JP" altLang="en-US" sz="1600" dirty="0"/>
              <a:t>％を超えて堅調に上昇し、</a:t>
            </a:r>
            <a:r>
              <a:rPr lang="en-US" altLang="ja-JP" sz="1600" dirty="0"/>
              <a:t>42.8%</a:t>
            </a:r>
            <a:r>
              <a:rPr lang="ja-JP" altLang="en-US" sz="1600" dirty="0"/>
              <a:t>でした。その内訳は、クレジットカードが</a:t>
            </a:r>
            <a:r>
              <a:rPr lang="en-US" altLang="ja-JP" sz="1600" dirty="0"/>
              <a:t>82.9</a:t>
            </a:r>
            <a:r>
              <a:rPr lang="ja-JP" altLang="en-US" sz="1600" dirty="0"/>
              <a:t>％、デビットカードが</a:t>
            </a:r>
            <a:r>
              <a:rPr lang="en-US" altLang="ja-JP" sz="1600" dirty="0"/>
              <a:t>3.1</a:t>
            </a:r>
            <a:r>
              <a:rPr lang="ja-JP" altLang="en-US" sz="1600" dirty="0"/>
              <a:t>％、電子マネーが</a:t>
            </a:r>
            <a:r>
              <a:rPr lang="en-US" altLang="ja-JP" sz="1600" dirty="0"/>
              <a:t>4.4</a:t>
            </a:r>
            <a:r>
              <a:rPr lang="ja-JP" altLang="en-US" sz="1600" dirty="0"/>
              <a:t>％、コード決済が</a:t>
            </a:r>
            <a:r>
              <a:rPr lang="en-US" altLang="ja-JP" sz="1600" dirty="0"/>
              <a:t>9.6</a:t>
            </a:r>
            <a:r>
              <a:rPr lang="ja-JP" altLang="en-US" sz="1600" dirty="0"/>
              <a:t>％でした。</a:t>
            </a:r>
            <a:endParaRPr lang="en-US" altLang="ja-JP" sz="1600" dirty="0"/>
          </a:p>
        </p:txBody>
      </p:sp>
      <p:cxnSp>
        <p:nvCxnSpPr>
          <p:cNvPr id="10" name="直線コネクタ 9">
            <a:extLst>
              <a:ext uri="{FF2B5EF4-FFF2-40B4-BE49-F238E27FC236}">
                <a16:creationId xmlns:a16="http://schemas.microsoft.com/office/drawing/2014/main" id="{5E73E337-EF99-4903-8767-63D40BFBB129}"/>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D6A3E520-6F20-44BC-843B-662889C16069}"/>
              </a:ext>
            </a:extLst>
          </p:cNvPr>
          <p:cNvSpPr/>
          <p:nvPr/>
        </p:nvSpPr>
        <p:spPr>
          <a:xfrm>
            <a:off x="641931" y="3555426"/>
            <a:ext cx="3424863" cy="1163780"/>
          </a:xfrm>
          <a:prstGeom prst="rect">
            <a:avLst/>
          </a:prstGeom>
        </p:spPr>
        <p:txBody>
          <a:bodyPr wrap="square">
            <a:spAutoFit/>
          </a:bodyPr>
          <a:lstStyle/>
          <a:p>
            <a:pPr lvl="0">
              <a:lnSpc>
                <a:spcPts val="2100"/>
              </a:lnSpc>
            </a:pPr>
            <a:r>
              <a:rPr lang="ja-JP" altLang="en-US" sz="1600" dirty="0"/>
              <a:t>シニアで一番多いキャッシュレス決済はクレジットカードの利用です。また、交通系のキャッシュレスの利用も増えてきています。</a:t>
            </a:r>
          </a:p>
        </p:txBody>
      </p:sp>
      <p:pic>
        <p:nvPicPr>
          <p:cNvPr id="3" name="図 2">
            <a:extLst>
              <a:ext uri="{FF2B5EF4-FFF2-40B4-BE49-F238E27FC236}">
                <a16:creationId xmlns:a16="http://schemas.microsoft.com/office/drawing/2014/main" id="{ACC46BB1-B74A-4347-894A-70B9CCA213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084" y="3256103"/>
            <a:ext cx="2349900" cy="1762425"/>
          </a:xfrm>
          <a:prstGeom prst="rect">
            <a:avLst/>
          </a:prstGeom>
        </p:spPr>
      </p:pic>
      <p:sp>
        <p:nvSpPr>
          <p:cNvPr id="5" name="テキスト ボックス 4">
            <a:extLst>
              <a:ext uri="{FF2B5EF4-FFF2-40B4-BE49-F238E27FC236}">
                <a16:creationId xmlns:a16="http://schemas.microsoft.com/office/drawing/2014/main" id="{03606DEA-4937-4863-95E7-76EC8A8C1FB0}"/>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１　はじめに</a:t>
            </a:r>
          </a:p>
        </p:txBody>
      </p:sp>
      <p:sp>
        <p:nvSpPr>
          <p:cNvPr id="61" name="テキスト ボックス 60">
            <a:extLst>
              <a:ext uri="{FF2B5EF4-FFF2-40B4-BE49-F238E27FC236}">
                <a16:creationId xmlns:a16="http://schemas.microsoft.com/office/drawing/2014/main" id="{607D4438-3A17-4A22-9B71-CB63F0566C16}"/>
              </a:ext>
            </a:extLst>
          </p:cNvPr>
          <p:cNvSpPr txBox="1"/>
          <p:nvPr/>
        </p:nvSpPr>
        <p:spPr>
          <a:xfrm>
            <a:off x="0" y="654459"/>
            <a:ext cx="3647152" cy="369332"/>
          </a:xfrm>
          <a:prstGeom prst="rect">
            <a:avLst/>
          </a:prstGeom>
          <a:noFill/>
        </p:spPr>
        <p:txBody>
          <a:bodyPr wrap="none" rtlCol="0">
            <a:spAutoFit/>
          </a:bodyPr>
          <a:lstStyle/>
          <a:p>
            <a:r>
              <a:rPr lang="ja-JP" altLang="en-US" b="1" dirty="0"/>
              <a:t>　　（１）　キャッシュレスとは</a:t>
            </a:r>
            <a:endParaRPr lang="ja-JP" altLang="ja-JP" b="1" dirty="0"/>
          </a:p>
        </p:txBody>
      </p:sp>
      <p:cxnSp>
        <p:nvCxnSpPr>
          <p:cNvPr id="62" name="直線コネクタ 61">
            <a:extLst>
              <a:ext uri="{FF2B5EF4-FFF2-40B4-BE49-F238E27FC236}">
                <a16:creationId xmlns:a16="http://schemas.microsoft.com/office/drawing/2014/main" id="{0BCBC1FD-CA87-42D4-8948-38EFEF05E07F}"/>
              </a:ext>
            </a:extLst>
          </p:cNvPr>
          <p:cNvCxnSpPr>
            <a:cxnSpLocks/>
          </p:cNvCxnSpPr>
          <p:nvPr/>
        </p:nvCxnSpPr>
        <p:spPr>
          <a:xfrm flipV="1">
            <a:off x="0" y="5484333"/>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63" name="テキスト ボックス 62">
            <a:extLst>
              <a:ext uri="{FF2B5EF4-FFF2-40B4-BE49-F238E27FC236}">
                <a16:creationId xmlns:a16="http://schemas.microsoft.com/office/drawing/2014/main" id="{D7C73597-DB8C-4ED2-AE7D-4470E28C2786}"/>
              </a:ext>
            </a:extLst>
          </p:cNvPr>
          <p:cNvSpPr txBox="1"/>
          <p:nvPr/>
        </p:nvSpPr>
        <p:spPr>
          <a:xfrm>
            <a:off x="0" y="5100658"/>
            <a:ext cx="3185487" cy="369332"/>
          </a:xfrm>
          <a:prstGeom prst="rect">
            <a:avLst/>
          </a:prstGeom>
          <a:noFill/>
        </p:spPr>
        <p:txBody>
          <a:bodyPr wrap="none" rtlCol="0">
            <a:spAutoFit/>
          </a:bodyPr>
          <a:lstStyle/>
          <a:p>
            <a:r>
              <a:rPr lang="ja-JP" altLang="en-US" b="1" dirty="0"/>
              <a:t>　　（２）　電子マネーとは</a:t>
            </a:r>
            <a:endParaRPr lang="ja-JP" altLang="ja-JP" b="1" dirty="0"/>
          </a:p>
        </p:txBody>
      </p:sp>
      <p:sp>
        <p:nvSpPr>
          <p:cNvPr id="9" name="スライド番号プレースホルダー 8">
            <a:extLst>
              <a:ext uri="{FF2B5EF4-FFF2-40B4-BE49-F238E27FC236}">
                <a16:creationId xmlns:a16="http://schemas.microsoft.com/office/drawing/2014/main" id="{8A8961A3-3329-4EA0-A26A-C6DBC1CAB9C4}"/>
              </a:ext>
            </a:extLst>
          </p:cNvPr>
          <p:cNvSpPr>
            <a:spLocks noGrp="1"/>
          </p:cNvSpPr>
          <p:nvPr>
            <p:ph type="sldNum" sz="quarter" idx="12"/>
          </p:nvPr>
        </p:nvSpPr>
        <p:spPr/>
        <p:txBody>
          <a:bodyPr/>
          <a:lstStyle/>
          <a:p>
            <a:fld id="{0245EBA9-29EF-49B3-A0DE-5E3F2BFEDC62}" type="slidenum">
              <a:rPr kumimoji="1" lang="ja-JP" altLang="en-US" smtClean="0"/>
              <a:t>2</a:t>
            </a:fld>
            <a:endParaRPr kumimoji="1" lang="ja-JP" altLang="en-US"/>
          </a:p>
        </p:txBody>
      </p:sp>
      <p:sp>
        <p:nvSpPr>
          <p:cNvPr id="13" name="正方形/長方形 12">
            <a:extLst>
              <a:ext uri="{FF2B5EF4-FFF2-40B4-BE49-F238E27FC236}">
                <a16:creationId xmlns:a16="http://schemas.microsoft.com/office/drawing/2014/main" id="{F13812F3-4B67-4A62-A15C-BE211C8F9E9C}"/>
              </a:ext>
            </a:extLst>
          </p:cNvPr>
          <p:cNvSpPr/>
          <p:nvPr/>
        </p:nvSpPr>
        <p:spPr>
          <a:xfrm>
            <a:off x="611507" y="5552611"/>
            <a:ext cx="5920510" cy="1077218"/>
          </a:xfrm>
          <a:prstGeom prst="rect">
            <a:avLst/>
          </a:prstGeom>
        </p:spPr>
        <p:txBody>
          <a:bodyPr wrap="square">
            <a:spAutoFit/>
          </a:bodyPr>
          <a:lstStyle/>
          <a:p>
            <a:pPr algn="just">
              <a:spcAft>
                <a:spcPts val="0"/>
              </a:spcAft>
            </a:pPr>
            <a:r>
              <a:rPr lang="ja-JP" altLang="ja-JP" sz="1600" kern="100" dirty="0">
                <a:latin typeface="+mn-ea"/>
                <a:cs typeface="Times New Roman" panose="02020603050405020304" pitchFamily="18" charset="0"/>
              </a:rPr>
              <a:t>電子マネーと</a:t>
            </a:r>
            <a:r>
              <a:rPr lang="ja-JP" altLang="en-US" sz="1600" kern="100" dirty="0">
                <a:latin typeface="+mn-ea"/>
                <a:cs typeface="Times New Roman" panose="02020603050405020304" pitchFamily="18" charset="0"/>
              </a:rPr>
              <a:t>は、電子的な貨幣の事です。</a:t>
            </a:r>
            <a:endParaRPr lang="en-US" altLang="ja-JP" sz="1600" kern="100" dirty="0">
              <a:latin typeface="+mn-ea"/>
              <a:cs typeface="Times New Roman" panose="02020603050405020304" pitchFamily="18" charset="0"/>
            </a:endParaRPr>
          </a:p>
          <a:p>
            <a:pPr algn="just">
              <a:spcAft>
                <a:spcPts val="0"/>
              </a:spcAft>
            </a:pPr>
            <a:r>
              <a:rPr lang="ja-JP" altLang="ja-JP" sz="1600" kern="100" dirty="0">
                <a:latin typeface="+mn-ea"/>
                <a:cs typeface="Times New Roman" panose="02020603050405020304" pitchFamily="18" charset="0"/>
              </a:rPr>
              <a:t>スマ</a:t>
            </a:r>
            <a:r>
              <a:rPr lang="ja-JP" altLang="en-US" sz="1600" kern="100" dirty="0">
                <a:latin typeface="+mn-ea"/>
                <a:cs typeface="Times New Roman" panose="02020603050405020304" pitchFamily="18" charset="0"/>
              </a:rPr>
              <a:t>ートフォン</a:t>
            </a:r>
            <a:r>
              <a:rPr lang="ja-JP" altLang="ja-JP" sz="1600" kern="100" dirty="0">
                <a:latin typeface="+mn-ea"/>
                <a:cs typeface="Times New Roman" panose="02020603050405020304" pitchFamily="18" charset="0"/>
              </a:rPr>
              <a:t>やカードで</a:t>
            </a:r>
            <a:r>
              <a:rPr lang="ja-JP" altLang="en-US" sz="1600" kern="100" dirty="0">
                <a:latin typeface="+mn-ea"/>
                <a:cs typeface="Times New Roman" panose="02020603050405020304" pitchFamily="18" charset="0"/>
              </a:rPr>
              <a:t>の、</a:t>
            </a:r>
            <a:r>
              <a:rPr lang="ja-JP" altLang="ja-JP" sz="1600" kern="100" dirty="0">
                <a:latin typeface="+mn-ea"/>
                <a:cs typeface="Times New Roman" panose="02020603050405020304" pitchFamily="18" charset="0"/>
              </a:rPr>
              <a:t>タッチ決済</a:t>
            </a:r>
            <a:r>
              <a:rPr lang="ja-JP" altLang="en-US" sz="1600" kern="100" dirty="0">
                <a:latin typeface="+mn-ea"/>
                <a:cs typeface="Times New Roman" panose="02020603050405020304" pitchFamily="18" charset="0"/>
              </a:rPr>
              <a:t>・</a:t>
            </a:r>
            <a:r>
              <a:rPr lang="en-US" altLang="ja-JP" sz="1600" kern="100" dirty="0">
                <a:latin typeface="+mn-ea"/>
                <a:cs typeface="Times New Roman" panose="02020603050405020304" pitchFamily="18" charset="0"/>
              </a:rPr>
              <a:t>QR</a:t>
            </a:r>
            <a:r>
              <a:rPr lang="ja-JP" altLang="ja-JP" sz="1600" kern="100" dirty="0">
                <a:latin typeface="+mn-ea"/>
                <a:cs typeface="Times New Roman" panose="02020603050405020304" pitchFamily="18" charset="0"/>
              </a:rPr>
              <a:t>コード決済</a:t>
            </a:r>
            <a:r>
              <a:rPr lang="ja-JP" altLang="en-US" sz="1600" kern="100" dirty="0">
                <a:latin typeface="+mn-ea"/>
                <a:cs typeface="Times New Roman" panose="02020603050405020304" pitchFamily="18" charset="0"/>
              </a:rPr>
              <a:t>があります。電子マネーは</a:t>
            </a:r>
            <a:r>
              <a:rPr lang="ja-JP" altLang="en-US" sz="1600" dirty="0"/>
              <a:t>一般的に審査の必要がないという特徴があります。</a:t>
            </a:r>
            <a:endParaRPr lang="ja-JP" altLang="ja-JP" sz="1600" kern="100" dirty="0">
              <a:latin typeface="+mn-ea"/>
              <a:cs typeface="Times New Roman" panose="02020603050405020304" pitchFamily="18" charset="0"/>
            </a:endParaRPr>
          </a:p>
        </p:txBody>
      </p:sp>
      <p:grpSp>
        <p:nvGrpSpPr>
          <p:cNvPr id="45" name="グループ化 44">
            <a:extLst>
              <a:ext uri="{FF2B5EF4-FFF2-40B4-BE49-F238E27FC236}">
                <a16:creationId xmlns:a16="http://schemas.microsoft.com/office/drawing/2014/main" id="{EB3164C0-8FED-4D76-9ADC-B8F742A5F25C}"/>
              </a:ext>
            </a:extLst>
          </p:cNvPr>
          <p:cNvGrpSpPr/>
          <p:nvPr/>
        </p:nvGrpSpPr>
        <p:grpSpPr>
          <a:xfrm>
            <a:off x="611507" y="6639217"/>
            <a:ext cx="6170579" cy="2814237"/>
            <a:chOff x="611507" y="6639217"/>
            <a:chExt cx="6170579" cy="2814237"/>
          </a:xfrm>
        </p:grpSpPr>
        <p:sp>
          <p:nvSpPr>
            <p:cNvPr id="14" name="四角形: 角を丸くする 13">
              <a:extLst>
                <a:ext uri="{FF2B5EF4-FFF2-40B4-BE49-F238E27FC236}">
                  <a16:creationId xmlns:a16="http://schemas.microsoft.com/office/drawing/2014/main" id="{399D7C28-2CF1-4BCF-843F-199EEC3E4017}"/>
                </a:ext>
              </a:extLst>
            </p:cNvPr>
            <p:cNvSpPr/>
            <p:nvPr/>
          </p:nvSpPr>
          <p:spPr>
            <a:xfrm>
              <a:off x="611507" y="6639217"/>
              <a:ext cx="5834179" cy="2814237"/>
            </a:xfrm>
            <a:prstGeom prst="round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テキスト ボックス 26">
              <a:extLst>
                <a:ext uri="{FF2B5EF4-FFF2-40B4-BE49-F238E27FC236}">
                  <a16:creationId xmlns:a16="http://schemas.microsoft.com/office/drawing/2014/main" id="{A01B2F43-E7C4-4046-BA83-A52C86732A82}"/>
                </a:ext>
              </a:extLst>
            </p:cNvPr>
            <p:cNvSpPr txBox="1"/>
            <p:nvPr/>
          </p:nvSpPr>
          <p:spPr>
            <a:xfrm>
              <a:off x="2300818" y="6645857"/>
              <a:ext cx="2447866" cy="338554"/>
            </a:xfrm>
            <a:prstGeom prst="rect">
              <a:avLst/>
            </a:prstGeom>
            <a:noFill/>
          </p:spPr>
          <p:txBody>
            <a:bodyPr wrap="square" rtlCol="0">
              <a:spAutoFit/>
            </a:bodyPr>
            <a:lstStyle/>
            <a:p>
              <a:r>
                <a:rPr kumimoji="1" lang="ja-JP" altLang="en-US" sz="1600" b="1" dirty="0"/>
                <a:t>キャッシュレス（一例）</a:t>
              </a:r>
            </a:p>
          </p:txBody>
        </p:sp>
        <p:grpSp>
          <p:nvGrpSpPr>
            <p:cNvPr id="43" name="グループ化 42">
              <a:extLst>
                <a:ext uri="{FF2B5EF4-FFF2-40B4-BE49-F238E27FC236}">
                  <a16:creationId xmlns:a16="http://schemas.microsoft.com/office/drawing/2014/main" id="{44FB835E-316C-440D-A056-1A75D137E33C}"/>
                </a:ext>
              </a:extLst>
            </p:cNvPr>
            <p:cNvGrpSpPr/>
            <p:nvPr/>
          </p:nvGrpSpPr>
          <p:grpSpPr>
            <a:xfrm>
              <a:off x="872828" y="6952076"/>
              <a:ext cx="2774324" cy="1190774"/>
              <a:chOff x="738069" y="6932904"/>
              <a:chExt cx="2774324" cy="1190774"/>
            </a:xfrm>
          </p:grpSpPr>
          <p:sp>
            <p:nvSpPr>
              <p:cNvPr id="16" name="四角形: 角を丸くする 15">
                <a:extLst>
                  <a:ext uri="{FF2B5EF4-FFF2-40B4-BE49-F238E27FC236}">
                    <a16:creationId xmlns:a16="http://schemas.microsoft.com/office/drawing/2014/main" id="{DF6BF1E5-4548-4FC1-A6C0-CFF128828765}"/>
                  </a:ext>
                </a:extLst>
              </p:cNvPr>
              <p:cNvSpPr/>
              <p:nvPr/>
            </p:nvSpPr>
            <p:spPr>
              <a:xfrm>
                <a:off x="744716" y="6932904"/>
                <a:ext cx="2637019" cy="1190774"/>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00945E3F-BAE0-44B2-BFB9-F9B45223DDB9}"/>
                  </a:ext>
                </a:extLst>
              </p:cNvPr>
              <p:cNvSpPr txBox="1"/>
              <p:nvPr/>
            </p:nvSpPr>
            <p:spPr>
              <a:xfrm>
                <a:off x="738069" y="6976167"/>
                <a:ext cx="2774324" cy="338554"/>
              </a:xfrm>
              <a:prstGeom prst="rect">
                <a:avLst/>
              </a:prstGeom>
              <a:noFill/>
            </p:spPr>
            <p:txBody>
              <a:bodyPr wrap="square" rtlCol="0">
                <a:spAutoFit/>
              </a:bodyPr>
              <a:lstStyle/>
              <a:p>
                <a:r>
                  <a:rPr kumimoji="1" lang="en-US" altLang="ja-JP" sz="1600" b="1" dirty="0"/>
                  <a:t>OR/</a:t>
                </a:r>
                <a:r>
                  <a:rPr kumimoji="1" lang="ja-JP" altLang="en-US" sz="1600" b="1" dirty="0"/>
                  <a:t>コード決済</a:t>
                </a:r>
                <a:r>
                  <a:rPr kumimoji="1" lang="ja-JP" altLang="en-US" sz="1100" b="1" dirty="0"/>
                  <a:t>（</a:t>
                </a:r>
                <a:r>
                  <a:rPr kumimoji="1" lang="en-US" altLang="ja-JP" sz="1100" b="1" dirty="0"/>
                  <a:t>IC</a:t>
                </a:r>
                <a:r>
                  <a:rPr kumimoji="1" lang="ja-JP" altLang="en-US" sz="1100" b="1" dirty="0"/>
                  <a:t>カード前払い）</a:t>
                </a:r>
              </a:p>
            </p:txBody>
          </p:sp>
          <p:pic>
            <p:nvPicPr>
              <p:cNvPr id="28" name="図 27">
                <a:extLst>
                  <a:ext uri="{FF2B5EF4-FFF2-40B4-BE49-F238E27FC236}">
                    <a16:creationId xmlns:a16="http://schemas.microsoft.com/office/drawing/2014/main" id="{7189F69D-AE37-4B1F-8FC6-FC40B82758A4}"/>
                  </a:ext>
                </a:extLst>
              </p:cNvPr>
              <p:cNvPicPr>
                <a:picLocks noChangeAspect="1"/>
              </p:cNvPicPr>
              <p:nvPr/>
            </p:nvPicPr>
            <p:blipFill>
              <a:blip r:embed="rId3"/>
              <a:stretch>
                <a:fillRect/>
              </a:stretch>
            </p:blipFill>
            <p:spPr>
              <a:xfrm>
                <a:off x="2199043" y="7271458"/>
                <a:ext cx="433367" cy="378818"/>
              </a:xfrm>
              <a:prstGeom prst="rect">
                <a:avLst/>
              </a:prstGeom>
            </p:spPr>
          </p:pic>
          <p:pic>
            <p:nvPicPr>
              <p:cNvPr id="29" name="図 28">
                <a:extLst>
                  <a:ext uri="{FF2B5EF4-FFF2-40B4-BE49-F238E27FC236}">
                    <a16:creationId xmlns:a16="http://schemas.microsoft.com/office/drawing/2014/main" id="{8985723B-7052-49A5-874E-8D6E7D8172FC}"/>
                  </a:ext>
                </a:extLst>
              </p:cNvPr>
              <p:cNvPicPr>
                <a:picLocks noChangeAspect="1"/>
              </p:cNvPicPr>
              <p:nvPr/>
            </p:nvPicPr>
            <p:blipFill>
              <a:blip r:embed="rId4"/>
              <a:stretch>
                <a:fillRect/>
              </a:stretch>
            </p:blipFill>
            <p:spPr>
              <a:xfrm>
                <a:off x="2767754" y="7408123"/>
                <a:ext cx="526676" cy="495859"/>
              </a:xfrm>
              <a:prstGeom prst="rect">
                <a:avLst/>
              </a:prstGeom>
            </p:spPr>
          </p:pic>
          <p:pic>
            <p:nvPicPr>
              <p:cNvPr id="30" name="図 29">
                <a:extLst>
                  <a:ext uri="{FF2B5EF4-FFF2-40B4-BE49-F238E27FC236}">
                    <a16:creationId xmlns:a16="http://schemas.microsoft.com/office/drawing/2014/main" id="{529FD496-6374-46BD-9122-53F1DD12AD43}"/>
                  </a:ext>
                </a:extLst>
              </p:cNvPr>
              <p:cNvPicPr>
                <a:picLocks noChangeAspect="1"/>
              </p:cNvPicPr>
              <p:nvPr/>
            </p:nvPicPr>
            <p:blipFill>
              <a:blip r:embed="rId5"/>
              <a:stretch>
                <a:fillRect/>
              </a:stretch>
            </p:blipFill>
            <p:spPr>
              <a:xfrm>
                <a:off x="2231972" y="7702578"/>
                <a:ext cx="367509" cy="402807"/>
              </a:xfrm>
              <a:prstGeom prst="rect">
                <a:avLst/>
              </a:prstGeom>
            </p:spPr>
          </p:pic>
          <p:pic>
            <p:nvPicPr>
              <p:cNvPr id="31" name="図 30">
                <a:extLst>
                  <a:ext uri="{FF2B5EF4-FFF2-40B4-BE49-F238E27FC236}">
                    <a16:creationId xmlns:a16="http://schemas.microsoft.com/office/drawing/2014/main" id="{D172B4EA-113C-48F3-8BD4-A9736FF32658}"/>
                  </a:ext>
                </a:extLst>
              </p:cNvPr>
              <p:cNvPicPr>
                <a:picLocks noChangeAspect="1"/>
              </p:cNvPicPr>
              <p:nvPr/>
            </p:nvPicPr>
            <p:blipFill>
              <a:blip r:embed="rId6"/>
              <a:stretch>
                <a:fillRect/>
              </a:stretch>
            </p:blipFill>
            <p:spPr>
              <a:xfrm>
                <a:off x="1061232" y="7299841"/>
                <a:ext cx="826277" cy="322407"/>
              </a:xfrm>
              <a:prstGeom prst="rect">
                <a:avLst/>
              </a:prstGeom>
            </p:spPr>
          </p:pic>
          <p:pic>
            <p:nvPicPr>
              <p:cNvPr id="32" name="図 31">
                <a:extLst>
                  <a:ext uri="{FF2B5EF4-FFF2-40B4-BE49-F238E27FC236}">
                    <a16:creationId xmlns:a16="http://schemas.microsoft.com/office/drawing/2014/main" id="{481B104E-5CA0-4492-A6E5-AF7A635D6DA4}"/>
                  </a:ext>
                </a:extLst>
              </p:cNvPr>
              <p:cNvPicPr>
                <a:picLocks noChangeAspect="1"/>
              </p:cNvPicPr>
              <p:nvPr/>
            </p:nvPicPr>
            <p:blipFill>
              <a:blip r:embed="rId7"/>
              <a:stretch>
                <a:fillRect/>
              </a:stretch>
            </p:blipFill>
            <p:spPr>
              <a:xfrm>
                <a:off x="945672" y="7732348"/>
                <a:ext cx="1057398" cy="321403"/>
              </a:xfrm>
              <a:prstGeom prst="rect">
                <a:avLst/>
              </a:prstGeom>
            </p:spPr>
          </p:pic>
        </p:grpSp>
        <p:grpSp>
          <p:nvGrpSpPr>
            <p:cNvPr id="44" name="グループ化 43">
              <a:extLst>
                <a:ext uri="{FF2B5EF4-FFF2-40B4-BE49-F238E27FC236}">
                  <a16:creationId xmlns:a16="http://schemas.microsoft.com/office/drawing/2014/main" id="{B52E553B-564A-406C-907D-CA759A28406D}"/>
                </a:ext>
              </a:extLst>
            </p:cNvPr>
            <p:cNvGrpSpPr/>
            <p:nvPr/>
          </p:nvGrpSpPr>
          <p:grpSpPr>
            <a:xfrm>
              <a:off x="3560831" y="6983495"/>
              <a:ext cx="2884855" cy="1154451"/>
              <a:chOff x="3573489" y="6968891"/>
              <a:chExt cx="2884855" cy="1154451"/>
            </a:xfrm>
          </p:grpSpPr>
          <p:sp>
            <p:nvSpPr>
              <p:cNvPr id="17" name="四角形: 角を丸くする 16">
                <a:extLst>
                  <a:ext uri="{FF2B5EF4-FFF2-40B4-BE49-F238E27FC236}">
                    <a16:creationId xmlns:a16="http://schemas.microsoft.com/office/drawing/2014/main" id="{7F0714E4-C21B-4BE3-82B3-4DBA3BB1B68A}"/>
                  </a:ext>
                </a:extLst>
              </p:cNvPr>
              <p:cNvSpPr/>
              <p:nvPr/>
            </p:nvSpPr>
            <p:spPr>
              <a:xfrm>
                <a:off x="3573489" y="6968891"/>
                <a:ext cx="2681160" cy="1154451"/>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34F8FAE4-DBF1-4A73-BFE9-86E1911647CD}"/>
                  </a:ext>
                </a:extLst>
              </p:cNvPr>
              <p:cNvSpPr txBox="1"/>
              <p:nvPr/>
            </p:nvSpPr>
            <p:spPr>
              <a:xfrm>
                <a:off x="3600731" y="6987145"/>
                <a:ext cx="2857613" cy="338554"/>
              </a:xfrm>
              <a:prstGeom prst="rect">
                <a:avLst/>
              </a:prstGeom>
              <a:noFill/>
            </p:spPr>
            <p:txBody>
              <a:bodyPr wrap="square" rtlCol="0">
                <a:spAutoFit/>
              </a:bodyPr>
              <a:lstStyle/>
              <a:p>
                <a:r>
                  <a:rPr kumimoji="1" lang="ja-JP" altLang="en-US" sz="1600" b="1" dirty="0"/>
                  <a:t>カード</a:t>
                </a:r>
                <a:r>
                  <a:rPr kumimoji="1" lang="ja-JP" altLang="en-US" sz="1100" b="1" dirty="0"/>
                  <a:t>（後払い・即時払い・前払い）</a:t>
                </a:r>
              </a:p>
            </p:txBody>
          </p:sp>
          <p:pic>
            <p:nvPicPr>
              <p:cNvPr id="34" name="図 33">
                <a:extLst>
                  <a:ext uri="{FF2B5EF4-FFF2-40B4-BE49-F238E27FC236}">
                    <a16:creationId xmlns:a16="http://schemas.microsoft.com/office/drawing/2014/main" id="{D9FD1E92-E2D4-4C1E-9D9E-586F3ABF8738}"/>
                  </a:ext>
                </a:extLst>
              </p:cNvPr>
              <p:cNvPicPr>
                <a:picLocks noChangeAspect="1"/>
              </p:cNvPicPr>
              <p:nvPr/>
            </p:nvPicPr>
            <p:blipFill>
              <a:blip r:embed="rId8"/>
              <a:stretch>
                <a:fillRect/>
              </a:stretch>
            </p:blipFill>
            <p:spPr>
              <a:xfrm>
                <a:off x="3856474" y="7394016"/>
                <a:ext cx="2097608" cy="521656"/>
              </a:xfrm>
              <a:prstGeom prst="rect">
                <a:avLst/>
              </a:prstGeom>
            </p:spPr>
          </p:pic>
        </p:grpSp>
        <p:grpSp>
          <p:nvGrpSpPr>
            <p:cNvPr id="41" name="グループ化 40">
              <a:extLst>
                <a:ext uri="{FF2B5EF4-FFF2-40B4-BE49-F238E27FC236}">
                  <a16:creationId xmlns:a16="http://schemas.microsoft.com/office/drawing/2014/main" id="{CE260607-0F8E-42E7-B719-9587A743F97A}"/>
                </a:ext>
              </a:extLst>
            </p:cNvPr>
            <p:cNvGrpSpPr/>
            <p:nvPr/>
          </p:nvGrpSpPr>
          <p:grpSpPr>
            <a:xfrm>
              <a:off x="879475" y="8161590"/>
              <a:ext cx="5902611" cy="1194908"/>
              <a:chOff x="879475" y="8161590"/>
              <a:chExt cx="5902611" cy="1194908"/>
            </a:xfrm>
          </p:grpSpPr>
          <p:sp>
            <p:nvSpPr>
              <p:cNvPr id="2" name="四角形: 角を丸くする 1">
                <a:extLst>
                  <a:ext uri="{FF2B5EF4-FFF2-40B4-BE49-F238E27FC236}">
                    <a16:creationId xmlns:a16="http://schemas.microsoft.com/office/drawing/2014/main" id="{A811BEFF-C594-444E-8237-CF6DF60DD2EF}"/>
                  </a:ext>
                </a:extLst>
              </p:cNvPr>
              <p:cNvSpPr/>
              <p:nvPr/>
            </p:nvSpPr>
            <p:spPr>
              <a:xfrm>
                <a:off x="879475" y="8165725"/>
                <a:ext cx="5362515" cy="1190773"/>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5E35C45E-60C6-4120-B910-207666F59AC7}"/>
                  </a:ext>
                </a:extLst>
              </p:cNvPr>
              <p:cNvSpPr txBox="1"/>
              <p:nvPr/>
            </p:nvSpPr>
            <p:spPr>
              <a:xfrm>
                <a:off x="957895" y="8161590"/>
                <a:ext cx="3943006" cy="338554"/>
              </a:xfrm>
              <a:prstGeom prst="rect">
                <a:avLst/>
              </a:prstGeom>
              <a:noFill/>
            </p:spPr>
            <p:txBody>
              <a:bodyPr wrap="square" rtlCol="0">
                <a:spAutoFit/>
              </a:bodyPr>
              <a:lstStyle/>
              <a:p>
                <a:r>
                  <a:rPr kumimoji="1" lang="ja-JP" altLang="en-US" sz="1600" b="1" dirty="0"/>
                  <a:t>電子マネー</a:t>
                </a:r>
                <a:r>
                  <a:rPr kumimoji="1" lang="ja-JP" altLang="en-US" sz="1100" b="1" dirty="0"/>
                  <a:t>（</a:t>
                </a:r>
                <a:r>
                  <a:rPr kumimoji="1" lang="en-US" altLang="ja-JP" sz="1100" b="1" dirty="0"/>
                  <a:t>IC</a:t>
                </a:r>
                <a:r>
                  <a:rPr kumimoji="1" lang="ja-JP" altLang="en-US" sz="1100" b="1" dirty="0"/>
                  <a:t>カード払い／前払い</a:t>
                </a:r>
                <a:r>
                  <a:rPr kumimoji="1" lang="ja-JP" altLang="en-US" sz="1600" b="1" dirty="0"/>
                  <a:t>）</a:t>
                </a:r>
              </a:p>
            </p:txBody>
          </p:sp>
          <p:sp>
            <p:nvSpPr>
              <p:cNvPr id="40" name="四角形: 角を丸くする 39">
                <a:extLst>
                  <a:ext uri="{FF2B5EF4-FFF2-40B4-BE49-F238E27FC236}">
                    <a16:creationId xmlns:a16="http://schemas.microsoft.com/office/drawing/2014/main" id="{EB6D1F56-FB82-4195-AB30-D3D662CBD16C}"/>
                  </a:ext>
                </a:extLst>
              </p:cNvPr>
              <p:cNvSpPr/>
              <p:nvPr/>
            </p:nvSpPr>
            <p:spPr>
              <a:xfrm>
                <a:off x="1079043" y="8425013"/>
                <a:ext cx="1448257" cy="84457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6" name="図 35">
                <a:extLst>
                  <a:ext uri="{FF2B5EF4-FFF2-40B4-BE49-F238E27FC236}">
                    <a16:creationId xmlns:a16="http://schemas.microsoft.com/office/drawing/2014/main" id="{6B7B416E-F9AF-4766-9B53-15C8EF48A628}"/>
                  </a:ext>
                </a:extLst>
              </p:cNvPr>
              <p:cNvPicPr>
                <a:picLocks noChangeAspect="1"/>
              </p:cNvPicPr>
              <p:nvPr/>
            </p:nvPicPr>
            <p:blipFill>
              <a:blip r:embed="rId9"/>
              <a:stretch>
                <a:fillRect/>
              </a:stretch>
            </p:blipFill>
            <p:spPr>
              <a:xfrm>
                <a:off x="1396029" y="8643517"/>
                <a:ext cx="904789" cy="603193"/>
              </a:xfrm>
              <a:prstGeom prst="rect">
                <a:avLst/>
              </a:prstGeom>
            </p:spPr>
          </p:pic>
          <p:sp>
            <p:nvSpPr>
              <p:cNvPr id="46" name="四角形: 角を丸くする 45">
                <a:extLst>
                  <a:ext uri="{FF2B5EF4-FFF2-40B4-BE49-F238E27FC236}">
                    <a16:creationId xmlns:a16="http://schemas.microsoft.com/office/drawing/2014/main" id="{E6E2E800-5050-4CCA-9BD2-16AAC46214A8}"/>
                  </a:ext>
                </a:extLst>
              </p:cNvPr>
              <p:cNvSpPr/>
              <p:nvPr/>
            </p:nvSpPr>
            <p:spPr>
              <a:xfrm>
                <a:off x="2610688" y="8443320"/>
                <a:ext cx="1448257" cy="844572"/>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四角形: 角を丸くする 46">
                <a:extLst>
                  <a:ext uri="{FF2B5EF4-FFF2-40B4-BE49-F238E27FC236}">
                    <a16:creationId xmlns:a16="http://schemas.microsoft.com/office/drawing/2014/main" id="{2F0C9F26-A756-419E-AA33-1577A9993FBE}"/>
                  </a:ext>
                </a:extLst>
              </p:cNvPr>
              <p:cNvSpPr/>
              <p:nvPr/>
            </p:nvSpPr>
            <p:spPr>
              <a:xfrm>
                <a:off x="4142333" y="8441529"/>
                <a:ext cx="1984165" cy="84457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426B5DE4-0D89-413F-9600-850F5AFC60A5}"/>
                  </a:ext>
                </a:extLst>
              </p:cNvPr>
              <p:cNvSpPr txBox="1"/>
              <p:nvPr/>
            </p:nvSpPr>
            <p:spPr>
              <a:xfrm>
                <a:off x="1203965" y="8409878"/>
                <a:ext cx="5578121" cy="276999"/>
              </a:xfrm>
              <a:prstGeom prst="rect">
                <a:avLst/>
              </a:prstGeom>
              <a:noFill/>
            </p:spPr>
            <p:txBody>
              <a:bodyPr wrap="square" rtlCol="0">
                <a:spAutoFit/>
              </a:bodyPr>
              <a:lstStyle/>
              <a:p>
                <a:r>
                  <a:rPr kumimoji="1" lang="ja-JP" altLang="en-US" sz="1200" dirty="0"/>
                  <a:t>　　交通系　　　　　　　流通系　　　　  </a:t>
                </a:r>
                <a:r>
                  <a:rPr kumimoji="1" lang="en-US" altLang="ja-JP" sz="1200" dirty="0"/>
                  <a:t>OS</a:t>
                </a:r>
                <a:r>
                  <a:rPr kumimoji="1" lang="ja-JP" altLang="en-US" sz="1200" dirty="0"/>
                  <a:t>／スマホ</a:t>
                </a:r>
                <a:r>
                  <a:rPr kumimoji="1" lang="en-US" altLang="ja-JP" sz="1200" dirty="0"/>
                  <a:t>/</a:t>
                </a:r>
                <a:r>
                  <a:rPr kumimoji="1" lang="ja-JP" altLang="en-US" sz="1200" dirty="0"/>
                  <a:t>決済システム</a:t>
                </a:r>
                <a:endParaRPr kumimoji="1" lang="en-US" altLang="ja-JP" sz="1200" dirty="0"/>
              </a:p>
            </p:txBody>
          </p:sp>
          <p:pic>
            <p:nvPicPr>
              <p:cNvPr id="37" name="図 36">
                <a:extLst>
                  <a:ext uri="{FF2B5EF4-FFF2-40B4-BE49-F238E27FC236}">
                    <a16:creationId xmlns:a16="http://schemas.microsoft.com/office/drawing/2014/main" id="{B5BD5DFC-A3C6-47F5-BD8F-9BD664424FE7}"/>
                  </a:ext>
                </a:extLst>
              </p:cNvPr>
              <p:cNvPicPr>
                <a:picLocks noChangeAspect="1"/>
              </p:cNvPicPr>
              <p:nvPr/>
            </p:nvPicPr>
            <p:blipFill>
              <a:blip r:embed="rId10"/>
              <a:stretch>
                <a:fillRect/>
              </a:stretch>
            </p:blipFill>
            <p:spPr>
              <a:xfrm>
                <a:off x="2929398" y="8671877"/>
                <a:ext cx="904674" cy="633272"/>
              </a:xfrm>
              <a:prstGeom prst="rect">
                <a:avLst/>
              </a:prstGeom>
            </p:spPr>
          </p:pic>
          <p:pic>
            <p:nvPicPr>
              <p:cNvPr id="38" name="図 37">
                <a:extLst>
                  <a:ext uri="{FF2B5EF4-FFF2-40B4-BE49-F238E27FC236}">
                    <a16:creationId xmlns:a16="http://schemas.microsoft.com/office/drawing/2014/main" id="{B2BE1A95-A02D-407E-A797-E2EB40BA4BF9}"/>
                  </a:ext>
                </a:extLst>
              </p:cNvPr>
              <p:cNvPicPr>
                <a:picLocks noChangeAspect="1"/>
              </p:cNvPicPr>
              <p:nvPr/>
            </p:nvPicPr>
            <p:blipFill>
              <a:blip r:embed="rId11"/>
              <a:stretch>
                <a:fillRect/>
              </a:stretch>
            </p:blipFill>
            <p:spPr>
              <a:xfrm>
                <a:off x="4566741" y="8793482"/>
                <a:ext cx="1038370" cy="333422"/>
              </a:xfrm>
              <a:prstGeom prst="rect">
                <a:avLst/>
              </a:prstGeom>
            </p:spPr>
          </p:pic>
        </p:grpSp>
      </p:grpSp>
    </p:spTree>
    <p:extLst>
      <p:ext uri="{BB962C8B-B14F-4D97-AF65-F5344CB8AC3E}">
        <p14:creationId xmlns:p14="http://schemas.microsoft.com/office/powerpoint/2010/main" val="4099137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E73E337-EF99-4903-8767-63D40BFBB129}"/>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8286A03-E1B2-462A-A822-8023ED4AE865}"/>
              </a:ext>
            </a:extLst>
          </p:cNvPr>
          <p:cNvSpPr txBox="1"/>
          <p:nvPr/>
        </p:nvSpPr>
        <p:spPr>
          <a:xfrm>
            <a:off x="0" y="654459"/>
            <a:ext cx="4339650" cy="369332"/>
          </a:xfrm>
          <a:prstGeom prst="rect">
            <a:avLst/>
          </a:prstGeom>
          <a:noFill/>
        </p:spPr>
        <p:txBody>
          <a:bodyPr wrap="none" rtlCol="0">
            <a:spAutoFit/>
          </a:bodyPr>
          <a:lstStyle/>
          <a:p>
            <a:r>
              <a:rPr lang="ja-JP" altLang="en-US" b="1" dirty="0"/>
              <a:t>　　（１）　キャッシュレス決済の種類</a:t>
            </a:r>
            <a:endParaRPr lang="ja-JP" altLang="ja-JP" b="1" dirty="0"/>
          </a:p>
        </p:txBody>
      </p:sp>
      <p:grpSp>
        <p:nvGrpSpPr>
          <p:cNvPr id="38" name="グループ化 37">
            <a:extLst>
              <a:ext uri="{FF2B5EF4-FFF2-40B4-BE49-F238E27FC236}">
                <a16:creationId xmlns:a16="http://schemas.microsoft.com/office/drawing/2014/main" id="{BAC842DA-1FD0-4B53-9EE9-DD89F8633982}"/>
              </a:ext>
            </a:extLst>
          </p:cNvPr>
          <p:cNvGrpSpPr/>
          <p:nvPr/>
        </p:nvGrpSpPr>
        <p:grpSpPr>
          <a:xfrm>
            <a:off x="311529" y="1170656"/>
            <a:ext cx="3572841" cy="475810"/>
            <a:chOff x="556591" y="1389812"/>
            <a:chExt cx="3572841" cy="475810"/>
          </a:xfrm>
        </p:grpSpPr>
        <p:sp>
          <p:nvSpPr>
            <p:cNvPr id="17" name="正方形/長方形 16">
              <a:extLst>
                <a:ext uri="{FF2B5EF4-FFF2-40B4-BE49-F238E27FC236}">
                  <a16:creationId xmlns:a16="http://schemas.microsoft.com/office/drawing/2014/main" id="{3A3213C4-74D6-4E0B-B87B-22EC3D676D81}"/>
                </a:ext>
              </a:extLst>
            </p:cNvPr>
            <p:cNvSpPr/>
            <p:nvPr/>
          </p:nvSpPr>
          <p:spPr>
            <a:xfrm>
              <a:off x="829641" y="1396162"/>
              <a:ext cx="3299791"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0C474A46-6815-4856-80B2-B20B1BA48550}"/>
                </a:ext>
              </a:extLst>
            </p:cNvPr>
            <p:cNvSpPr/>
            <p:nvPr/>
          </p:nvSpPr>
          <p:spPr>
            <a:xfrm>
              <a:off x="556591" y="1389812"/>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9" name="テキスト ボックス 18">
              <a:extLst>
                <a:ext uri="{FF2B5EF4-FFF2-40B4-BE49-F238E27FC236}">
                  <a16:creationId xmlns:a16="http://schemas.microsoft.com/office/drawing/2014/main" id="{606B091C-A998-4CAE-8BEE-879B64A8F3F8}"/>
                </a:ext>
              </a:extLst>
            </p:cNvPr>
            <p:cNvSpPr txBox="1"/>
            <p:nvPr/>
          </p:nvSpPr>
          <p:spPr>
            <a:xfrm>
              <a:off x="556591" y="1430837"/>
              <a:ext cx="436349" cy="400110"/>
            </a:xfrm>
            <a:prstGeom prst="rect">
              <a:avLst/>
            </a:prstGeom>
            <a:noFill/>
          </p:spPr>
          <p:txBody>
            <a:bodyPr wrap="square" rtlCol="0">
              <a:spAutoFit/>
            </a:bodyPr>
            <a:lstStyle/>
            <a:p>
              <a:r>
                <a:rPr kumimoji="1" lang="ja-JP" altLang="en-US" sz="2000" b="1" dirty="0">
                  <a:solidFill>
                    <a:schemeClr val="bg1"/>
                  </a:solidFill>
                </a:rPr>
                <a:t>１</a:t>
              </a:r>
            </a:p>
          </p:txBody>
        </p:sp>
        <p:sp>
          <p:nvSpPr>
            <p:cNvPr id="23" name="テキスト ボックス 22">
              <a:extLst>
                <a:ext uri="{FF2B5EF4-FFF2-40B4-BE49-F238E27FC236}">
                  <a16:creationId xmlns:a16="http://schemas.microsoft.com/office/drawing/2014/main" id="{F3296920-D023-42B8-8431-E5FB724E336D}"/>
                </a:ext>
              </a:extLst>
            </p:cNvPr>
            <p:cNvSpPr txBox="1"/>
            <p:nvPr/>
          </p:nvSpPr>
          <p:spPr>
            <a:xfrm>
              <a:off x="1110756" y="1475301"/>
              <a:ext cx="2505075" cy="338554"/>
            </a:xfrm>
            <a:prstGeom prst="rect">
              <a:avLst/>
            </a:prstGeom>
            <a:noFill/>
          </p:spPr>
          <p:txBody>
            <a:bodyPr wrap="square" rtlCol="0">
              <a:spAutoFit/>
            </a:bodyPr>
            <a:lstStyle/>
            <a:p>
              <a:r>
                <a:rPr kumimoji="1" lang="ja-JP" altLang="en-US" sz="1600" b="1" dirty="0"/>
                <a:t>スマートフォン決済</a:t>
              </a:r>
            </a:p>
          </p:txBody>
        </p:sp>
      </p:grpSp>
      <p:grpSp>
        <p:nvGrpSpPr>
          <p:cNvPr id="39" name="グループ化 38">
            <a:extLst>
              <a:ext uri="{FF2B5EF4-FFF2-40B4-BE49-F238E27FC236}">
                <a16:creationId xmlns:a16="http://schemas.microsoft.com/office/drawing/2014/main" id="{66F1AC5D-837B-46E3-8440-AAC03AEC7FDC}"/>
              </a:ext>
            </a:extLst>
          </p:cNvPr>
          <p:cNvGrpSpPr/>
          <p:nvPr/>
        </p:nvGrpSpPr>
        <p:grpSpPr>
          <a:xfrm>
            <a:off x="311529" y="3316956"/>
            <a:ext cx="3572840" cy="475810"/>
            <a:chOff x="534966" y="2623423"/>
            <a:chExt cx="3572840" cy="475810"/>
          </a:xfrm>
        </p:grpSpPr>
        <p:sp>
          <p:nvSpPr>
            <p:cNvPr id="29" name="正方形/長方形 28">
              <a:extLst>
                <a:ext uri="{FF2B5EF4-FFF2-40B4-BE49-F238E27FC236}">
                  <a16:creationId xmlns:a16="http://schemas.microsoft.com/office/drawing/2014/main" id="{6458460E-BE80-42ED-AC6E-33F84B840D7A}"/>
                </a:ext>
              </a:extLst>
            </p:cNvPr>
            <p:cNvSpPr/>
            <p:nvPr/>
          </p:nvSpPr>
          <p:spPr>
            <a:xfrm>
              <a:off x="808016" y="2629773"/>
              <a:ext cx="3299790"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楕円 29">
              <a:extLst>
                <a:ext uri="{FF2B5EF4-FFF2-40B4-BE49-F238E27FC236}">
                  <a16:creationId xmlns:a16="http://schemas.microsoft.com/office/drawing/2014/main" id="{64EEC52B-167B-4F64-BBB6-96DE3DD2FE6F}"/>
                </a:ext>
              </a:extLst>
            </p:cNvPr>
            <p:cNvSpPr/>
            <p:nvPr/>
          </p:nvSpPr>
          <p:spPr>
            <a:xfrm>
              <a:off x="534966" y="2623423"/>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1" name="テキスト ボックス 30">
              <a:extLst>
                <a:ext uri="{FF2B5EF4-FFF2-40B4-BE49-F238E27FC236}">
                  <a16:creationId xmlns:a16="http://schemas.microsoft.com/office/drawing/2014/main" id="{294603EB-7A00-4B7C-BE56-05A71844C95A}"/>
                </a:ext>
              </a:extLst>
            </p:cNvPr>
            <p:cNvSpPr txBox="1"/>
            <p:nvPr/>
          </p:nvSpPr>
          <p:spPr>
            <a:xfrm>
              <a:off x="534966" y="2664448"/>
              <a:ext cx="436349" cy="400110"/>
            </a:xfrm>
            <a:prstGeom prst="rect">
              <a:avLst/>
            </a:prstGeom>
            <a:noFill/>
          </p:spPr>
          <p:txBody>
            <a:bodyPr wrap="square" rtlCol="0">
              <a:spAutoFit/>
            </a:bodyPr>
            <a:lstStyle/>
            <a:p>
              <a:r>
                <a:rPr kumimoji="1" lang="ja-JP" altLang="en-US" sz="2000" b="1" dirty="0">
                  <a:solidFill>
                    <a:schemeClr val="bg1"/>
                  </a:solidFill>
                </a:rPr>
                <a:t>２</a:t>
              </a:r>
            </a:p>
          </p:txBody>
        </p:sp>
        <p:sp>
          <p:nvSpPr>
            <p:cNvPr id="28" name="テキスト ボックス 27">
              <a:extLst>
                <a:ext uri="{FF2B5EF4-FFF2-40B4-BE49-F238E27FC236}">
                  <a16:creationId xmlns:a16="http://schemas.microsoft.com/office/drawing/2014/main" id="{768110EC-8E9F-4AFC-85BF-013BF16A527F}"/>
                </a:ext>
              </a:extLst>
            </p:cNvPr>
            <p:cNvSpPr txBox="1"/>
            <p:nvPr/>
          </p:nvSpPr>
          <p:spPr>
            <a:xfrm>
              <a:off x="1089131" y="2708912"/>
              <a:ext cx="2505075" cy="338554"/>
            </a:xfrm>
            <a:prstGeom prst="rect">
              <a:avLst/>
            </a:prstGeom>
            <a:noFill/>
          </p:spPr>
          <p:txBody>
            <a:bodyPr wrap="square" rtlCol="0">
              <a:spAutoFit/>
            </a:bodyPr>
            <a:lstStyle/>
            <a:p>
              <a:r>
                <a:rPr kumimoji="1" lang="ja-JP" altLang="en-US" sz="1600" b="1" dirty="0"/>
                <a:t>クレジットカード決済</a:t>
              </a:r>
            </a:p>
          </p:txBody>
        </p:sp>
      </p:grpSp>
      <p:grpSp>
        <p:nvGrpSpPr>
          <p:cNvPr id="40" name="グループ化 39">
            <a:extLst>
              <a:ext uri="{FF2B5EF4-FFF2-40B4-BE49-F238E27FC236}">
                <a16:creationId xmlns:a16="http://schemas.microsoft.com/office/drawing/2014/main" id="{17495284-5D5F-4ACC-A63E-E7752316AD6C}"/>
              </a:ext>
            </a:extLst>
          </p:cNvPr>
          <p:cNvGrpSpPr/>
          <p:nvPr/>
        </p:nvGrpSpPr>
        <p:grpSpPr>
          <a:xfrm>
            <a:off x="311529" y="4645295"/>
            <a:ext cx="3581069" cy="475810"/>
            <a:chOff x="527748" y="3403800"/>
            <a:chExt cx="3581069" cy="475810"/>
          </a:xfrm>
        </p:grpSpPr>
        <p:sp>
          <p:nvSpPr>
            <p:cNvPr id="35" name="正方形/長方形 34">
              <a:extLst>
                <a:ext uri="{FF2B5EF4-FFF2-40B4-BE49-F238E27FC236}">
                  <a16:creationId xmlns:a16="http://schemas.microsoft.com/office/drawing/2014/main" id="{2D4A534E-0CA7-44AE-9955-894BD4344EAC}"/>
                </a:ext>
              </a:extLst>
            </p:cNvPr>
            <p:cNvSpPr/>
            <p:nvPr/>
          </p:nvSpPr>
          <p:spPr>
            <a:xfrm>
              <a:off x="800798" y="3410150"/>
              <a:ext cx="3308019"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7823B6CC-9ED8-4926-AD9A-8AA4E785F6E3}"/>
                </a:ext>
              </a:extLst>
            </p:cNvPr>
            <p:cNvSpPr/>
            <p:nvPr/>
          </p:nvSpPr>
          <p:spPr>
            <a:xfrm>
              <a:off x="527748" y="3403800"/>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7" name="テキスト ボックス 36">
              <a:extLst>
                <a:ext uri="{FF2B5EF4-FFF2-40B4-BE49-F238E27FC236}">
                  <a16:creationId xmlns:a16="http://schemas.microsoft.com/office/drawing/2014/main" id="{A5AF358F-6611-47E1-BF2B-676473CE627E}"/>
                </a:ext>
              </a:extLst>
            </p:cNvPr>
            <p:cNvSpPr txBox="1"/>
            <p:nvPr/>
          </p:nvSpPr>
          <p:spPr>
            <a:xfrm>
              <a:off x="527748" y="3444825"/>
              <a:ext cx="436349" cy="400110"/>
            </a:xfrm>
            <a:prstGeom prst="rect">
              <a:avLst/>
            </a:prstGeom>
            <a:noFill/>
          </p:spPr>
          <p:txBody>
            <a:bodyPr wrap="square" rtlCol="0">
              <a:spAutoFit/>
            </a:bodyPr>
            <a:lstStyle/>
            <a:p>
              <a:r>
                <a:rPr kumimoji="1" lang="ja-JP" altLang="en-US" sz="2000" b="1" dirty="0">
                  <a:solidFill>
                    <a:schemeClr val="bg1"/>
                  </a:solidFill>
                </a:rPr>
                <a:t>３</a:t>
              </a:r>
            </a:p>
          </p:txBody>
        </p:sp>
        <p:sp>
          <p:nvSpPr>
            <p:cNvPr id="34" name="テキスト ボックス 33">
              <a:extLst>
                <a:ext uri="{FF2B5EF4-FFF2-40B4-BE49-F238E27FC236}">
                  <a16:creationId xmlns:a16="http://schemas.microsoft.com/office/drawing/2014/main" id="{E903B4A9-08A3-4AF9-B933-90E1C781107F}"/>
                </a:ext>
              </a:extLst>
            </p:cNvPr>
            <p:cNvSpPr txBox="1"/>
            <p:nvPr/>
          </p:nvSpPr>
          <p:spPr>
            <a:xfrm>
              <a:off x="1081913" y="3489289"/>
              <a:ext cx="2505075" cy="338554"/>
            </a:xfrm>
            <a:prstGeom prst="rect">
              <a:avLst/>
            </a:prstGeom>
            <a:noFill/>
          </p:spPr>
          <p:txBody>
            <a:bodyPr wrap="square" rtlCol="0">
              <a:spAutoFit/>
            </a:bodyPr>
            <a:lstStyle/>
            <a:p>
              <a:r>
                <a:rPr kumimoji="1" lang="ja-JP" altLang="en-US" sz="1600" b="1" dirty="0"/>
                <a:t>デビットカード決済</a:t>
              </a:r>
            </a:p>
          </p:txBody>
        </p:sp>
      </p:grpSp>
      <p:sp>
        <p:nvSpPr>
          <p:cNvPr id="41" name="正方形/長方形 40">
            <a:extLst>
              <a:ext uri="{FF2B5EF4-FFF2-40B4-BE49-F238E27FC236}">
                <a16:creationId xmlns:a16="http://schemas.microsoft.com/office/drawing/2014/main" id="{9E7B7BE7-8BDD-4480-A9C7-FFF8C4132F52}"/>
              </a:ext>
            </a:extLst>
          </p:cNvPr>
          <p:cNvSpPr/>
          <p:nvPr/>
        </p:nvSpPr>
        <p:spPr>
          <a:xfrm>
            <a:off x="541035" y="1654326"/>
            <a:ext cx="6469363" cy="1569660"/>
          </a:xfrm>
          <a:prstGeom prst="rect">
            <a:avLst/>
          </a:prstGeom>
        </p:spPr>
        <p:txBody>
          <a:bodyPr wrap="square">
            <a:spAutoFit/>
          </a:bodyPr>
          <a:lstStyle/>
          <a:p>
            <a:r>
              <a:rPr lang="en-US" altLang="ja-JP" sz="1600" b="1" dirty="0"/>
              <a:t>【</a:t>
            </a:r>
            <a:r>
              <a:rPr lang="ja-JP" altLang="en-US" sz="1600" b="1" dirty="0"/>
              <a:t>タッチ決済</a:t>
            </a:r>
            <a:r>
              <a:rPr lang="en-US" altLang="ja-JP" sz="1600" b="1" dirty="0"/>
              <a:t>】</a:t>
            </a:r>
            <a:endParaRPr lang="ja-JP" altLang="en-US" sz="1600" b="1" dirty="0"/>
          </a:p>
          <a:p>
            <a:r>
              <a:rPr lang="ja-JP" altLang="en-US" sz="1600" dirty="0"/>
              <a:t>専用の端末にスマートフォンをかざして決済。</a:t>
            </a:r>
            <a:endParaRPr lang="en-US" altLang="ja-JP" sz="1600" dirty="0"/>
          </a:p>
          <a:p>
            <a:endParaRPr lang="ja-JP" altLang="en-US" sz="1600" dirty="0"/>
          </a:p>
          <a:p>
            <a:r>
              <a:rPr lang="en-US" altLang="ja-JP" sz="1600" b="1" dirty="0"/>
              <a:t>【</a:t>
            </a:r>
            <a:r>
              <a:rPr lang="ja-JP" altLang="en-US" sz="1600" b="1" dirty="0"/>
              <a:t>コード決済（</a:t>
            </a:r>
            <a:r>
              <a:rPr lang="en-US" altLang="ja-JP" sz="1600" b="1" dirty="0"/>
              <a:t>QR</a:t>
            </a:r>
            <a:r>
              <a:rPr lang="ja-JP" altLang="en-US" sz="1600" b="1" dirty="0"/>
              <a:t>コード）</a:t>
            </a:r>
            <a:r>
              <a:rPr lang="en-US" altLang="ja-JP" sz="1600" b="1" dirty="0"/>
              <a:t>】</a:t>
            </a:r>
            <a:endParaRPr lang="ja-JP" altLang="en-US" sz="1600" b="1" dirty="0"/>
          </a:p>
          <a:p>
            <a:r>
              <a:rPr lang="ja-JP" altLang="en-US" sz="1600" dirty="0"/>
              <a:t>店舗がアプリを立ち上げてアプリ内のコードを読み取り決済。</a:t>
            </a:r>
          </a:p>
          <a:p>
            <a:r>
              <a:rPr lang="ja-JP" altLang="en-US" sz="1600" dirty="0"/>
              <a:t>店舗のコードを読み込み金額を入力して決済。</a:t>
            </a:r>
          </a:p>
        </p:txBody>
      </p:sp>
      <p:sp>
        <p:nvSpPr>
          <p:cNvPr id="43" name="正方形/長方形 42">
            <a:extLst>
              <a:ext uri="{FF2B5EF4-FFF2-40B4-BE49-F238E27FC236}">
                <a16:creationId xmlns:a16="http://schemas.microsoft.com/office/drawing/2014/main" id="{97DC46F4-F9A0-4328-A348-6F242F349F13}"/>
              </a:ext>
            </a:extLst>
          </p:cNvPr>
          <p:cNvSpPr/>
          <p:nvPr/>
        </p:nvSpPr>
        <p:spPr>
          <a:xfrm>
            <a:off x="541035" y="3821177"/>
            <a:ext cx="6316963" cy="830997"/>
          </a:xfrm>
          <a:prstGeom prst="rect">
            <a:avLst/>
          </a:prstGeom>
        </p:spPr>
        <p:txBody>
          <a:bodyPr wrap="square">
            <a:spAutoFit/>
          </a:bodyPr>
          <a:lstStyle/>
          <a:p>
            <a:r>
              <a:rPr lang="ja-JP" altLang="en-US" sz="1600" dirty="0"/>
              <a:t>店舗やインターネットでのショッピング時に、クレジットカードを利用して支払い（後払い）。審査が必要なため審査外れの場合デビットカードを活用する。</a:t>
            </a:r>
          </a:p>
        </p:txBody>
      </p:sp>
      <p:sp>
        <p:nvSpPr>
          <p:cNvPr id="45" name="正方形/長方形 44">
            <a:extLst>
              <a:ext uri="{FF2B5EF4-FFF2-40B4-BE49-F238E27FC236}">
                <a16:creationId xmlns:a16="http://schemas.microsoft.com/office/drawing/2014/main" id="{0256DDD7-D510-49D2-B40D-81D41AE5EEC3}"/>
              </a:ext>
            </a:extLst>
          </p:cNvPr>
          <p:cNvSpPr/>
          <p:nvPr/>
        </p:nvSpPr>
        <p:spPr>
          <a:xfrm>
            <a:off x="488733" y="5232415"/>
            <a:ext cx="6126465" cy="584775"/>
          </a:xfrm>
          <a:prstGeom prst="rect">
            <a:avLst/>
          </a:prstGeom>
        </p:spPr>
        <p:txBody>
          <a:bodyPr wrap="square">
            <a:spAutoFit/>
          </a:bodyPr>
          <a:lstStyle/>
          <a:p>
            <a:r>
              <a:rPr lang="ja-JP" altLang="en-US" sz="1600" dirty="0"/>
              <a:t>デビットカードは、カードを利用すると即時に、引き落とし口座から利用代金引き落とし。</a:t>
            </a:r>
          </a:p>
        </p:txBody>
      </p:sp>
      <p:cxnSp>
        <p:nvCxnSpPr>
          <p:cNvPr id="27" name="直線コネクタ 26">
            <a:extLst>
              <a:ext uri="{FF2B5EF4-FFF2-40B4-BE49-F238E27FC236}">
                <a16:creationId xmlns:a16="http://schemas.microsoft.com/office/drawing/2014/main" id="{F53FDB96-BB90-497B-86FA-2EF330646330}"/>
              </a:ext>
            </a:extLst>
          </p:cNvPr>
          <p:cNvCxnSpPr>
            <a:cxnSpLocks/>
          </p:cNvCxnSpPr>
          <p:nvPr/>
        </p:nvCxnSpPr>
        <p:spPr>
          <a:xfrm flipV="1">
            <a:off x="0" y="6490439"/>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32" name="テキスト ボックス 31">
            <a:extLst>
              <a:ext uri="{FF2B5EF4-FFF2-40B4-BE49-F238E27FC236}">
                <a16:creationId xmlns:a16="http://schemas.microsoft.com/office/drawing/2014/main" id="{98E62149-0BBF-494D-B861-E1D88A5FE2FD}"/>
              </a:ext>
            </a:extLst>
          </p:cNvPr>
          <p:cNvSpPr txBox="1"/>
          <p:nvPr/>
        </p:nvSpPr>
        <p:spPr>
          <a:xfrm>
            <a:off x="0" y="6106764"/>
            <a:ext cx="4801314" cy="369332"/>
          </a:xfrm>
          <a:prstGeom prst="rect">
            <a:avLst/>
          </a:prstGeom>
          <a:noFill/>
        </p:spPr>
        <p:txBody>
          <a:bodyPr wrap="none" rtlCol="0">
            <a:spAutoFit/>
          </a:bodyPr>
          <a:lstStyle/>
          <a:p>
            <a:r>
              <a:rPr lang="ja-JP" altLang="en-US" b="1" dirty="0"/>
              <a:t>　　（２）　キャッシュレス精算方法の種類</a:t>
            </a:r>
            <a:endParaRPr lang="ja-JP" altLang="ja-JP" b="1" dirty="0"/>
          </a:p>
        </p:txBody>
      </p:sp>
      <p:grpSp>
        <p:nvGrpSpPr>
          <p:cNvPr id="4" name="グループ化 3">
            <a:extLst>
              <a:ext uri="{FF2B5EF4-FFF2-40B4-BE49-F238E27FC236}">
                <a16:creationId xmlns:a16="http://schemas.microsoft.com/office/drawing/2014/main" id="{5F9B0F48-315A-32B1-5DED-F3D8EB5239A5}"/>
              </a:ext>
            </a:extLst>
          </p:cNvPr>
          <p:cNvGrpSpPr/>
          <p:nvPr/>
        </p:nvGrpSpPr>
        <p:grpSpPr>
          <a:xfrm>
            <a:off x="416494" y="6762046"/>
            <a:ext cx="1798602" cy="2596502"/>
            <a:chOff x="534478" y="6703054"/>
            <a:chExt cx="1798602" cy="2596502"/>
          </a:xfrm>
        </p:grpSpPr>
        <p:sp>
          <p:nvSpPr>
            <p:cNvPr id="52" name="正方形/長方形 51">
              <a:extLst>
                <a:ext uri="{FF2B5EF4-FFF2-40B4-BE49-F238E27FC236}">
                  <a16:creationId xmlns:a16="http://schemas.microsoft.com/office/drawing/2014/main" id="{495F1E4D-062E-4CE1-908B-574F13440E6A}"/>
                </a:ext>
              </a:extLst>
            </p:cNvPr>
            <p:cNvSpPr/>
            <p:nvPr/>
          </p:nvSpPr>
          <p:spPr>
            <a:xfrm>
              <a:off x="534478" y="6864365"/>
              <a:ext cx="1798602" cy="23692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 name="グループ化 2">
              <a:extLst>
                <a:ext uri="{FF2B5EF4-FFF2-40B4-BE49-F238E27FC236}">
                  <a16:creationId xmlns:a16="http://schemas.microsoft.com/office/drawing/2014/main" id="{9A2E2520-4EA1-4950-8CCA-CCFEEDF4062A}"/>
                </a:ext>
              </a:extLst>
            </p:cNvPr>
            <p:cNvGrpSpPr/>
            <p:nvPr/>
          </p:nvGrpSpPr>
          <p:grpSpPr>
            <a:xfrm>
              <a:off x="534478" y="6703054"/>
              <a:ext cx="1798602" cy="469460"/>
              <a:chOff x="-1045790" y="7098088"/>
              <a:chExt cx="1798602" cy="469460"/>
            </a:xfrm>
          </p:grpSpPr>
          <p:sp>
            <p:nvSpPr>
              <p:cNvPr id="42" name="正方形/長方形 41">
                <a:extLst>
                  <a:ext uri="{FF2B5EF4-FFF2-40B4-BE49-F238E27FC236}">
                    <a16:creationId xmlns:a16="http://schemas.microsoft.com/office/drawing/2014/main" id="{E9FEE36D-4595-4642-8153-07ADCE52AD59}"/>
                  </a:ext>
                </a:extLst>
              </p:cNvPr>
              <p:cNvSpPr/>
              <p:nvPr/>
            </p:nvSpPr>
            <p:spPr>
              <a:xfrm>
                <a:off x="-1045790" y="7098088"/>
                <a:ext cx="1798602" cy="4694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47" name="テキスト ボックス 46">
                <a:extLst>
                  <a:ext uri="{FF2B5EF4-FFF2-40B4-BE49-F238E27FC236}">
                    <a16:creationId xmlns:a16="http://schemas.microsoft.com/office/drawing/2014/main" id="{6CCC4DE4-3A77-4F99-B8DA-CB35045B6FB4}"/>
                  </a:ext>
                </a:extLst>
              </p:cNvPr>
              <p:cNvSpPr txBox="1"/>
              <p:nvPr/>
            </p:nvSpPr>
            <p:spPr>
              <a:xfrm>
                <a:off x="-877601" y="7179502"/>
                <a:ext cx="1420522" cy="338554"/>
              </a:xfrm>
              <a:prstGeom prst="rect">
                <a:avLst/>
              </a:prstGeom>
              <a:noFill/>
            </p:spPr>
            <p:txBody>
              <a:bodyPr wrap="square" rtlCol="0">
                <a:spAutoFit/>
              </a:bodyPr>
              <a:lstStyle/>
              <a:p>
                <a:r>
                  <a:rPr kumimoji="1" lang="ja-JP" altLang="en-US" sz="1600" b="1" dirty="0">
                    <a:solidFill>
                      <a:schemeClr val="bg1"/>
                    </a:solidFill>
                  </a:rPr>
                  <a:t>プリペイド型</a:t>
                </a:r>
              </a:p>
            </p:txBody>
          </p:sp>
        </p:grpSp>
        <p:sp>
          <p:nvSpPr>
            <p:cNvPr id="7" name="正方形/長方形 6">
              <a:extLst>
                <a:ext uri="{FF2B5EF4-FFF2-40B4-BE49-F238E27FC236}">
                  <a16:creationId xmlns:a16="http://schemas.microsoft.com/office/drawing/2014/main" id="{2C5980CD-CA3B-45C4-9BB4-C445095107E0}"/>
                </a:ext>
              </a:extLst>
            </p:cNvPr>
            <p:cNvSpPr/>
            <p:nvPr/>
          </p:nvSpPr>
          <p:spPr>
            <a:xfrm>
              <a:off x="562591" y="7729896"/>
              <a:ext cx="1742377" cy="1569660"/>
            </a:xfrm>
            <a:prstGeom prst="rect">
              <a:avLst/>
            </a:prstGeom>
          </p:spPr>
          <p:txBody>
            <a:bodyPr wrap="square">
              <a:spAutoFit/>
            </a:bodyPr>
            <a:lstStyle/>
            <a:p>
              <a:r>
                <a:rPr lang="ja-JP" altLang="en-US" sz="1600" dirty="0"/>
                <a:t>あらかじめお金をチャージ・入金して、その額面の商品やサービスを購入できます。</a:t>
              </a:r>
            </a:p>
          </p:txBody>
        </p:sp>
        <p:sp>
          <p:nvSpPr>
            <p:cNvPr id="63" name="テキスト ボックス 62">
              <a:extLst>
                <a:ext uri="{FF2B5EF4-FFF2-40B4-BE49-F238E27FC236}">
                  <a16:creationId xmlns:a16="http://schemas.microsoft.com/office/drawing/2014/main" id="{A0D402BD-7926-4D63-BE1F-D272702D473A}"/>
                </a:ext>
              </a:extLst>
            </p:cNvPr>
            <p:cNvSpPr txBox="1"/>
            <p:nvPr/>
          </p:nvSpPr>
          <p:spPr>
            <a:xfrm>
              <a:off x="565929" y="7252606"/>
              <a:ext cx="1735700" cy="338554"/>
            </a:xfrm>
            <a:prstGeom prst="rect">
              <a:avLst/>
            </a:prstGeom>
            <a:noFill/>
          </p:spPr>
          <p:txBody>
            <a:bodyPr wrap="square" rtlCol="0">
              <a:spAutoFit/>
            </a:bodyPr>
            <a:lstStyle/>
            <a:p>
              <a:pPr algn="ctr"/>
              <a:r>
                <a:rPr kumimoji="1" lang="ja-JP" altLang="en-US" sz="1600" b="1" dirty="0"/>
                <a:t>前払い</a:t>
              </a:r>
            </a:p>
          </p:txBody>
        </p:sp>
      </p:grpSp>
      <p:grpSp>
        <p:nvGrpSpPr>
          <p:cNvPr id="5" name="グループ化 4">
            <a:extLst>
              <a:ext uri="{FF2B5EF4-FFF2-40B4-BE49-F238E27FC236}">
                <a16:creationId xmlns:a16="http://schemas.microsoft.com/office/drawing/2014/main" id="{251D82F6-2B24-7767-0477-63C8201BA508}"/>
              </a:ext>
            </a:extLst>
          </p:cNvPr>
          <p:cNvGrpSpPr/>
          <p:nvPr/>
        </p:nvGrpSpPr>
        <p:grpSpPr>
          <a:xfrm>
            <a:off x="2567144" y="6762046"/>
            <a:ext cx="1830053" cy="2568177"/>
            <a:chOff x="2698674" y="6731379"/>
            <a:chExt cx="1830053" cy="2568177"/>
          </a:xfrm>
        </p:grpSpPr>
        <p:sp>
          <p:nvSpPr>
            <p:cNvPr id="53" name="正方形/長方形 52">
              <a:extLst>
                <a:ext uri="{FF2B5EF4-FFF2-40B4-BE49-F238E27FC236}">
                  <a16:creationId xmlns:a16="http://schemas.microsoft.com/office/drawing/2014/main" id="{8244A43B-CA65-4380-B698-F03BDB7EDE82}"/>
                </a:ext>
              </a:extLst>
            </p:cNvPr>
            <p:cNvSpPr/>
            <p:nvPr/>
          </p:nvSpPr>
          <p:spPr>
            <a:xfrm>
              <a:off x="2714399" y="6892690"/>
              <a:ext cx="1798602" cy="23692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4" name="グループ化 53">
              <a:extLst>
                <a:ext uri="{FF2B5EF4-FFF2-40B4-BE49-F238E27FC236}">
                  <a16:creationId xmlns:a16="http://schemas.microsoft.com/office/drawing/2014/main" id="{D855BF07-0F03-471E-92E5-FAF4500D6028}"/>
                </a:ext>
              </a:extLst>
            </p:cNvPr>
            <p:cNvGrpSpPr/>
            <p:nvPr/>
          </p:nvGrpSpPr>
          <p:grpSpPr>
            <a:xfrm>
              <a:off x="2714399" y="6731379"/>
              <a:ext cx="1798602" cy="469460"/>
              <a:chOff x="-1045790" y="7098088"/>
              <a:chExt cx="1798602" cy="469460"/>
            </a:xfrm>
          </p:grpSpPr>
          <p:sp>
            <p:nvSpPr>
              <p:cNvPr id="55" name="正方形/長方形 54">
                <a:extLst>
                  <a:ext uri="{FF2B5EF4-FFF2-40B4-BE49-F238E27FC236}">
                    <a16:creationId xmlns:a16="http://schemas.microsoft.com/office/drawing/2014/main" id="{69F584FA-A049-4CFF-AD93-027EB808EF7E}"/>
                  </a:ext>
                </a:extLst>
              </p:cNvPr>
              <p:cNvSpPr/>
              <p:nvPr/>
            </p:nvSpPr>
            <p:spPr>
              <a:xfrm>
                <a:off x="-1045790" y="7098088"/>
                <a:ext cx="1798602" cy="4694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56" name="テキスト ボックス 55">
                <a:extLst>
                  <a:ext uri="{FF2B5EF4-FFF2-40B4-BE49-F238E27FC236}">
                    <a16:creationId xmlns:a16="http://schemas.microsoft.com/office/drawing/2014/main" id="{95647B98-8DDF-4708-A496-D574E3DA1D7F}"/>
                  </a:ext>
                </a:extLst>
              </p:cNvPr>
              <p:cNvSpPr txBox="1"/>
              <p:nvPr/>
            </p:nvSpPr>
            <p:spPr>
              <a:xfrm>
                <a:off x="-877601" y="7179502"/>
                <a:ext cx="1420522" cy="338554"/>
              </a:xfrm>
              <a:prstGeom prst="rect">
                <a:avLst/>
              </a:prstGeom>
              <a:noFill/>
            </p:spPr>
            <p:txBody>
              <a:bodyPr wrap="square" rtlCol="0">
                <a:spAutoFit/>
              </a:bodyPr>
              <a:lstStyle/>
              <a:p>
                <a:r>
                  <a:rPr kumimoji="1" lang="ja-JP" altLang="en-US" sz="1600" b="1" dirty="0">
                    <a:solidFill>
                      <a:schemeClr val="bg1"/>
                    </a:solidFill>
                  </a:rPr>
                  <a:t>ポストペイ型</a:t>
                </a:r>
              </a:p>
            </p:txBody>
          </p:sp>
        </p:grpSp>
        <p:sp>
          <p:nvSpPr>
            <p:cNvPr id="57" name="正方形/長方形 56">
              <a:extLst>
                <a:ext uri="{FF2B5EF4-FFF2-40B4-BE49-F238E27FC236}">
                  <a16:creationId xmlns:a16="http://schemas.microsoft.com/office/drawing/2014/main" id="{C6D5153F-F01D-4A4A-A9C6-3B65CD815FB9}"/>
                </a:ext>
              </a:extLst>
            </p:cNvPr>
            <p:cNvSpPr/>
            <p:nvPr/>
          </p:nvSpPr>
          <p:spPr>
            <a:xfrm>
              <a:off x="2698674" y="7729896"/>
              <a:ext cx="1830053" cy="1569660"/>
            </a:xfrm>
            <a:prstGeom prst="rect">
              <a:avLst/>
            </a:prstGeom>
          </p:spPr>
          <p:txBody>
            <a:bodyPr wrap="square">
              <a:spAutoFit/>
            </a:bodyPr>
            <a:lstStyle/>
            <a:p>
              <a:r>
                <a:rPr lang="ja-JP" altLang="en-US" sz="1600" dirty="0"/>
                <a:t>クレジットカードや口座引落、携帯電話料金などと連携し、使った分だけ後から支払われます。</a:t>
              </a:r>
            </a:p>
          </p:txBody>
        </p:sp>
        <p:sp>
          <p:nvSpPr>
            <p:cNvPr id="64" name="テキスト ボックス 63">
              <a:extLst>
                <a:ext uri="{FF2B5EF4-FFF2-40B4-BE49-F238E27FC236}">
                  <a16:creationId xmlns:a16="http://schemas.microsoft.com/office/drawing/2014/main" id="{8B8A762E-A3E2-40F0-B76F-B21980BE2AF9}"/>
                </a:ext>
              </a:extLst>
            </p:cNvPr>
            <p:cNvSpPr txBox="1"/>
            <p:nvPr/>
          </p:nvSpPr>
          <p:spPr>
            <a:xfrm>
              <a:off x="2745850" y="7278404"/>
              <a:ext cx="1735700" cy="338554"/>
            </a:xfrm>
            <a:prstGeom prst="rect">
              <a:avLst/>
            </a:prstGeom>
            <a:noFill/>
          </p:spPr>
          <p:txBody>
            <a:bodyPr wrap="square" rtlCol="0">
              <a:spAutoFit/>
            </a:bodyPr>
            <a:lstStyle/>
            <a:p>
              <a:pPr algn="ctr"/>
              <a:r>
                <a:rPr kumimoji="1" lang="ja-JP" altLang="en-US" sz="1600" b="1" dirty="0"/>
                <a:t>後払い</a:t>
              </a:r>
            </a:p>
          </p:txBody>
        </p:sp>
      </p:grpSp>
      <p:grpSp>
        <p:nvGrpSpPr>
          <p:cNvPr id="6" name="グループ化 5">
            <a:extLst>
              <a:ext uri="{FF2B5EF4-FFF2-40B4-BE49-F238E27FC236}">
                <a16:creationId xmlns:a16="http://schemas.microsoft.com/office/drawing/2014/main" id="{712913FE-4F97-AB60-BC70-7806A7386900}"/>
              </a:ext>
            </a:extLst>
          </p:cNvPr>
          <p:cNvGrpSpPr/>
          <p:nvPr/>
        </p:nvGrpSpPr>
        <p:grpSpPr>
          <a:xfrm>
            <a:off x="4749245" y="6762046"/>
            <a:ext cx="1798602" cy="2530531"/>
            <a:chOff x="4867229" y="6731379"/>
            <a:chExt cx="1798602" cy="2530531"/>
          </a:xfrm>
        </p:grpSpPr>
        <p:sp>
          <p:nvSpPr>
            <p:cNvPr id="58" name="正方形/長方形 57">
              <a:extLst>
                <a:ext uri="{FF2B5EF4-FFF2-40B4-BE49-F238E27FC236}">
                  <a16:creationId xmlns:a16="http://schemas.microsoft.com/office/drawing/2014/main" id="{0AD53D7F-6362-462F-8358-4718D6A00DE0}"/>
                </a:ext>
              </a:extLst>
            </p:cNvPr>
            <p:cNvSpPr/>
            <p:nvPr/>
          </p:nvSpPr>
          <p:spPr>
            <a:xfrm>
              <a:off x="4867229" y="6892690"/>
              <a:ext cx="1798602" cy="236922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9" name="グループ化 58">
              <a:extLst>
                <a:ext uri="{FF2B5EF4-FFF2-40B4-BE49-F238E27FC236}">
                  <a16:creationId xmlns:a16="http://schemas.microsoft.com/office/drawing/2014/main" id="{5CDCA089-FC5F-4711-8FE1-7E230169C902}"/>
                </a:ext>
              </a:extLst>
            </p:cNvPr>
            <p:cNvGrpSpPr/>
            <p:nvPr/>
          </p:nvGrpSpPr>
          <p:grpSpPr>
            <a:xfrm>
              <a:off x="4867229" y="6731379"/>
              <a:ext cx="1798602" cy="469460"/>
              <a:chOff x="-1045790" y="7098088"/>
              <a:chExt cx="1798602" cy="469460"/>
            </a:xfrm>
          </p:grpSpPr>
          <p:sp>
            <p:nvSpPr>
              <p:cNvPr id="60" name="正方形/長方形 59">
                <a:extLst>
                  <a:ext uri="{FF2B5EF4-FFF2-40B4-BE49-F238E27FC236}">
                    <a16:creationId xmlns:a16="http://schemas.microsoft.com/office/drawing/2014/main" id="{1FCFCAF3-960F-464D-9860-47CCDE42255E}"/>
                  </a:ext>
                </a:extLst>
              </p:cNvPr>
              <p:cNvSpPr/>
              <p:nvPr/>
            </p:nvSpPr>
            <p:spPr>
              <a:xfrm>
                <a:off x="-1045790" y="7098088"/>
                <a:ext cx="1798602" cy="46946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FF0000"/>
                  </a:solidFill>
                </a:endParaRPr>
              </a:p>
            </p:txBody>
          </p:sp>
          <p:sp>
            <p:nvSpPr>
              <p:cNvPr id="61" name="テキスト ボックス 60">
                <a:extLst>
                  <a:ext uri="{FF2B5EF4-FFF2-40B4-BE49-F238E27FC236}">
                    <a16:creationId xmlns:a16="http://schemas.microsoft.com/office/drawing/2014/main" id="{AC8E64E2-8368-4949-B88C-484CFA138754}"/>
                  </a:ext>
                </a:extLst>
              </p:cNvPr>
              <p:cNvSpPr txBox="1"/>
              <p:nvPr/>
            </p:nvSpPr>
            <p:spPr>
              <a:xfrm>
                <a:off x="-730612" y="7179502"/>
                <a:ext cx="1420522" cy="338554"/>
              </a:xfrm>
              <a:prstGeom prst="rect">
                <a:avLst/>
              </a:prstGeom>
              <a:noFill/>
            </p:spPr>
            <p:txBody>
              <a:bodyPr wrap="square" rtlCol="0">
                <a:spAutoFit/>
              </a:bodyPr>
              <a:lstStyle/>
              <a:p>
                <a:r>
                  <a:rPr kumimoji="1" lang="ja-JP" altLang="en-US" sz="1600" b="1" dirty="0">
                    <a:solidFill>
                      <a:schemeClr val="bg1"/>
                    </a:solidFill>
                  </a:rPr>
                  <a:t>デビット型</a:t>
                </a:r>
              </a:p>
            </p:txBody>
          </p:sp>
        </p:grpSp>
        <p:sp>
          <p:nvSpPr>
            <p:cNvPr id="62" name="正方形/長方形 61">
              <a:extLst>
                <a:ext uri="{FF2B5EF4-FFF2-40B4-BE49-F238E27FC236}">
                  <a16:creationId xmlns:a16="http://schemas.microsoft.com/office/drawing/2014/main" id="{BE21F94C-B7F1-4A80-9290-6B28192154AA}"/>
                </a:ext>
              </a:extLst>
            </p:cNvPr>
            <p:cNvSpPr/>
            <p:nvPr/>
          </p:nvSpPr>
          <p:spPr>
            <a:xfrm>
              <a:off x="4898680" y="7729896"/>
              <a:ext cx="1735700" cy="830997"/>
            </a:xfrm>
            <a:prstGeom prst="rect">
              <a:avLst/>
            </a:prstGeom>
          </p:spPr>
          <p:txBody>
            <a:bodyPr wrap="square">
              <a:spAutoFit/>
            </a:bodyPr>
            <a:lstStyle/>
            <a:p>
              <a:r>
                <a:rPr lang="ja-JP" altLang="en-US" sz="1600" dirty="0"/>
                <a:t>使った金額は即時に口座から引落されます。</a:t>
              </a:r>
            </a:p>
          </p:txBody>
        </p:sp>
        <p:sp>
          <p:nvSpPr>
            <p:cNvPr id="65" name="テキスト ボックス 64">
              <a:extLst>
                <a:ext uri="{FF2B5EF4-FFF2-40B4-BE49-F238E27FC236}">
                  <a16:creationId xmlns:a16="http://schemas.microsoft.com/office/drawing/2014/main" id="{D934770D-B687-4B8F-A40C-907892E231F7}"/>
                </a:ext>
              </a:extLst>
            </p:cNvPr>
            <p:cNvSpPr txBox="1"/>
            <p:nvPr/>
          </p:nvSpPr>
          <p:spPr>
            <a:xfrm>
              <a:off x="4898680" y="7293769"/>
              <a:ext cx="1735700" cy="338554"/>
            </a:xfrm>
            <a:prstGeom prst="rect">
              <a:avLst/>
            </a:prstGeom>
            <a:noFill/>
          </p:spPr>
          <p:txBody>
            <a:bodyPr wrap="square" rtlCol="0">
              <a:spAutoFit/>
            </a:bodyPr>
            <a:lstStyle/>
            <a:p>
              <a:pPr algn="ctr"/>
              <a:r>
                <a:rPr kumimoji="1" lang="ja-JP" altLang="en-US" sz="1600" b="1" dirty="0"/>
                <a:t>即時払い</a:t>
              </a:r>
            </a:p>
          </p:txBody>
        </p:sp>
      </p:grpSp>
      <p:pic>
        <p:nvPicPr>
          <p:cNvPr id="13" name="図 12">
            <a:extLst>
              <a:ext uri="{FF2B5EF4-FFF2-40B4-BE49-F238E27FC236}">
                <a16:creationId xmlns:a16="http://schemas.microsoft.com/office/drawing/2014/main" id="{B43FB6B2-04EA-4086-BDF8-9FE3A02865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8462" y="1116431"/>
            <a:ext cx="1783415" cy="1337562"/>
          </a:xfrm>
          <a:prstGeom prst="rect">
            <a:avLst/>
          </a:prstGeom>
        </p:spPr>
      </p:pic>
      <p:sp>
        <p:nvSpPr>
          <p:cNvPr id="44" name="テキスト ボックス 43">
            <a:extLst>
              <a:ext uri="{FF2B5EF4-FFF2-40B4-BE49-F238E27FC236}">
                <a16:creationId xmlns:a16="http://schemas.microsoft.com/office/drawing/2014/main" id="{29F509E0-B13C-4C96-A673-58F5CE1E577B}"/>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２　キャッシュレスの概要</a:t>
            </a:r>
          </a:p>
        </p:txBody>
      </p:sp>
      <p:sp>
        <p:nvSpPr>
          <p:cNvPr id="2" name="スライド番号プレースホルダー 1">
            <a:extLst>
              <a:ext uri="{FF2B5EF4-FFF2-40B4-BE49-F238E27FC236}">
                <a16:creationId xmlns:a16="http://schemas.microsoft.com/office/drawing/2014/main" id="{7983E9D3-CD2B-4D7F-88CC-D2DAE66FEEAD}"/>
              </a:ext>
            </a:extLst>
          </p:cNvPr>
          <p:cNvSpPr>
            <a:spLocks noGrp="1"/>
          </p:cNvSpPr>
          <p:nvPr>
            <p:ph type="sldNum" sz="quarter" idx="12"/>
          </p:nvPr>
        </p:nvSpPr>
        <p:spPr/>
        <p:txBody>
          <a:bodyPr/>
          <a:lstStyle/>
          <a:p>
            <a:fld id="{0245EBA9-29EF-49B3-A0DE-5E3F2BFEDC62}" type="slidenum">
              <a:rPr kumimoji="1" lang="ja-JP" altLang="en-US" smtClean="0"/>
              <a:t>3</a:t>
            </a:fld>
            <a:endParaRPr kumimoji="1" lang="ja-JP" altLang="en-US"/>
          </a:p>
        </p:txBody>
      </p:sp>
    </p:spTree>
    <p:extLst>
      <p:ext uri="{BB962C8B-B14F-4D97-AF65-F5344CB8AC3E}">
        <p14:creationId xmlns:p14="http://schemas.microsoft.com/office/powerpoint/2010/main" val="3722860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CB08E0BA-A4F8-42A3-B1CD-4646E1CA3253}"/>
              </a:ext>
            </a:extLst>
          </p:cNvPr>
          <p:cNvSpPr/>
          <p:nvPr/>
        </p:nvSpPr>
        <p:spPr>
          <a:xfrm>
            <a:off x="524787" y="7167691"/>
            <a:ext cx="5097103" cy="1966618"/>
          </a:xfrm>
          <a:prstGeom prst="round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コネクタ 9">
            <a:extLst>
              <a:ext uri="{FF2B5EF4-FFF2-40B4-BE49-F238E27FC236}">
                <a16:creationId xmlns:a16="http://schemas.microsoft.com/office/drawing/2014/main" id="{5E73E337-EF99-4903-8767-63D40BFBB129}"/>
              </a:ext>
            </a:extLst>
          </p:cNvPr>
          <p:cNvCxnSpPr>
            <a:cxnSpLocks/>
          </p:cNvCxnSpPr>
          <p:nvPr/>
        </p:nvCxnSpPr>
        <p:spPr>
          <a:xfrm flipV="1">
            <a:off x="-12700" y="860721"/>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8286A03-E1B2-462A-A822-8023ED4AE865}"/>
              </a:ext>
            </a:extLst>
          </p:cNvPr>
          <p:cNvSpPr txBox="1"/>
          <p:nvPr/>
        </p:nvSpPr>
        <p:spPr>
          <a:xfrm>
            <a:off x="-402759" y="438946"/>
            <a:ext cx="5032147" cy="369332"/>
          </a:xfrm>
          <a:prstGeom prst="rect">
            <a:avLst/>
          </a:prstGeom>
          <a:noFill/>
        </p:spPr>
        <p:txBody>
          <a:bodyPr wrap="none" rtlCol="0">
            <a:spAutoFit/>
          </a:bodyPr>
          <a:lstStyle/>
          <a:p>
            <a:r>
              <a:rPr lang="ja-JP" altLang="en-US" b="1" dirty="0"/>
              <a:t>　　（１）　電子マネーの利用方法による種類</a:t>
            </a:r>
            <a:endParaRPr lang="ja-JP" altLang="ja-JP" b="1" dirty="0"/>
          </a:p>
        </p:txBody>
      </p:sp>
      <p:sp>
        <p:nvSpPr>
          <p:cNvPr id="41" name="正方形/長方形 40">
            <a:extLst>
              <a:ext uri="{FF2B5EF4-FFF2-40B4-BE49-F238E27FC236}">
                <a16:creationId xmlns:a16="http://schemas.microsoft.com/office/drawing/2014/main" id="{9E7B7BE7-8BDD-4480-A9C7-FFF8C4132F52}"/>
              </a:ext>
            </a:extLst>
          </p:cNvPr>
          <p:cNvSpPr/>
          <p:nvPr/>
        </p:nvSpPr>
        <p:spPr>
          <a:xfrm>
            <a:off x="535213" y="1710587"/>
            <a:ext cx="5878815" cy="861774"/>
          </a:xfrm>
          <a:prstGeom prst="rect">
            <a:avLst/>
          </a:prstGeom>
        </p:spPr>
        <p:txBody>
          <a:bodyPr wrap="square">
            <a:spAutoFit/>
          </a:bodyPr>
          <a:lstStyle/>
          <a:p>
            <a:r>
              <a:rPr lang="ja-JP" altLang="ja-JP" sz="1600" dirty="0"/>
              <a:t>電車など交通機関で使う</a:t>
            </a:r>
            <a:r>
              <a:rPr lang="ja-JP" altLang="en-US" sz="1600" dirty="0"/>
              <a:t>事ができる</a:t>
            </a:r>
            <a:r>
              <a:rPr lang="ja-JP" altLang="ja-JP" sz="1600" dirty="0"/>
              <a:t>電子マネー</a:t>
            </a:r>
            <a:r>
              <a:rPr lang="ja-JP" altLang="en-US" sz="1600" dirty="0"/>
              <a:t>で、公共交通機関が発行しています。コンビニでの買い物など利用できます。（</a:t>
            </a:r>
            <a:r>
              <a:rPr lang="en-US" altLang="ja-JP" sz="1600" dirty="0" err="1"/>
              <a:t>Suica</a:t>
            </a:r>
            <a:r>
              <a:rPr lang="ja-JP" altLang="en-US" sz="1600" dirty="0" err="1"/>
              <a:t>、</a:t>
            </a:r>
            <a:r>
              <a:rPr lang="en-US" altLang="ja-JP" sz="1600" dirty="0"/>
              <a:t>PASMO</a:t>
            </a:r>
            <a:r>
              <a:rPr lang="ja-JP" altLang="en-US" sz="1600" dirty="0" err="1"/>
              <a:t>、</a:t>
            </a:r>
            <a:r>
              <a:rPr lang="en-US" altLang="ja-JP" sz="1600" dirty="0"/>
              <a:t>TOICA</a:t>
            </a:r>
            <a:r>
              <a:rPr lang="ja-JP" altLang="en-US" sz="1600" dirty="0"/>
              <a:t>等）</a:t>
            </a:r>
          </a:p>
        </p:txBody>
      </p:sp>
      <p:sp>
        <p:nvSpPr>
          <p:cNvPr id="43" name="正方形/長方形 42">
            <a:extLst>
              <a:ext uri="{FF2B5EF4-FFF2-40B4-BE49-F238E27FC236}">
                <a16:creationId xmlns:a16="http://schemas.microsoft.com/office/drawing/2014/main" id="{97DC46F4-F9A0-4328-A348-6F242F349F13}"/>
              </a:ext>
            </a:extLst>
          </p:cNvPr>
          <p:cNvSpPr/>
          <p:nvPr/>
        </p:nvSpPr>
        <p:spPr>
          <a:xfrm>
            <a:off x="555658" y="3263271"/>
            <a:ext cx="6316963" cy="830997"/>
          </a:xfrm>
          <a:prstGeom prst="rect">
            <a:avLst/>
          </a:prstGeom>
        </p:spPr>
        <p:txBody>
          <a:bodyPr wrap="square">
            <a:spAutoFit/>
          </a:bodyPr>
          <a:lstStyle/>
          <a:p>
            <a:r>
              <a:rPr lang="ja-JP" altLang="en-US" sz="1600" dirty="0"/>
              <a:t>スーパーやデパートなどで使う電子マネーで、流通系企業が発行しています。発行企業のグループ店舗で利用で、ポイント還元率がアップすることもあります。（</a:t>
            </a:r>
            <a:r>
              <a:rPr lang="en-US" altLang="ja-JP" sz="1600" dirty="0"/>
              <a:t>WAON</a:t>
            </a:r>
            <a:r>
              <a:rPr lang="ja-JP" altLang="en-US" sz="1600" dirty="0" err="1"/>
              <a:t>、</a:t>
            </a:r>
            <a:r>
              <a:rPr lang="en-US" altLang="ja-JP" sz="1600" dirty="0" err="1"/>
              <a:t>nanaco</a:t>
            </a:r>
            <a:r>
              <a:rPr lang="ja-JP" altLang="en-US" sz="1600" dirty="0"/>
              <a:t>等）</a:t>
            </a:r>
          </a:p>
        </p:txBody>
      </p:sp>
      <p:sp>
        <p:nvSpPr>
          <p:cNvPr id="45" name="正方形/長方形 44">
            <a:extLst>
              <a:ext uri="{FF2B5EF4-FFF2-40B4-BE49-F238E27FC236}">
                <a16:creationId xmlns:a16="http://schemas.microsoft.com/office/drawing/2014/main" id="{0256DDD7-D510-49D2-B40D-81D41AE5EEC3}"/>
              </a:ext>
            </a:extLst>
          </p:cNvPr>
          <p:cNvSpPr/>
          <p:nvPr/>
        </p:nvSpPr>
        <p:spPr>
          <a:xfrm>
            <a:off x="541035" y="4801377"/>
            <a:ext cx="6126465" cy="830997"/>
          </a:xfrm>
          <a:prstGeom prst="rect">
            <a:avLst/>
          </a:prstGeom>
        </p:spPr>
        <p:txBody>
          <a:bodyPr wrap="square">
            <a:spAutoFit/>
          </a:bodyPr>
          <a:lstStyle/>
          <a:p>
            <a:pPr lvl="0"/>
            <a:r>
              <a:rPr lang="ja-JP" altLang="ja-JP" sz="1600" dirty="0"/>
              <a:t>広い範囲で使える電子マネー</a:t>
            </a:r>
            <a:r>
              <a:rPr lang="ja-JP" altLang="en-US" sz="1600" dirty="0"/>
              <a:t>で、</a:t>
            </a:r>
            <a:r>
              <a:rPr lang="ja-JP" altLang="ja-JP" sz="1600" dirty="0"/>
              <a:t>幅広いシーンで利用可能</a:t>
            </a:r>
            <a:r>
              <a:rPr lang="ja-JP" altLang="en-US" sz="1600" dirty="0"/>
              <a:t>です。</a:t>
            </a:r>
            <a:br>
              <a:rPr lang="en-US" altLang="ja-JP" sz="1600" dirty="0"/>
            </a:br>
            <a:r>
              <a:rPr lang="en-US" altLang="ja-JP" sz="1600" dirty="0"/>
              <a:t>Apple Pay</a:t>
            </a:r>
            <a:r>
              <a:rPr lang="ja-JP" altLang="ja-JP" sz="1600" dirty="0"/>
              <a:t>であれば</a:t>
            </a:r>
            <a:r>
              <a:rPr lang="en-US" altLang="ja-JP" sz="1600" dirty="0"/>
              <a:t>iPhone</a:t>
            </a:r>
            <a:r>
              <a:rPr lang="ja-JP" altLang="ja-JP" sz="1600" dirty="0"/>
              <a:t>などのスマートフォンでも利用</a:t>
            </a:r>
            <a:r>
              <a:rPr lang="ja-JP" altLang="en-US" sz="1600" dirty="0"/>
              <a:t>できます。</a:t>
            </a:r>
            <a:br>
              <a:rPr lang="en-US" altLang="ja-JP" sz="1600" dirty="0"/>
            </a:br>
            <a:r>
              <a:rPr lang="ja-JP" altLang="ja-JP" sz="1600" dirty="0"/>
              <a:t>（</a:t>
            </a:r>
            <a:r>
              <a:rPr lang="en-US" altLang="ja-JP" sz="1600" dirty="0" err="1"/>
              <a:t>iD</a:t>
            </a:r>
            <a:r>
              <a:rPr lang="ja-JP" altLang="ja-JP" sz="1600" dirty="0" err="1"/>
              <a:t>、</a:t>
            </a:r>
            <a:r>
              <a:rPr lang="en-US" altLang="ja-JP" sz="1600" dirty="0" err="1"/>
              <a:t>QUICPay</a:t>
            </a:r>
            <a:r>
              <a:rPr lang="ja-JP" altLang="ja-JP" sz="1600" dirty="0"/>
              <a:t>等）</a:t>
            </a:r>
          </a:p>
        </p:txBody>
      </p:sp>
      <p:sp>
        <p:nvSpPr>
          <p:cNvPr id="57" name="正方形/長方形 56">
            <a:extLst>
              <a:ext uri="{FF2B5EF4-FFF2-40B4-BE49-F238E27FC236}">
                <a16:creationId xmlns:a16="http://schemas.microsoft.com/office/drawing/2014/main" id="{C6D5153F-F01D-4A4A-A9C6-3B65CD815FB9}"/>
              </a:ext>
            </a:extLst>
          </p:cNvPr>
          <p:cNvSpPr/>
          <p:nvPr/>
        </p:nvSpPr>
        <p:spPr>
          <a:xfrm>
            <a:off x="555657" y="6548480"/>
            <a:ext cx="5974017" cy="2554545"/>
          </a:xfrm>
          <a:prstGeom prst="rect">
            <a:avLst/>
          </a:prstGeom>
        </p:spPr>
        <p:txBody>
          <a:bodyPr wrap="square">
            <a:spAutoFit/>
          </a:bodyPr>
          <a:lstStyle/>
          <a:p>
            <a:r>
              <a:rPr lang="ja-JP" altLang="en-US" sz="1600" dirty="0"/>
              <a:t>電子マネーの支払い方法としては以下のようなものがあります。</a:t>
            </a:r>
          </a:p>
          <a:p>
            <a:endParaRPr lang="en-US" altLang="ja-JP" sz="1600" dirty="0"/>
          </a:p>
          <a:p>
            <a:endParaRPr lang="en-US" altLang="ja-JP" sz="1600" dirty="0"/>
          </a:p>
          <a:p>
            <a:r>
              <a:rPr lang="ja-JP" altLang="en-US" sz="1600" dirty="0"/>
              <a:t>●</a:t>
            </a:r>
            <a:r>
              <a:rPr lang="en-US" altLang="ja-JP" sz="1600" dirty="0"/>
              <a:t>QR</a:t>
            </a:r>
            <a:r>
              <a:rPr lang="ja-JP" altLang="en-US" sz="1600" dirty="0"/>
              <a:t>コード決済</a:t>
            </a:r>
            <a:endParaRPr lang="en-US" altLang="ja-JP" sz="1600" dirty="0"/>
          </a:p>
          <a:p>
            <a:r>
              <a:rPr lang="ja-JP" altLang="en-US" sz="1600" dirty="0"/>
              <a:t>●カード決済</a:t>
            </a:r>
            <a:r>
              <a:rPr lang="en-US" altLang="ja-JP" sz="1600" dirty="0"/>
              <a:t>(</a:t>
            </a:r>
            <a:r>
              <a:rPr lang="ja-JP" altLang="en-US" sz="1600" dirty="0"/>
              <a:t>電子マネー会社が発行した専用カード</a:t>
            </a:r>
            <a:r>
              <a:rPr lang="en-US" altLang="ja-JP" sz="1600" dirty="0"/>
              <a:t>)</a:t>
            </a:r>
          </a:p>
          <a:p>
            <a:r>
              <a:rPr lang="ja-JP" altLang="en-US" sz="1600" dirty="0"/>
              <a:t>●モバイル決済</a:t>
            </a:r>
            <a:r>
              <a:rPr lang="en-US" altLang="ja-JP" sz="1600" dirty="0"/>
              <a:t>(Apple Pay</a:t>
            </a:r>
            <a:r>
              <a:rPr lang="ja-JP" altLang="en-US" sz="1600" dirty="0" err="1"/>
              <a:t>、</a:t>
            </a:r>
            <a:r>
              <a:rPr lang="ja-JP" altLang="en-US" sz="1600" dirty="0"/>
              <a:t>おサイフケータイ等</a:t>
            </a:r>
            <a:r>
              <a:rPr lang="en-US" altLang="ja-JP" sz="1600" dirty="0"/>
              <a:t>)</a:t>
            </a:r>
          </a:p>
          <a:p>
            <a:r>
              <a:rPr lang="ja-JP" altLang="en-US" sz="1600" dirty="0"/>
              <a:t>●クレジットカード決済</a:t>
            </a:r>
            <a:endParaRPr lang="en-US" altLang="ja-JP" sz="1600" dirty="0"/>
          </a:p>
          <a:p>
            <a:r>
              <a:rPr lang="ja-JP" altLang="en-US" sz="1600" dirty="0"/>
              <a:t>●デビットカード決済</a:t>
            </a:r>
            <a:endParaRPr lang="en-US" altLang="ja-JP" sz="1600" dirty="0"/>
          </a:p>
          <a:p>
            <a:r>
              <a:rPr lang="ja-JP" altLang="en-US" sz="1600" dirty="0"/>
              <a:t>●プリペイドカード決済</a:t>
            </a:r>
            <a:endParaRPr lang="en-US" altLang="ja-JP" sz="1600" dirty="0"/>
          </a:p>
          <a:p>
            <a:r>
              <a:rPr lang="ja-JP" altLang="en-US" sz="1600" dirty="0"/>
              <a:t>●独自デバイスでの決済</a:t>
            </a:r>
            <a:r>
              <a:rPr lang="en-US" altLang="ja-JP" sz="1600" dirty="0"/>
              <a:t>(</a:t>
            </a:r>
            <a:r>
              <a:rPr lang="ja-JP" altLang="en-US" sz="1600" dirty="0"/>
              <a:t>楽天ストラップ等）</a:t>
            </a:r>
            <a:endParaRPr lang="en-US" altLang="ja-JP" sz="1600" dirty="0"/>
          </a:p>
        </p:txBody>
      </p:sp>
      <p:cxnSp>
        <p:nvCxnSpPr>
          <p:cNvPr id="76" name="直線コネクタ 75">
            <a:extLst>
              <a:ext uri="{FF2B5EF4-FFF2-40B4-BE49-F238E27FC236}">
                <a16:creationId xmlns:a16="http://schemas.microsoft.com/office/drawing/2014/main" id="{24A52518-F807-4BD8-9564-6C5AECA2F83C}"/>
              </a:ext>
            </a:extLst>
          </p:cNvPr>
          <p:cNvCxnSpPr>
            <a:cxnSpLocks/>
          </p:cNvCxnSpPr>
          <p:nvPr/>
        </p:nvCxnSpPr>
        <p:spPr>
          <a:xfrm flipV="1">
            <a:off x="0" y="6495356"/>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77" name="テキスト ボックス 76">
            <a:extLst>
              <a:ext uri="{FF2B5EF4-FFF2-40B4-BE49-F238E27FC236}">
                <a16:creationId xmlns:a16="http://schemas.microsoft.com/office/drawing/2014/main" id="{DFD81093-E4A6-4152-A488-17C2AC528DC2}"/>
              </a:ext>
            </a:extLst>
          </p:cNvPr>
          <p:cNvSpPr txBox="1"/>
          <p:nvPr/>
        </p:nvSpPr>
        <p:spPr>
          <a:xfrm>
            <a:off x="0" y="6111681"/>
            <a:ext cx="4108817" cy="369332"/>
          </a:xfrm>
          <a:prstGeom prst="rect">
            <a:avLst/>
          </a:prstGeom>
          <a:noFill/>
        </p:spPr>
        <p:txBody>
          <a:bodyPr wrap="none" rtlCol="0">
            <a:spAutoFit/>
          </a:bodyPr>
          <a:lstStyle/>
          <a:p>
            <a:r>
              <a:rPr lang="ja-JP" altLang="en-US" b="1" dirty="0"/>
              <a:t>　　（２）　電子マネーの支払い方法</a:t>
            </a:r>
            <a:endParaRPr lang="ja-JP" altLang="ja-JP" b="1" dirty="0"/>
          </a:p>
        </p:txBody>
      </p:sp>
      <p:grpSp>
        <p:nvGrpSpPr>
          <p:cNvPr id="26" name="グループ化 25">
            <a:extLst>
              <a:ext uri="{FF2B5EF4-FFF2-40B4-BE49-F238E27FC236}">
                <a16:creationId xmlns:a16="http://schemas.microsoft.com/office/drawing/2014/main" id="{AC352FDC-1190-48E2-A2D2-6D25C7734B71}"/>
              </a:ext>
            </a:extLst>
          </p:cNvPr>
          <p:cNvGrpSpPr/>
          <p:nvPr/>
        </p:nvGrpSpPr>
        <p:grpSpPr>
          <a:xfrm>
            <a:off x="306613" y="1098349"/>
            <a:ext cx="3572841" cy="475810"/>
            <a:chOff x="556591" y="1389812"/>
            <a:chExt cx="3572841" cy="475810"/>
          </a:xfrm>
        </p:grpSpPr>
        <p:sp>
          <p:nvSpPr>
            <p:cNvPr id="27" name="正方形/長方形 26">
              <a:extLst>
                <a:ext uri="{FF2B5EF4-FFF2-40B4-BE49-F238E27FC236}">
                  <a16:creationId xmlns:a16="http://schemas.microsoft.com/office/drawing/2014/main" id="{64F290A1-449C-4710-9CFF-73160B5CF792}"/>
                </a:ext>
              </a:extLst>
            </p:cNvPr>
            <p:cNvSpPr/>
            <p:nvPr/>
          </p:nvSpPr>
          <p:spPr>
            <a:xfrm>
              <a:off x="829641" y="1396162"/>
              <a:ext cx="3299791"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楕円 27">
              <a:extLst>
                <a:ext uri="{FF2B5EF4-FFF2-40B4-BE49-F238E27FC236}">
                  <a16:creationId xmlns:a16="http://schemas.microsoft.com/office/drawing/2014/main" id="{5375B950-BD30-43B3-94D8-8DD5A5370685}"/>
                </a:ext>
              </a:extLst>
            </p:cNvPr>
            <p:cNvSpPr/>
            <p:nvPr/>
          </p:nvSpPr>
          <p:spPr>
            <a:xfrm>
              <a:off x="556591" y="1389812"/>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9" name="テキスト ボックス 28">
              <a:extLst>
                <a:ext uri="{FF2B5EF4-FFF2-40B4-BE49-F238E27FC236}">
                  <a16:creationId xmlns:a16="http://schemas.microsoft.com/office/drawing/2014/main" id="{6E9E5662-8D39-41C8-9164-9E21D7E7B000}"/>
                </a:ext>
              </a:extLst>
            </p:cNvPr>
            <p:cNvSpPr txBox="1"/>
            <p:nvPr/>
          </p:nvSpPr>
          <p:spPr>
            <a:xfrm>
              <a:off x="556591" y="1430837"/>
              <a:ext cx="436349" cy="400110"/>
            </a:xfrm>
            <a:prstGeom prst="rect">
              <a:avLst/>
            </a:prstGeom>
            <a:noFill/>
          </p:spPr>
          <p:txBody>
            <a:bodyPr wrap="square" rtlCol="0">
              <a:spAutoFit/>
            </a:bodyPr>
            <a:lstStyle/>
            <a:p>
              <a:r>
                <a:rPr kumimoji="1" lang="ja-JP" altLang="en-US" sz="2000" b="1" dirty="0">
                  <a:solidFill>
                    <a:schemeClr val="bg1"/>
                  </a:solidFill>
                </a:rPr>
                <a:t>１</a:t>
              </a:r>
            </a:p>
          </p:txBody>
        </p:sp>
        <p:sp>
          <p:nvSpPr>
            <p:cNvPr id="30" name="テキスト ボックス 29">
              <a:extLst>
                <a:ext uri="{FF2B5EF4-FFF2-40B4-BE49-F238E27FC236}">
                  <a16:creationId xmlns:a16="http://schemas.microsoft.com/office/drawing/2014/main" id="{36E5ACEC-2F6F-4CD2-83AE-D2978A711D06}"/>
                </a:ext>
              </a:extLst>
            </p:cNvPr>
            <p:cNvSpPr txBox="1"/>
            <p:nvPr/>
          </p:nvSpPr>
          <p:spPr>
            <a:xfrm>
              <a:off x="1110756" y="1475301"/>
              <a:ext cx="2505075" cy="338554"/>
            </a:xfrm>
            <a:prstGeom prst="rect">
              <a:avLst/>
            </a:prstGeom>
            <a:noFill/>
          </p:spPr>
          <p:txBody>
            <a:bodyPr wrap="square" rtlCol="0">
              <a:spAutoFit/>
            </a:bodyPr>
            <a:lstStyle/>
            <a:p>
              <a:r>
                <a:rPr kumimoji="1" lang="ja-JP" altLang="en-US" sz="1600" b="1" dirty="0"/>
                <a:t>交通系</a:t>
              </a:r>
            </a:p>
          </p:txBody>
        </p:sp>
      </p:grpSp>
      <p:grpSp>
        <p:nvGrpSpPr>
          <p:cNvPr id="31" name="グループ化 30">
            <a:extLst>
              <a:ext uri="{FF2B5EF4-FFF2-40B4-BE49-F238E27FC236}">
                <a16:creationId xmlns:a16="http://schemas.microsoft.com/office/drawing/2014/main" id="{5747C1AB-808E-4E49-9787-BF17E88B403E}"/>
              </a:ext>
            </a:extLst>
          </p:cNvPr>
          <p:cNvGrpSpPr/>
          <p:nvPr/>
        </p:nvGrpSpPr>
        <p:grpSpPr>
          <a:xfrm>
            <a:off x="306613" y="2739406"/>
            <a:ext cx="3572840" cy="475810"/>
            <a:chOff x="534966" y="2623423"/>
            <a:chExt cx="3572840" cy="475810"/>
          </a:xfrm>
        </p:grpSpPr>
        <p:sp>
          <p:nvSpPr>
            <p:cNvPr id="32" name="正方形/長方形 31">
              <a:extLst>
                <a:ext uri="{FF2B5EF4-FFF2-40B4-BE49-F238E27FC236}">
                  <a16:creationId xmlns:a16="http://schemas.microsoft.com/office/drawing/2014/main" id="{8F414156-0797-4650-8E4D-FDABEF80BF01}"/>
                </a:ext>
              </a:extLst>
            </p:cNvPr>
            <p:cNvSpPr/>
            <p:nvPr/>
          </p:nvSpPr>
          <p:spPr>
            <a:xfrm>
              <a:off x="808016" y="2629773"/>
              <a:ext cx="3299790"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楕円 32">
              <a:extLst>
                <a:ext uri="{FF2B5EF4-FFF2-40B4-BE49-F238E27FC236}">
                  <a16:creationId xmlns:a16="http://schemas.microsoft.com/office/drawing/2014/main" id="{483C9B59-AC2D-4098-BF64-7426C9272A46}"/>
                </a:ext>
              </a:extLst>
            </p:cNvPr>
            <p:cNvSpPr/>
            <p:nvPr/>
          </p:nvSpPr>
          <p:spPr>
            <a:xfrm>
              <a:off x="534966" y="2623423"/>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4" name="テキスト ボックス 33">
              <a:extLst>
                <a:ext uri="{FF2B5EF4-FFF2-40B4-BE49-F238E27FC236}">
                  <a16:creationId xmlns:a16="http://schemas.microsoft.com/office/drawing/2014/main" id="{86F4CEBD-40B7-4EFF-AD13-2DEF345BA5DA}"/>
                </a:ext>
              </a:extLst>
            </p:cNvPr>
            <p:cNvSpPr txBox="1"/>
            <p:nvPr/>
          </p:nvSpPr>
          <p:spPr>
            <a:xfrm>
              <a:off x="534966" y="2664448"/>
              <a:ext cx="436349" cy="400110"/>
            </a:xfrm>
            <a:prstGeom prst="rect">
              <a:avLst/>
            </a:prstGeom>
            <a:noFill/>
          </p:spPr>
          <p:txBody>
            <a:bodyPr wrap="square" rtlCol="0">
              <a:spAutoFit/>
            </a:bodyPr>
            <a:lstStyle/>
            <a:p>
              <a:r>
                <a:rPr kumimoji="1" lang="ja-JP" altLang="en-US" sz="2000" b="1" dirty="0">
                  <a:solidFill>
                    <a:schemeClr val="bg1"/>
                  </a:solidFill>
                </a:rPr>
                <a:t>２</a:t>
              </a:r>
            </a:p>
          </p:txBody>
        </p:sp>
        <p:sp>
          <p:nvSpPr>
            <p:cNvPr id="35" name="テキスト ボックス 34">
              <a:extLst>
                <a:ext uri="{FF2B5EF4-FFF2-40B4-BE49-F238E27FC236}">
                  <a16:creationId xmlns:a16="http://schemas.microsoft.com/office/drawing/2014/main" id="{BEBF897B-8856-44C6-B67B-B0865E4929DC}"/>
                </a:ext>
              </a:extLst>
            </p:cNvPr>
            <p:cNvSpPr txBox="1"/>
            <p:nvPr/>
          </p:nvSpPr>
          <p:spPr>
            <a:xfrm>
              <a:off x="1089131" y="2708912"/>
              <a:ext cx="2505075" cy="338554"/>
            </a:xfrm>
            <a:prstGeom prst="rect">
              <a:avLst/>
            </a:prstGeom>
            <a:noFill/>
          </p:spPr>
          <p:txBody>
            <a:bodyPr wrap="square" rtlCol="0">
              <a:spAutoFit/>
            </a:bodyPr>
            <a:lstStyle/>
            <a:p>
              <a:r>
                <a:rPr kumimoji="1" lang="ja-JP" altLang="en-US" sz="1600" b="1" dirty="0"/>
                <a:t>流通系</a:t>
              </a:r>
            </a:p>
          </p:txBody>
        </p:sp>
      </p:grpSp>
      <p:grpSp>
        <p:nvGrpSpPr>
          <p:cNvPr id="36" name="グループ化 35">
            <a:extLst>
              <a:ext uri="{FF2B5EF4-FFF2-40B4-BE49-F238E27FC236}">
                <a16:creationId xmlns:a16="http://schemas.microsoft.com/office/drawing/2014/main" id="{1F658D10-73B4-41AD-991E-CFCB780C7F42}"/>
              </a:ext>
            </a:extLst>
          </p:cNvPr>
          <p:cNvGrpSpPr/>
          <p:nvPr/>
        </p:nvGrpSpPr>
        <p:grpSpPr>
          <a:xfrm>
            <a:off x="306613" y="4303655"/>
            <a:ext cx="3581069" cy="475810"/>
            <a:chOff x="527748" y="3403800"/>
            <a:chExt cx="3581069" cy="475810"/>
          </a:xfrm>
        </p:grpSpPr>
        <p:sp>
          <p:nvSpPr>
            <p:cNvPr id="37" name="正方形/長方形 36">
              <a:extLst>
                <a:ext uri="{FF2B5EF4-FFF2-40B4-BE49-F238E27FC236}">
                  <a16:creationId xmlns:a16="http://schemas.microsoft.com/office/drawing/2014/main" id="{7003BF9F-A0AB-486D-A2B0-477BE638A101}"/>
                </a:ext>
              </a:extLst>
            </p:cNvPr>
            <p:cNvSpPr/>
            <p:nvPr/>
          </p:nvSpPr>
          <p:spPr>
            <a:xfrm>
              <a:off x="800798" y="3410150"/>
              <a:ext cx="3308019"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8" name="楕円 37">
              <a:extLst>
                <a:ext uri="{FF2B5EF4-FFF2-40B4-BE49-F238E27FC236}">
                  <a16:creationId xmlns:a16="http://schemas.microsoft.com/office/drawing/2014/main" id="{2627BDC4-FCC0-4FE2-9B57-D516D73BA549}"/>
                </a:ext>
              </a:extLst>
            </p:cNvPr>
            <p:cNvSpPr/>
            <p:nvPr/>
          </p:nvSpPr>
          <p:spPr>
            <a:xfrm>
              <a:off x="527748" y="3403800"/>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39" name="テキスト ボックス 38">
              <a:extLst>
                <a:ext uri="{FF2B5EF4-FFF2-40B4-BE49-F238E27FC236}">
                  <a16:creationId xmlns:a16="http://schemas.microsoft.com/office/drawing/2014/main" id="{2943B4E9-CEF4-4311-B425-8A24A5C3F33A}"/>
                </a:ext>
              </a:extLst>
            </p:cNvPr>
            <p:cNvSpPr txBox="1"/>
            <p:nvPr/>
          </p:nvSpPr>
          <p:spPr>
            <a:xfrm>
              <a:off x="527748" y="3444825"/>
              <a:ext cx="436349" cy="400110"/>
            </a:xfrm>
            <a:prstGeom prst="rect">
              <a:avLst/>
            </a:prstGeom>
            <a:noFill/>
          </p:spPr>
          <p:txBody>
            <a:bodyPr wrap="square" rtlCol="0">
              <a:spAutoFit/>
            </a:bodyPr>
            <a:lstStyle/>
            <a:p>
              <a:r>
                <a:rPr kumimoji="1" lang="ja-JP" altLang="en-US" sz="2000" b="1" dirty="0">
                  <a:solidFill>
                    <a:schemeClr val="bg1"/>
                  </a:solidFill>
                </a:rPr>
                <a:t>３</a:t>
              </a:r>
            </a:p>
          </p:txBody>
        </p:sp>
        <p:sp>
          <p:nvSpPr>
            <p:cNvPr id="40" name="テキスト ボックス 39">
              <a:extLst>
                <a:ext uri="{FF2B5EF4-FFF2-40B4-BE49-F238E27FC236}">
                  <a16:creationId xmlns:a16="http://schemas.microsoft.com/office/drawing/2014/main" id="{06B04623-6240-4E0B-994E-6F94775F0C96}"/>
                </a:ext>
              </a:extLst>
            </p:cNvPr>
            <p:cNvSpPr txBox="1"/>
            <p:nvPr/>
          </p:nvSpPr>
          <p:spPr>
            <a:xfrm>
              <a:off x="1081913" y="3489289"/>
              <a:ext cx="2505075" cy="338554"/>
            </a:xfrm>
            <a:prstGeom prst="rect">
              <a:avLst/>
            </a:prstGeom>
            <a:noFill/>
          </p:spPr>
          <p:txBody>
            <a:bodyPr wrap="square" rtlCol="0">
              <a:spAutoFit/>
            </a:bodyPr>
            <a:lstStyle/>
            <a:p>
              <a:r>
                <a:rPr kumimoji="1" lang="ja-JP" altLang="en-US" sz="1600" b="1" dirty="0"/>
                <a:t>クレジットカード系</a:t>
              </a:r>
            </a:p>
          </p:txBody>
        </p:sp>
      </p:grpSp>
      <p:sp>
        <p:nvSpPr>
          <p:cNvPr id="44" name="テキスト ボックス 43">
            <a:extLst>
              <a:ext uri="{FF2B5EF4-FFF2-40B4-BE49-F238E27FC236}">
                <a16:creationId xmlns:a16="http://schemas.microsoft.com/office/drawing/2014/main" id="{D00F79D6-6C9C-4E30-B157-C14A1B0BC04A}"/>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３　電子マネーの概要</a:t>
            </a:r>
          </a:p>
        </p:txBody>
      </p:sp>
      <p:pic>
        <p:nvPicPr>
          <p:cNvPr id="46" name="図 45">
            <a:extLst>
              <a:ext uri="{FF2B5EF4-FFF2-40B4-BE49-F238E27FC236}">
                <a16:creationId xmlns:a16="http://schemas.microsoft.com/office/drawing/2014/main" id="{6D304FF0-028A-478F-A4FE-3D212CFDED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4639" y="8276441"/>
            <a:ext cx="1734450" cy="1300838"/>
          </a:xfrm>
          <a:prstGeom prst="rect">
            <a:avLst/>
          </a:prstGeom>
        </p:spPr>
      </p:pic>
      <p:sp>
        <p:nvSpPr>
          <p:cNvPr id="6" name="スライド番号プレースホルダー 5">
            <a:extLst>
              <a:ext uri="{FF2B5EF4-FFF2-40B4-BE49-F238E27FC236}">
                <a16:creationId xmlns:a16="http://schemas.microsoft.com/office/drawing/2014/main" id="{5C707CAD-0BCB-4F55-B7D8-E09C561AA130}"/>
              </a:ext>
            </a:extLst>
          </p:cNvPr>
          <p:cNvSpPr>
            <a:spLocks noGrp="1"/>
          </p:cNvSpPr>
          <p:nvPr>
            <p:ph type="sldNum" sz="quarter" idx="12"/>
          </p:nvPr>
        </p:nvSpPr>
        <p:spPr/>
        <p:txBody>
          <a:bodyPr/>
          <a:lstStyle/>
          <a:p>
            <a:fld id="{0245EBA9-29EF-49B3-A0DE-5E3F2BFEDC62}" type="slidenum">
              <a:rPr kumimoji="1" lang="ja-JP" altLang="en-US" smtClean="0"/>
              <a:t>4</a:t>
            </a:fld>
            <a:endParaRPr kumimoji="1" lang="ja-JP" altLang="en-US"/>
          </a:p>
        </p:txBody>
      </p:sp>
    </p:spTree>
    <p:extLst>
      <p:ext uri="{BB962C8B-B14F-4D97-AF65-F5344CB8AC3E}">
        <p14:creationId xmlns:p14="http://schemas.microsoft.com/office/powerpoint/2010/main" val="31587367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E73E337-EF99-4903-8767-63D40BFBB129}"/>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8286A03-E1B2-462A-A822-8023ED4AE865}"/>
              </a:ext>
            </a:extLst>
          </p:cNvPr>
          <p:cNvSpPr txBox="1"/>
          <p:nvPr/>
        </p:nvSpPr>
        <p:spPr>
          <a:xfrm>
            <a:off x="0" y="654459"/>
            <a:ext cx="3416320" cy="369332"/>
          </a:xfrm>
          <a:prstGeom prst="rect">
            <a:avLst/>
          </a:prstGeom>
          <a:noFill/>
        </p:spPr>
        <p:txBody>
          <a:bodyPr wrap="none" rtlCol="0">
            <a:spAutoFit/>
          </a:bodyPr>
          <a:lstStyle/>
          <a:p>
            <a:r>
              <a:rPr lang="ja-JP" altLang="en-US" b="1" dirty="0"/>
              <a:t>　　（２）　電子マネー代表例</a:t>
            </a:r>
            <a:endParaRPr lang="ja-JP" altLang="ja-JP" b="1" dirty="0"/>
          </a:p>
        </p:txBody>
      </p:sp>
      <p:sp>
        <p:nvSpPr>
          <p:cNvPr id="6" name="テキスト ボックス 5">
            <a:extLst>
              <a:ext uri="{FF2B5EF4-FFF2-40B4-BE49-F238E27FC236}">
                <a16:creationId xmlns:a16="http://schemas.microsoft.com/office/drawing/2014/main" id="{329ED595-D901-4B7F-9AD8-3F62216BFD55}"/>
              </a:ext>
            </a:extLst>
          </p:cNvPr>
          <p:cNvSpPr txBox="1"/>
          <p:nvPr/>
        </p:nvSpPr>
        <p:spPr>
          <a:xfrm>
            <a:off x="-4696" y="23277"/>
            <a:ext cx="6434071" cy="400110"/>
          </a:xfrm>
          <a:prstGeom prst="rect">
            <a:avLst/>
          </a:prstGeom>
          <a:noFill/>
        </p:spPr>
        <p:txBody>
          <a:bodyPr wrap="square" rtlCol="0">
            <a:spAutoFit/>
          </a:bodyPr>
          <a:lstStyle/>
          <a:p>
            <a:r>
              <a:rPr kumimoji="1" lang="ja-JP" altLang="en-US" sz="2000" b="1" dirty="0">
                <a:solidFill>
                  <a:schemeClr val="bg1"/>
                </a:solidFill>
              </a:rPr>
              <a:t>　３　電子マネーの概要</a:t>
            </a:r>
          </a:p>
        </p:txBody>
      </p:sp>
      <p:sp>
        <p:nvSpPr>
          <p:cNvPr id="2" name="スライド番号プレースホルダー 1">
            <a:extLst>
              <a:ext uri="{FF2B5EF4-FFF2-40B4-BE49-F238E27FC236}">
                <a16:creationId xmlns:a16="http://schemas.microsoft.com/office/drawing/2014/main" id="{C61A492B-685B-4775-9516-99D9D4B35873}"/>
              </a:ext>
            </a:extLst>
          </p:cNvPr>
          <p:cNvSpPr>
            <a:spLocks noGrp="1"/>
          </p:cNvSpPr>
          <p:nvPr>
            <p:ph type="sldNum" sz="quarter" idx="12"/>
          </p:nvPr>
        </p:nvSpPr>
        <p:spPr/>
        <p:txBody>
          <a:bodyPr/>
          <a:lstStyle/>
          <a:p>
            <a:fld id="{0245EBA9-29EF-49B3-A0DE-5E3F2BFEDC62}" type="slidenum">
              <a:rPr kumimoji="1" lang="ja-JP" altLang="en-US" smtClean="0"/>
              <a:t>5</a:t>
            </a:fld>
            <a:endParaRPr kumimoji="1" lang="ja-JP" altLang="en-US"/>
          </a:p>
        </p:txBody>
      </p:sp>
      <p:graphicFrame>
        <p:nvGraphicFramePr>
          <p:cNvPr id="3" name="表 2">
            <a:extLst>
              <a:ext uri="{FF2B5EF4-FFF2-40B4-BE49-F238E27FC236}">
                <a16:creationId xmlns:a16="http://schemas.microsoft.com/office/drawing/2014/main" id="{D47894A3-4C1F-8C58-4B14-6A4FCD16C643}"/>
              </a:ext>
            </a:extLst>
          </p:cNvPr>
          <p:cNvGraphicFramePr>
            <a:graphicFrameLocks noGrp="1"/>
          </p:cNvGraphicFramePr>
          <p:nvPr>
            <p:extLst>
              <p:ext uri="{D42A27DB-BD31-4B8C-83A1-F6EECF244321}">
                <p14:modId xmlns:p14="http://schemas.microsoft.com/office/powerpoint/2010/main" val="1998923985"/>
              </p:ext>
            </p:extLst>
          </p:nvPr>
        </p:nvGraphicFramePr>
        <p:xfrm>
          <a:off x="260303" y="1377592"/>
          <a:ext cx="6337393" cy="7407822"/>
        </p:xfrm>
        <a:graphic>
          <a:graphicData uri="http://schemas.openxmlformats.org/drawingml/2006/table">
            <a:tbl>
              <a:tblPr firstRow="1" bandRow="1">
                <a:tableStyleId>{93296810-A885-4BE3-A3E7-6D5BEEA58F35}</a:tableStyleId>
              </a:tblPr>
              <a:tblGrid>
                <a:gridCol w="1832301">
                  <a:extLst>
                    <a:ext uri="{9D8B030D-6E8A-4147-A177-3AD203B41FA5}">
                      <a16:colId xmlns:a16="http://schemas.microsoft.com/office/drawing/2014/main" val="2290927717"/>
                    </a:ext>
                  </a:extLst>
                </a:gridCol>
                <a:gridCol w="4505092">
                  <a:extLst>
                    <a:ext uri="{9D8B030D-6E8A-4147-A177-3AD203B41FA5}">
                      <a16:colId xmlns:a16="http://schemas.microsoft.com/office/drawing/2014/main" val="262102540"/>
                    </a:ext>
                  </a:extLst>
                </a:gridCol>
              </a:tblGrid>
              <a:tr h="603699">
                <a:tc>
                  <a:txBody>
                    <a:bodyPr/>
                    <a:lstStyle/>
                    <a:p>
                      <a:pPr lvl="0" algn="ctr">
                        <a:lnSpc>
                          <a:spcPct val="150000"/>
                        </a:lnSpc>
                      </a:pPr>
                      <a:r>
                        <a:rPr kumimoji="1" lang="ja-JP" altLang="en-US" sz="1600" b="1" dirty="0">
                          <a:latin typeface="メイリオ" panose="020B0604030504040204" pitchFamily="50" charset="-128"/>
                          <a:ea typeface="メイリオ" panose="020B0604030504040204" pitchFamily="50" charset="-128"/>
                        </a:rPr>
                        <a:t>電子マネー</a:t>
                      </a:r>
                    </a:p>
                  </a:txBody>
                  <a:tcPr anchor="ctr"/>
                </a:tc>
                <a:tc>
                  <a:txBody>
                    <a:bodyPr/>
                    <a:lstStyle/>
                    <a:p>
                      <a:pPr lvl="0" algn="ctr">
                        <a:lnSpc>
                          <a:spcPct val="150000"/>
                        </a:lnSpc>
                      </a:pPr>
                      <a:r>
                        <a:rPr kumimoji="1" lang="ja-JP" altLang="en-US" sz="1600" b="1" dirty="0">
                          <a:latin typeface="メイリオ" panose="020B0604030504040204" pitchFamily="50" charset="-128"/>
                          <a:ea typeface="メイリオ" panose="020B0604030504040204" pitchFamily="50" charset="-128"/>
                        </a:rPr>
                        <a:t>特徴</a:t>
                      </a:r>
                    </a:p>
                  </a:txBody>
                  <a:tcPr anchor="ctr"/>
                </a:tc>
                <a:extLst>
                  <a:ext uri="{0D108BD9-81ED-4DB2-BD59-A6C34878D82A}">
                    <a16:rowId xmlns:a16="http://schemas.microsoft.com/office/drawing/2014/main" val="2028413321"/>
                  </a:ext>
                </a:extLst>
              </a:tr>
              <a:tr h="521440">
                <a:tc>
                  <a:txBody>
                    <a:bodyPr/>
                    <a:lstStyle/>
                    <a:p>
                      <a:pPr lvl="0" algn="ctr">
                        <a:lnSpc>
                          <a:spcPct val="150000"/>
                        </a:lnSpc>
                      </a:pPr>
                      <a:r>
                        <a:rPr kumimoji="1" lang="en-US" altLang="ja-JP" sz="1600" b="0" kern="1200" dirty="0" err="1">
                          <a:solidFill>
                            <a:schemeClr val="dk1"/>
                          </a:solidFill>
                          <a:effectLst/>
                          <a:latin typeface="メイリオ" panose="020B0604030504040204" pitchFamily="50" charset="-128"/>
                          <a:ea typeface="メイリオ" panose="020B0604030504040204" pitchFamily="50" charset="-128"/>
                        </a:rPr>
                        <a:t>PayPay</a:t>
                      </a:r>
                      <a:endParaRPr kumimoji="1" lang="ja-JP" altLang="en-US" sz="1600" b="0" dirty="0">
                        <a:latin typeface="メイリオ" panose="020B0604030504040204" pitchFamily="50" charset="-128"/>
                        <a:ea typeface="メイリオ" panose="020B0604030504040204" pitchFamily="50" charset="-128"/>
                      </a:endParaRPr>
                    </a:p>
                  </a:txBody>
                  <a:tcPr anchor="ctr"/>
                </a:tc>
                <a:tc>
                  <a:txBody>
                    <a:bodyPr/>
                    <a:lstStyle/>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高還元率の</a:t>
                      </a:r>
                      <a:r>
                        <a:rPr kumimoji="1" lang="en-US" altLang="ja-JP" sz="1400" b="0" kern="1200" dirty="0">
                          <a:solidFill>
                            <a:schemeClr val="dk1"/>
                          </a:solidFill>
                          <a:effectLst/>
                          <a:latin typeface="メイリオ" panose="020B0604030504040204" pitchFamily="50" charset="-128"/>
                          <a:ea typeface="メイリオ" panose="020B0604030504040204" pitchFamily="50" charset="-128"/>
                        </a:rPr>
                        <a:t>QR</a:t>
                      </a: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コード決済</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420544475"/>
                  </a:ext>
                </a:extLst>
              </a:tr>
              <a:tr h="521440">
                <a:tc>
                  <a:txBody>
                    <a:bodyPr/>
                    <a:lstStyle/>
                    <a:p>
                      <a:pPr lvl="0" algn="ctr">
                        <a:lnSpc>
                          <a:spcPct val="150000"/>
                        </a:lnSpc>
                      </a:pPr>
                      <a:r>
                        <a:rPr kumimoji="1" lang="en-US" altLang="ja-JP" sz="1600" b="0" kern="1200" dirty="0">
                          <a:solidFill>
                            <a:schemeClr val="dk1"/>
                          </a:solidFill>
                          <a:effectLst/>
                          <a:latin typeface="メイリオ" panose="020B0604030504040204" pitchFamily="50" charset="-128"/>
                          <a:ea typeface="メイリオ" panose="020B0604030504040204" pitchFamily="50" charset="-128"/>
                        </a:rPr>
                        <a:t>d</a:t>
                      </a:r>
                      <a:r>
                        <a:rPr kumimoji="1" lang="ja-JP" altLang="ja-JP" sz="1600" b="0" kern="1200" dirty="0">
                          <a:solidFill>
                            <a:schemeClr val="dk1"/>
                          </a:solidFill>
                          <a:effectLst/>
                          <a:latin typeface="メイリオ" panose="020B0604030504040204" pitchFamily="50" charset="-128"/>
                          <a:ea typeface="メイリオ" panose="020B0604030504040204" pitchFamily="50" charset="-128"/>
                        </a:rPr>
                        <a:t>払い</a:t>
                      </a:r>
                      <a:endParaRPr kumimoji="1" lang="ja-JP" altLang="en-US" sz="1600" b="0" dirty="0">
                        <a:latin typeface="メイリオ" panose="020B0604030504040204" pitchFamily="50" charset="-128"/>
                        <a:ea typeface="メイリオ" panose="020B0604030504040204" pitchFamily="50" charset="-128"/>
                      </a:endParaRPr>
                    </a:p>
                  </a:txBody>
                  <a:tcPr anchor="ctr"/>
                </a:tc>
                <a:tc>
                  <a:txBody>
                    <a:bodyPr/>
                    <a:lstStyle/>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支払い方法が豊富</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631009114"/>
                  </a:ext>
                </a:extLst>
              </a:tr>
              <a:tr h="521440">
                <a:tc>
                  <a:txBody>
                    <a:bodyPr/>
                    <a:lstStyle/>
                    <a:p>
                      <a:pPr lvl="0" algn="ctr">
                        <a:lnSpc>
                          <a:spcPct val="150000"/>
                        </a:lnSpc>
                      </a:pPr>
                      <a:r>
                        <a:rPr kumimoji="1" lang="ja-JP" altLang="ja-JP" sz="1600" b="0" kern="1200" dirty="0">
                          <a:solidFill>
                            <a:schemeClr val="dk1"/>
                          </a:solidFill>
                          <a:effectLst/>
                          <a:latin typeface="メイリオ" panose="020B0604030504040204" pitchFamily="50" charset="-128"/>
                          <a:ea typeface="メイリオ" panose="020B0604030504040204" pitchFamily="50" charset="-128"/>
                        </a:rPr>
                        <a:t>楽天</a:t>
                      </a:r>
                      <a:r>
                        <a:rPr kumimoji="1" lang="en-US" altLang="ja-JP" sz="1600" b="0" kern="1200" dirty="0">
                          <a:solidFill>
                            <a:schemeClr val="dk1"/>
                          </a:solidFill>
                          <a:effectLst/>
                          <a:latin typeface="メイリオ" panose="020B0604030504040204" pitchFamily="50" charset="-128"/>
                          <a:ea typeface="メイリオ" panose="020B0604030504040204" pitchFamily="50" charset="-128"/>
                        </a:rPr>
                        <a:t>Pay</a:t>
                      </a:r>
                      <a:endParaRPr kumimoji="1" lang="ja-JP" altLang="en-US" sz="1600" b="0" dirty="0">
                        <a:latin typeface="メイリオ" panose="020B0604030504040204" pitchFamily="50" charset="-128"/>
                        <a:ea typeface="メイリオ" panose="020B0604030504040204" pitchFamily="50" charset="-128"/>
                      </a:endParaRPr>
                    </a:p>
                  </a:txBody>
                  <a:tcPr anchor="ctr"/>
                </a:tc>
                <a:tc>
                  <a:txBody>
                    <a:bodyPr/>
                    <a:lstStyle/>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フリマアプリの売上金を買い物に使える</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35955244"/>
                  </a:ext>
                </a:extLst>
              </a:tr>
              <a:tr h="730019">
                <a:tc>
                  <a:txBody>
                    <a:bodyPr/>
                    <a:lstStyle/>
                    <a:p>
                      <a:pPr lvl="0" algn="ctr">
                        <a:lnSpc>
                          <a:spcPct val="150000"/>
                        </a:lnSpc>
                      </a:pPr>
                      <a:r>
                        <a:rPr kumimoji="1" lang="en-US" altLang="ja-JP" sz="1600" b="0" kern="1200" dirty="0" err="1">
                          <a:solidFill>
                            <a:schemeClr val="dk1"/>
                          </a:solidFill>
                          <a:effectLst/>
                          <a:latin typeface="メイリオ" panose="020B0604030504040204" pitchFamily="50" charset="-128"/>
                          <a:ea typeface="メイリオ" panose="020B0604030504040204" pitchFamily="50" charset="-128"/>
                        </a:rPr>
                        <a:t>nanaco</a:t>
                      </a:r>
                      <a:endParaRPr kumimoji="1" lang="ja-JP" altLang="en-US" sz="1600" b="0" dirty="0">
                        <a:latin typeface="メイリオ" panose="020B0604030504040204" pitchFamily="50" charset="-128"/>
                        <a:ea typeface="メイリオ" panose="020B0604030504040204" pitchFamily="50" charset="-128"/>
                      </a:endParaRPr>
                    </a:p>
                  </a:txBody>
                  <a:tcPr anchor="ctr"/>
                </a:tc>
                <a:tc>
                  <a:txBody>
                    <a:bodyPr/>
                    <a:lstStyle/>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セブンイレブン・イトーヨーカドー系列を</a:t>
                      </a:r>
                      <a:endParaRPr kumimoji="1" lang="en-US" altLang="ja-JP" sz="1400" b="0" kern="1200" dirty="0">
                        <a:solidFill>
                          <a:schemeClr val="dk1"/>
                        </a:solidFill>
                        <a:effectLst/>
                        <a:latin typeface="メイリオ" panose="020B0604030504040204" pitchFamily="50" charset="-128"/>
                        <a:ea typeface="メイリオ" panose="020B0604030504040204" pitchFamily="50" charset="-128"/>
                      </a:endParaRPr>
                    </a:p>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使う方に</a:t>
                      </a:r>
                      <a:r>
                        <a:rPr kumimoji="1" lang="ja-JP" altLang="en-US" sz="1400" b="0" kern="1200" dirty="0">
                          <a:solidFill>
                            <a:schemeClr val="dk1"/>
                          </a:solidFill>
                          <a:effectLst/>
                          <a:latin typeface="メイリオ" panose="020B0604030504040204" pitchFamily="50" charset="-128"/>
                          <a:ea typeface="メイリオ" panose="020B0604030504040204" pitchFamily="50" charset="-128"/>
                        </a:rPr>
                        <a:t>おすすめ</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3311303"/>
                  </a:ext>
                </a:extLst>
              </a:tr>
              <a:tr h="630280">
                <a:tc>
                  <a:txBody>
                    <a:bodyPr/>
                    <a:lstStyle/>
                    <a:p>
                      <a:pPr lvl="0" algn="ctr">
                        <a:lnSpc>
                          <a:spcPct val="150000"/>
                        </a:lnSpc>
                      </a:pPr>
                      <a:r>
                        <a:rPr kumimoji="1" lang="en-US" altLang="ja-JP" sz="1600" b="0" kern="1200" dirty="0">
                          <a:solidFill>
                            <a:schemeClr val="dk1"/>
                          </a:solidFill>
                          <a:effectLst/>
                          <a:latin typeface="メイリオ" panose="020B0604030504040204" pitchFamily="50" charset="-128"/>
                          <a:ea typeface="メイリオ" panose="020B0604030504040204" pitchFamily="50" charset="-128"/>
                        </a:rPr>
                        <a:t>WAON</a:t>
                      </a:r>
                      <a:endParaRPr kumimoji="1" lang="ja-JP" altLang="en-US" sz="1600" b="0" dirty="0">
                        <a:latin typeface="メイリオ" panose="020B0604030504040204" pitchFamily="50" charset="-128"/>
                        <a:ea typeface="メイリオ" panose="020B0604030504040204" pitchFamily="50" charset="-128"/>
                      </a:endParaRPr>
                    </a:p>
                  </a:txBody>
                  <a:tcPr anchor="ctr"/>
                </a:tc>
                <a:tc>
                  <a:txBody>
                    <a:bodyPr/>
                    <a:lstStyle/>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イオン系列を使う方におす</a:t>
                      </a:r>
                      <a:r>
                        <a:rPr kumimoji="1" lang="ja-JP" altLang="en-US" sz="1400" b="0" kern="1200" dirty="0">
                          <a:solidFill>
                            <a:schemeClr val="dk1"/>
                          </a:solidFill>
                          <a:effectLst/>
                          <a:latin typeface="メイリオ" panose="020B0604030504040204" pitchFamily="50" charset="-128"/>
                          <a:ea typeface="メイリオ" panose="020B0604030504040204" pitchFamily="50" charset="-128"/>
                        </a:rPr>
                        <a:t>す</a:t>
                      </a: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め</a:t>
                      </a:r>
                      <a:endParaRPr kumimoji="1" lang="en-US" altLang="ja-JP" sz="1400" b="0" kern="1200" dirty="0">
                        <a:solidFill>
                          <a:schemeClr val="dk1"/>
                        </a:solidFill>
                        <a:effectLst/>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786846193"/>
                  </a:ext>
                </a:extLst>
              </a:tr>
              <a:tr h="630280">
                <a:tc>
                  <a:txBody>
                    <a:bodyPr/>
                    <a:lstStyle/>
                    <a:p>
                      <a:pPr lvl="0" algn="ctr">
                        <a:lnSpc>
                          <a:spcPct val="100000"/>
                        </a:lnSpc>
                      </a:pPr>
                      <a:r>
                        <a:rPr kumimoji="1" lang="ja-JP" altLang="ja-JP" sz="1600" b="0" kern="1200" dirty="0">
                          <a:solidFill>
                            <a:schemeClr val="dk1"/>
                          </a:solidFill>
                          <a:effectLst/>
                          <a:latin typeface="メイリオ" panose="020B0604030504040204" pitchFamily="50" charset="-128"/>
                          <a:ea typeface="メイリオ" panose="020B0604030504040204" pitchFamily="50" charset="-128"/>
                        </a:rPr>
                        <a:t>楽天</a:t>
                      </a:r>
                      <a:r>
                        <a:rPr kumimoji="1" lang="en-US" altLang="ja-JP" sz="1600" b="0" kern="1200" dirty="0">
                          <a:solidFill>
                            <a:schemeClr val="dk1"/>
                          </a:solidFill>
                          <a:effectLst/>
                          <a:latin typeface="メイリオ" panose="020B0604030504040204" pitchFamily="50" charset="-128"/>
                          <a:ea typeface="メイリオ" panose="020B0604030504040204" pitchFamily="50" charset="-128"/>
                        </a:rPr>
                        <a:t>Edy</a:t>
                      </a:r>
                      <a:endParaRPr kumimoji="1" lang="ja-JP" altLang="en-US" sz="1600" b="0" dirty="0">
                        <a:latin typeface="メイリオ" panose="020B0604030504040204" pitchFamily="50" charset="-128"/>
                        <a:ea typeface="メイリオ" panose="020B0604030504040204" pitchFamily="50" charset="-128"/>
                      </a:endParaRPr>
                    </a:p>
                  </a:txBody>
                  <a:tcPr anchor="ctr"/>
                </a:tc>
                <a:tc>
                  <a:txBody>
                    <a:bodyPr/>
                    <a:lstStyle/>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全国区では電子マネーで最も有名</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244903451"/>
                  </a:ext>
                </a:extLst>
              </a:tr>
              <a:tr h="630280">
                <a:tc>
                  <a:txBody>
                    <a:bodyPr/>
                    <a:lstStyle/>
                    <a:p>
                      <a:pPr lvl="0" algn="ctr">
                        <a:lnSpc>
                          <a:spcPct val="100000"/>
                        </a:lnSpc>
                      </a:pPr>
                      <a:r>
                        <a:rPr kumimoji="1" lang="en-US" altLang="ja-JP" sz="1600" b="0" kern="1200" dirty="0" err="1">
                          <a:solidFill>
                            <a:schemeClr val="dk1"/>
                          </a:solidFill>
                          <a:effectLst/>
                          <a:latin typeface="メイリオ" panose="020B0604030504040204" pitchFamily="50" charset="-128"/>
                          <a:ea typeface="メイリオ" panose="020B0604030504040204" pitchFamily="50" charset="-128"/>
                        </a:rPr>
                        <a:t>Suica</a:t>
                      </a:r>
                      <a:endParaRPr kumimoji="1" lang="ja-JP" altLang="en-US" sz="1600" b="0" dirty="0">
                        <a:latin typeface="メイリオ" panose="020B0604030504040204" pitchFamily="50" charset="-128"/>
                        <a:ea typeface="メイリオ" panose="020B0604030504040204" pitchFamily="50" charset="-128"/>
                      </a:endParaRPr>
                    </a:p>
                  </a:txBody>
                  <a:tcPr anchor="ctr"/>
                </a:tc>
                <a:tc>
                  <a:txBody>
                    <a:bodyPr/>
                    <a:lstStyle/>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交通系</a:t>
                      </a:r>
                      <a:r>
                        <a:rPr kumimoji="1" lang="en-US" altLang="ja-JP" sz="1400" b="0" kern="1200" dirty="0">
                          <a:solidFill>
                            <a:schemeClr val="dk1"/>
                          </a:solidFill>
                          <a:effectLst/>
                          <a:latin typeface="メイリオ" panose="020B0604030504040204" pitchFamily="50" charset="-128"/>
                          <a:ea typeface="メイリオ" panose="020B0604030504040204" pitchFamily="50" charset="-128"/>
                        </a:rPr>
                        <a:t>IC</a:t>
                      </a: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カードの代表</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09178331"/>
                  </a:ext>
                </a:extLst>
              </a:tr>
              <a:tr h="630280">
                <a:tc>
                  <a:txBody>
                    <a:bodyPr/>
                    <a:lstStyle/>
                    <a:p>
                      <a:pPr lvl="0" algn="ctr">
                        <a:lnSpc>
                          <a:spcPct val="100000"/>
                        </a:lnSpc>
                      </a:pPr>
                      <a:r>
                        <a:rPr kumimoji="1" lang="en-US" altLang="ja-JP" sz="1600" b="0" kern="1200" dirty="0">
                          <a:solidFill>
                            <a:schemeClr val="dk1"/>
                          </a:solidFill>
                          <a:effectLst/>
                          <a:latin typeface="メイリオ" panose="020B0604030504040204" pitchFamily="50" charset="-128"/>
                          <a:ea typeface="メイリオ" panose="020B0604030504040204" pitchFamily="50" charset="-128"/>
                        </a:rPr>
                        <a:t>PASMO</a:t>
                      </a:r>
                      <a:endParaRPr kumimoji="1" lang="ja-JP" altLang="en-US" sz="1600" b="0" dirty="0">
                        <a:latin typeface="メイリオ" panose="020B0604030504040204" pitchFamily="50" charset="-128"/>
                        <a:ea typeface="メイリオ" panose="020B0604030504040204" pitchFamily="50" charset="-128"/>
                      </a:endParaRPr>
                    </a:p>
                  </a:txBody>
                  <a:tcPr anchor="ctr"/>
                </a:tc>
                <a:tc>
                  <a:txBody>
                    <a:bodyPr/>
                    <a:lstStyle/>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私鉄・バスで利用できる電子マネー</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2845358876"/>
                  </a:ext>
                </a:extLst>
              </a:tr>
              <a:tr h="679192">
                <a:tc>
                  <a:txBody>
                    <a:bodyPr/>
                    <a:lstStyle/>
                    <a:p>
                      <a:pPr lvl="0" algn="ctr">
                        <a:lnSpc>
                          <a:spcPct val="100000"/>
                        </a:lnSpc>
                      </a:pPr>
                      <a:r>
                        <a:rPr kumimoji="1" lang="en-US" altLang="ja-JP" sz="1600" b="0" kern="1200" dirty="0" err="1">
                          <a:solidFill>
                            <a:schemeClr val="dk1"/>
                          </a:solidFill>
                          <a:effectLst/>
                          <a:latin typeface="メイリオ" panose="020B0604030504040204" pitchFamily="50" charset="-128"/>
                          <a:ea typeface="メイリオ" panose="020B0604030504040204" pitchFamily="50" charset="-128"/>
                        </a:rPr>
                        <a:t>iD</a:t>
                      </a:r>
                      <a:endParaRPr kumimoji="1" lang="en-US" altLang="ja-JP" sz="1600" b="0" kern="1200" dirty="0">
                        <a:solidFill>
                          <a:schemeClr val="dk1"/>
                        </a:solidFill>
                        <a:effectLst/>
                        <a:latin typeface="メイリオ" panose="020B0604030504040204" pitchFamily="50" charset="-128"/>
                        <a:ea typeface="メイリオ" panose="020B0604030504040204" pitchFamily="50" charset="-128"/>
                      </a:endParaRPr>
                    </a:p>
                    <a:p>
                      <a:pPr lvl="0" algn="ctr">
                        <a:lnSpc>
                          <a:spcPct val="100000"/>
                        </a:lnSpc>
                      </a:pPr>
                      <a:r>
                        <a:rPr kumimoji="1" lang="en-US" altLang="ja-JP" sz="1600" b="0" kern="1200" dirty="0">
                          <a:solidFill>
                            <a:schemeClr val="dk1"/>
                          </a:solidFill>
                          <a:effectLst/>
                          <a:latin typeface="メイリオ" panose="020B0604030504040204" pitchFamily="50" charset="-128"/>
                          <a:ea typeface="メイリオ" panose="020B0604030504040204" pitchFamily="50" charset="-128"/>
                        </a:rPr>
                        <a:t>(</a:t>
                      </a:r>
                      <a:r>
                        <a:rPr kumimoji="1" lang="ja-JP" altLang="ja-JP" sz="1600" b="0" kern="1200" dirty="0">
                          <a:solidFill>
                            <a:schemeClr val="dk1"/>
                          </a:solidFill>
                          <a:effectLst/>
                          <a:latin typeface="メイリオ" panose="020B0604030504040204" pitchFamily="50" charset="-128"/>
                          <a:ea typeface="メイリオ" panose="020B0604030504040204" pitchFamily="50" charset="-128"/>
                        </a:rPr>
                        <a:t>アイディ</a:t>
                      </a:r>
                      <a:r>
                        <a:rPr kumimoji="1" lang="en-US" altLang="ja-JP" sz="1600" b="0" kern="1200" dirty="0">
                          <a:solidFill>
                            <a:schemeClr val="dk1"/>
                          </a:solidFill>
                          <a:effectLst/>
                          <a:latin typeface="メイリオ" panose="020B0604030504040204" pitchFamily="50" charset="-128"/>
                          <a:ea typeface="メイリオ" panose="020B0604030504040204" pitchFamily="50" charset="-128"/>
                        </a:rPr>
                        <a:t>)</a:t>
                      </a:r>
                      <a:endParaRPr kumimoji="1" lang="ja-JP" altLang="en-US" sz="1600" b="0" dirty="0">
                        <a:latin typeface="メイリオ" panose="020B0604030504040204" pitchFamily="50" charset="-128"/>
                        <a:ea typeface="メイリオ" panose="020B0604030504040204" pitchFamily="50" charset="-128"/>
                      </a:endParaRPr>
                    </a:p>
                  </a:txBody>
                  <a:tcPr anchor="ctr"/>
                </a:tc>
                <a:tc>
                  <a:txBody>
                    <a:bodyPr/>
                    <a:lstStyle/>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スマホ支払いが使いやすい電子マネー</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1346266580"/>
                  </a:ext>
                </a:extLst>
              </a:tr>
              <a:tr h="679192">
                <a:tc>
                  <a:txBody>
                    <a:bodyPr/>
                    <a:lstStyle/>
                    <a:p>
                      <a:pPr lvl="0" algn="ctr">
                        <a:lnSpc>
                          <a:spcPct val="100000"/>
                        </a:lnSpc>
                      </a:pPr>
                      <a:r>
                        <a:rPr kumimoji="1" lang="en-US" altLang="ja-JP" sz="1600" b="0" kern="1200" dirty="0" err="1">
                          <a:solidFill>
                            <a:schemeClr val="dk1"/>
                          </a:solidFill>
                          <a:effectLst/>
                          <a:latin typeface="メイリオ" panose="020B0604030504040204" pitchFamily="50" charset="-128"/>
                          <a:ea typeface="メイリオ" panose="020B0604030504040204" pitchFamily="50" charset="-128"/>
                        </a:rPr>
                        <a:t>QUICPay</a:t>
                      </a:r>
                      <a:endParaRPr kumimoji="1" lang="ja-JP" altLang="en-US" sz="1600" b="0" dirty="0">
                        <a:latin typeface="メイリオ" panose="020B0604030504040204" pitchFamily="50" charset="-128"/>
                        <a:ea typeface="メイリオ" panose="020B0604030504040204" pitchFamily="50" charset="-128"/>
                      </a:endParaRPr>
                    </a:p>
                  </a:txBody>
                  <a:tcPr anchor="ctr"/>
                </a:tc>
                <a:tc>
                  <a:txBody>
                    <a:bodyPr/>
                    <a:lstStyle/>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クレジットカードと紐付けられる電子マネー</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705663567"/>
                  </a:ext>
                </a:extLst>
              </a:tr>
              <a:tr h="630280">
                <a:tc>
                  <a:txBody>
                    <a:bodyPr/>
                    <a:lstStyle/>
                    <a:p>
                      <a:pPr lvl="0" algn="ctr">
                        <a:lnSpc>
                          <a:spcPct val="100000"/>
                        </a:lnSpc>
                      </a:pPr>
                      <a:r>
                        <a:rPr kumimoji="1" lang="en-US" altLang="ja-JP" sz="1600" b="0" kern="1200" dirty="0">
                          <a:solidFill>
                            <a:schemeClr val="dk1"/>
                          </a:solidFill>
                          <a:effectLst/>
                          <a:latin typeface="メイリオ" panose="020B0604030504040204" pitchFamily="50" charset="-128"/>
                          <a:ea typeface="メイリオ" panose="020B0604030504040204" pitchFamily="50" charset="-128"/>
                        </a:rPr>
                        <a:t>au Pay</a:t>
                      </a:r>
                      <a:endParaRPr kumimoji="1" lang="ja-JP" altLang="en-US" sz="1600" b="0" dirty="0">
                        <a:latin typeface="メイリオ" panose="020B0604030504040204" pitchFamily="50" charset="-128"/>
                        <a:ea typeface="メイリオ" panose="020B0604030504040204" pitchFamily="50" charset="-128"/>
                      </a:endParaRPr>
                    </a:p>
                  </a:txBody>
                  <a:tcPr anchor="ctr"/>
                </a:tc>
                <a:tc>
                  <a:txBody>
                    <a:bodyPr/>
                    <a:lstStyle/>
                    <a:p>
                      <a:pPr lvl="1" algn="l">
                        <a:lnSpc>
                          <a:spcPct val="100000"/>
                        </a:lnSpc>
                      </a:pPr>
                      <a:r>
                        <a:rPr kumimoji="1" lang="ja-JP" altLang="ja-JP" sz="1400" b="0" kern="1200" dirty="0">
                          <a:solidFill>
                            <a:schemeClr val="dk1"/>
                          </a:solidFill>
                          <a:effectLst/>
                          <a:latin typeface="メイリオ" panose="020B0604030504040204" pitchFamily="50" charset="-128"/>
                          <a:ea typeface="メイリオ" panose="020B0604030504040204" pitchFamily="50" charset="-128"/>
                        </a:rPr>
                        <a:t>使える店舗数では</a:t>
                      </a:r>
                      <a:r>
                        <a:rPr kumimoji="1" lang="ja-JP" altLang="en-US" sz="1400" b="0" kern="1200" dirty="0">
                          <a:solidFill>
                            <a:schemeClr val="dk1"/>
                          </a:solidFill>
                          <a:effectLst/>
                          <a:latin typeface="メイリオ" panose="020B0604030504040204" pitchFamily="50" charset="-128"/>
                          <a:ea typeface="メイリオ" panose="020B0604030504040204" pitchFamily="50" charset="-128"/>
                        </a:rPr>
                        <a:t>最多</a:t>
                      </a:r>
                      <a:endParaRPr kumimoji="1" lang="ja-JP" altLang="en-US" sz="1400" b="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923576546"/>
                  </a:ext>
                </a:extLst>
              </a:tr>
            </a:tbl>
          </a:graphicData>
        </a:graphic>
      </p:graphicFrame>
    </p:spTree>
    <p:extLst>
      <p:ext uri="{BB962C8B-B14F-4D97-AF65-F5344CB8AC3E}">
        <p14:creationId xmlns:p14="http://schemas.microsoft.com/office/powerpoint/2010/main" val="2714597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E73E337-EF99-4903-8767-63D40BFBB129}"/>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8286A03-E1B2-462A-A822-8023ED4AE865}"/>
              </a:ext>
            </a:extLst>
          </p:cNvPr>
          <p:cNvSpPr txBox="1"/>
          <p:nvPr/>
        </p:nvSpPr>
        <p:spPr>
          <a:xfrm>
            <a:off x="0" y="654459"/>
            <a:ext cx="5262979" cy="369332"/>
          </a:xfrm>
          <a:prstGeom prst="rect">
            <a:avLst/>
          </a:prstGeom>
          <a:noFill/>
        </p:spPr>
        <p:txBody>
          <a:bodyPr wrap="none" rtlCol="0">
            <a:spAutoFit/>
          </a:bodyPr>
          <a:lstStyle/>
          <a:p>
            <a:r>
              <a:rPr lang="ja-JP" altLang="en-US" b="1" dirty="0"/>
              <a:t>　　（１）　キャッシュレスの基本的なポイント</a:t>
            </a:r>
            <a:endParaRPr lang="ja-JP" altLang="ja-JP" b="1" dirty="0"/>
          </a:p>
        </p:txBody>
      </p:sp>
      <p:grpSp>
        <p:nvGrpSpPr>
          <p:cNvPr id="4" name="グループ化 3">
            <a:extLst>
              <a:ext uri="{FF2B5EF4-FFF2-40B4-BE49-F238E27FC236}">
                <a16:creationId xmlns:a16="http://schemas.microsoft.com/office/drawing/2014/main" id="{56B8BCB5-1FE4-4508-90A8-3DD054987E79}"/>
              </a:ext>
            </a:extLst>
          </p:cNvPr>
          <p:cNvGrpSpPr/>
          <p:nvPr/>
        </p:nvGrpSpPr>
        <p:grpSpPr>
          <a:xfrm>
            <a:off x="252224" y="1178159"/>
            <a:ext cx="6307546" cy="1834409"/>
            <a:chOff x="252224" y="1178159"/>
            <a:chExt cx="6307546" cy="1834409"/>
          </a:xfrm>
        </p:grpSpPr>
        <p:sp>
          <p:nvSpPr>
            <p:cNvPr id="6" name="四角形: 角を丸くする 5">
              <a:extLst>
                <a:ext uri="{FF2B5EF4-FFF2-40B4-BE49-F238E27FC236}">
                  <a16:creationId xmlns:a16="http://schemas.microsoft.com/office/drawing/2014/main" id="{D7213948-2F51-4718-9251-79FD0751ED1A}"/>
                </a:ext>
              </a:extLst>
            </p:cNvPr>
            <p:cNvSpPr/>
            <p:nvPr/>
          </p:nvSpPr>
          <p:spPr>
            <a:xfrm>
              <a:off x="295275" y="1201601"/>
              <a:ext cx="6264495" cy="1810967"/>
            </a:xfrm>
            <a:prstGeom prst="round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 name="グループ化 1">
              <a:extLst>
                <a:ext uri="{FF2B5EF4-FFF2-40B4-BE49-F238E27FC236}">
                  <a16:creationId xmlns:a16="http://schemas.microsoft.com/office/drawing/2014/main" id="{20AAA4BF-57D1-41C5-BF31-B44C47F16064}"/>
                </a:ext>
              </a:extLst>
            </p:cNvPr>
            <p:cNvGrpSpPr/>
            <p:nvPr/>
          </p:nvGrpSpPr>
          <p:grpSpPr>
            <a:xfrm>
              <a:off x="252224" y="1178159"/>
              <a:ext cx="436349" cy="400110"/>
              <a:chOff x="337484" y="1183387"/>
              <a:chExt cx="436349" cy="400110"/>
            </a:xfrm>
          </p:grpSpPr>
          <p:sp>
            <p:nvSpPr>
              <p:cNvPr id="16" name="楕円 15">
                <a:extLst>
                  <a:ext uri="{FF2B5EF4-FFF2-40B4-BE49-F238E27FC236}">
                    <a16:creationId xmlns:a16="http://schemas.microsoft.com/office/drawing/2014/main" id="{0C474A46-6815-4856-80B2-B20B1BA48550}"/>
                  </a:ext>
                </a:extLst>
              </p:cNvPr>
              <p:cNvSpPr/>
              <p:nvPr/>
            </p:nvSpPr>
            <p:spPr>
              <a:xfrm>
                <a:off x="386131" y="1208677"/>
                <a:ext cx="339056" cy="3361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9" name="テキスト ボックス 18">
                <a:extLst>
                  <a:ext uri="{FF2B5EF4-FFF2-40B4-BE49-F238E27FC236}">
                    <a16:creationId xmlns:a16="http://schemas.microsoft.com/office/drawing/2014/main" id="{606B091C-A998-4CAE-8BEE-879B64A8F3F8}"/>
                  </a:ext>
                </a:extLst>
              </p:cNvPr>
              <p:cNvSpPr txBox="1"/>
              <p:nvPr/>
            </p:nvSpPr>
            <p:spPr>
              <a:xfrm>
                <a:off x="337484" y="1183387"/>
                <a:ext cx="436349" cy="400110"/>
              </a:xfrm>
              <a:prstGeom prst="rect">
                <a:avLst/>
              </a:prstGeom>
              <a:noFill/>
            </p:spPr>
            <p:txBody>
              <a:bodyPr wrap="square" rtlCol="0">
                <a:spAutoFit/>
              </a:bodyPr>
              <a:lstStyle/>
              <a:p>
                <a:r>
                  <a:rPr kumimoji="1" lang="ja-JP" altLang="en-US" sz="2000" b="1" dirty="0">
                    <a:solidFill>
                      <a:schemeClr val="bg1"/>
                    </a:solidFill>
                  </a:rPr>
                  <a:t>１</a:t>
                </a:r>
              </a:p>
            </p:txBody>
          </p:sp>
        </p:grpSp>
        <p:sp>
          <p:nvSpPr>
            <p:cNvPr id="41" name="正方形/長方形 40">
              <a:extLst>
                <a:ext uri="{FF2B5EF4-FFF2-40B4-BE49-F238E27FC236}">
                  <a16:creationId xmlns:a16="http://schemas.microsoft.com/office/drawing/2014/main" id="{9E7B7BE7-8BDD-4480-A9C7-FFF8C4132F52}"/>
                </a:ext>
              </a:extLst>
            </p:cNvPr>
            <p:cNvSpPr/>
            <p:nvPr/>
          </p:nvSpPr>
          <p:spPr>
            <a:xfrm>
              <a:off x="758902" y="1300783"/>
              <a:ext cx="5773560" cy="1702389"/>
            </a:xfrm>
            <a:prstGeom prst="rect">
              <a:avLst/>
            </a:prstGeom>
          </p:spPr>
          <p:txBody>
            <a:bodyPr wrap="square">
              <a:spAutoFit/>
            </a:bodyPr>
            <a:lstStyle/>
            <a:p>
              <a:pPr>
                <a:lnSpc>
                  <a:spcPts val="2100"/>
                </a:lnSpc>
              </a:pPr>
              <a:r>
                <a:rPr lang="ja-JP" altLang="en-US" sz="1600" dirty="0"/>
                <a:t>電子マネーには「スマホ型」「カード型」があり、対応店でスマホやカードを読み取り機にかざして使ったり、</a:t>
              </a:r>
              <a:r>
                <a:rPr lang="en-US" altLang="ja-JP" sz="1600" dirty="0"/>
                <a:t>QR</a:t>
              </a:r>
              <a:r>
                <a:rPr lang="ja-JP" altLang="en-US" sz="1600" dirty="0"/>
                <a:t>コードの読み取りで対応することがあります。</a:t>
              </a:r>
            </a:p>
            <a:p>
              <a:pPr>
                <a:lnSpc>
                  <a:spcPts val="2100"/>
                </a:lnSpc>
              </a:pPr>
              <a:r>
                <a:rPr lang="ja-JP" altLang="en-US" sz="1600" dirty="0"/>
                <a:t>キャッシュレスを利用するにあたり、どんな点に不安を抱いているのか個人差があるため、何をどのように薦めるかは見極めるほうが良いでしょう。</a:t>
              </a:r>
            </a:p>
          </p:txBody>
        </p:sp>
      </p:grpSp>
      <p:grpSp>
        <p:nvGrpSpPr>
          <p:cNvPr id="8" name="グループ化 7">
            <a:extLst>
              <a:ext uri="{FF2B5EF4-FFF2-40B4-BE49-F238E27FC236}">
                <a16:creationId xmlns:a16="http://schemas.microsoft.com/office/drawing/2014/main" id="{61282B12-1503-4045-9593-E28108EEECA5}"/>
              </a:ext>
            </a:extLst>
          </p:cNvPr>
          <p:cNvGrpSpPr/>
          <p:nvPr/>
        </p:nvGrpSpPr>
        <p:grpSpPr>
          <a:xfrm>
            <a:off x="252224" y="3073467"/>
            <a:ext cx="6280238" cy="1367013"/>
            <a:chOff x="252224" y="3045478"/>
            <a:chExt cx="6280238" cy="1367013"/>
          </a:xfrm>
        </p:grpSpPr>
        <p:sp>
          <p:nvSpPr>
            <p:cNvPr id="30" name="四角形: 角を丸くする 29">
              <a:extLst>
                <a:ext uri="{FF2B5EF4-FFF2-40B4-BE49-F238E27FC236}">
                  <a16:creationId xmlns:a16="http://schemas.microsoft.com/office/drawing/2014/main" id="{AD4F23DB-5B15-4F19-80BC-C2815A2AC15D}"/>
                </a:ext>
              </a:extLst>
            </p:cNvPr>
            <p:cNvSpPr/>
            <p:nvPr/>
          </p:nvSpPr>
          <p:spPr>
            <a:xfrm>
              <a:off x="298230" y="3076019"/>
              <a:ext cx="6234232" cy="1336472"/>
            </a:xfrm>
            <a:prstGeom prst="roundRect">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正方形/長方形 42">
              <a:extLst>
                <a:ext uri="{FF2B5EF4-FFF2-40B4-BE49-F238E27FC236}">
                  <a16:creationId xmlns:a16="http://schemas.microsoft.com/office/drawing/2014/main" id="{97DC46F4-F9A0-4328-A348-6F242F349F13}"/>
                </a:ext>
              </a:extLst>
            </p:cNvPr>
            <p:cNvSpPr/>
            <p:nvPr/>
          </p:nvSpPr>
          <p:spPr>
            <a:xfrm>
              <a:off x="758902" y="3145980"/>
              <a:ext cx="5541332" cy="1163780"/>
            </a:xfrm>
            <a:prstGeom prst="rect">
              <a:avLst/>
            </a:prstGeom>
          </p:spPr>
          <p:txBody>
            <a:bodyPr wrap="square">
              <a:spAutoFit/>
            </a:bodyPr>
            <a:lstStyle/>
            <a:p>
              <a:pPr>
                <a:lnSpc>
                  <a:spcPts val="2100"/>
                </a:lnSpc>
              </a:pPr>
              <a:r>
                <a:rPr lang="ja-JP" altLang="en-US" sz="1600" dirty="0"/>
                <a:t>条件・年齢・収入の理由によりクレジットカードが作れない方の場合には、デビッドカード（銀行口座即時払い）をお勧めする事となります。クレジットカードと似たようなカードとして使えます。</a:t>
              </a:r>
            </a:p>
          </p:txBody>
        </p:sp>
        <p:grpSp>
          <p:nvGrpSpPr>
            <p:cNvPr id="3" name="グループ化 2">
              <a:extLst>
                <a:ext uri="{FF2B5EF4-FFF2-40B4-BE49-F238E27FC236}">
                  <a16:creationId xmlns:a16="http://schemas.microsoft.com/office/drawing/2014/main" id="{B394806F-54BA-4E1E-9EB1-F3A3D9027EC6}"/>
                </a:ext>
              </a:extLst>
            </p:cNvPr>
            <p:cNvGrpSpPr/>
            <p:nvPr/>
          </p:nvGrpSpPr>
          <p:grpSpPr>
            <a:xfrm>
              <a:off x="252224" y="3045478"/>
              <a:ext cx="436349" cy="400110"/>
              <a:chOff x="337484" y="2611204"/>
              <a:chExt cx="436349" cy="400110"/>
            </a:xfrm>
          </p:grpSpPr>
          <p:sp>
            <p:nvSpPr>
              <p:cNvPr id="73" name="楕円 72">
                <a:extLst>
                  <a:ext uri="{FF2B5EF4-FFF2-40B4-BE49-F238E27FC236}">
                    <a16:creationId xmlns:a16="http://schemas.microsoft.com/office/drawing/2014/main" id="{11B2B116-3D18-420C-83BC-E0C22A357D03}"/>
                  </a:ext>
                </a:extLst>
              </p:cNvPr>
              <p:cNvSpPr/>
              <p:nvPr/>
            </p:nvSpPr>
            <p:spPr>
              <a:xfrm>
                <a:off x="386131" y="2638837"/>
                <a:ext cx="339056" cy="3361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74" name="テキスト ボックス 73">
                <a:extLst>
                  <a:ext uri="{FF2B5EF4-FFF2-40B4-BE49-F238E27FC236}">
                    <a16:creationId xmlns:a16="http://schemas.microsoft.com/office/drawing/2014/main" id="{4FD58200-744F-42AB-BE3A-77ADEB5090A5}"/>
                  </a:ext>
                </a:extLst>
              </p:cNvPr>
              <p:cNvSpPr txBox="1"/>
              <p:nvPr/>
            </p:nvSpPr>
            <p:spPr>
              <a:xfrm>
                <a:off x="337484" y="2611204"/>
                <a:ext cx="436349" cy="400110"/>
              </a:xfrm>
              <a:prstGeom prst="rect">
                <a:avLst/>
              </a:prstGeom>
              <a:noFill/>
            </p:spPr>
            <p:txBody>
              <a:bodyPr wrap="square" rtlCol="0">
                <a:spAutoFit/>
              </a:bodyPr>
              <a:lstStyle/>
              <a:p>
                <a:r>
                  <a:rPr kumimoji="1" lang="ja-JP" altLang="en-US" sz="2000" b="1" dirty="0">
                    <a:solidFill>
                      <a:schemeClr val="bg1"/>
                    </a:solidFill>
                  </a:rPr>
                  <a:t>２</a:t>
                </a:r>
              </a:p>
            </p:txBody>
          </p:sp>
        </p:grpSp>
      </p:grpSp>
      <p:grpSp>
        <p:nvGrpSpPr>
          <p:cNvPr id="11" name="グループ化 10">
            <a:extLst>
              <a:ext uri="{FF2B5EF4-FFF2-40B4-BE49-F238E27FC236}">
                <a16:creationId xmlns:a16="http://schemas.microsoft.com/office/drawing/2014/main" id="{36A85DC0-A275-44A0-B3D6-457B009DE191}"/>
              </a:ext>
            </a:extLst>
          </p:cNvPr>
          <p:cNvGrpSpPr/>
          <p:nvPr/>
        </p:nvGrpSpPr>
        <p:grpSpPr>
          <a:xfrm>
            <a:off x="252224" y="4501378"/>
            <a:ext cx="6376274" cy="707394"/>
            <a:chOff x="252224" y="4501378"/>
            <a:chExt cx="6376274" cy="707394"/>
          </a:xfrm>
        </p:grpSpPr>
        <p:sp>
          <p:nvSpPr>
            <p:cNvPr id="31" name="四角形: 角を丸くする 30">
              <a:extLst>
                <a:ext uri="{FF2B5EF4-FFF2-40B4-BE49-F238E27FC236}">
                  <a16:creationId xmlns:a16="http://schemas.microsoft.com/office/drawing/2014/main" id="{07C0A8E6-C98B-430C-B63D-045F746B8330}"/>
                </a:ext>
              </a:extLst>
            </p:cNvPr>
            <p:cNvSpPr/>
            <p:nvPr/>
          </p:nvSpPr>
          <p:spPr>
            <a:xfrm>
              <a:off x="298230" y="4508337"/>
              <a:ext cx="6234232" cy="584775"/>
            </a:xfrm>
            <a:prstGeom prst="roundRect">
              <a:avLst>
                <a:gd name="adj" fmla="val 27091"/>
              </a:avLst>
            </a:prstGeom>
            <a:solidFill>
              <a:srgbClr val="EEF7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5" name="グループ化 4">
              <a:extLst>
                <a:ext uri="{FF2B5EF4-FFF2-40B4-BE49-F238E27FC236}">
                  <a16:creationId xmlns:a16="http://schemas.microsoft.com/office/drawing/2014/main" id="{FA22A4B9-9724-4C07-B3B6-AB8080AA6134}"/>
                </a:ext>
              </a:extLst>
            </p:cNvPr>
            <p:cNvGrpSpPr/>
            <p:nvPr/>
          </p:nvGrpSpPr>
          <p:grpSpPr>
            <a:xfrm>
              <a:off x="252224" y="4501378"/>
              <a:ext cx="436349" cy="400110"/>
              <a:chOff x="213285" y="4101846"/>
              <a:chExt cx="436349" cy="400110"/>
            </a:xfrm>
          </p:grpSpPr>
          <p:sp>
            <p:nvSpPr>
              <p:cNvPr id="68" name="楕円 67">
                <a:extLst>
                  <a:ext uri="{FF2B5EF4-FFF2-40B4-BE49-F238E27FC236}">
                    <a16:creationId xmlns:a16="http://schemas.microsoft.com/office/drawing/2014/main" id="{20FEC799-3180-4534-A61D-8EE765E6A097}"/>
                  </a:ext>
                </a:extLst>
              </p:cNvPr>
              <p:cNvSpPr/>
              <p:nvPr/>
            </p:nvSpPr>
            <p:spPr>
              <a:xfrm>
                <a:off x="261932" y="4103346"/>
                <a:ext cx="339056" cy="336151"/>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69" name="テキスト ボックス 68">
                <a:extLst>
                  <a:ext uri="{FF2B5EF4-FFF2-40B4-BE49-F238E27FC236}">
                    <a16:creationId xmlns:a16="http://schemas.microsoft.com/office/drawing/2014/main" id="{76C6D014-82AF-4FE0-939E-5CF1588B7E7C}"/>
                  </a:ext>
                </a:extLst>
              </p:cNvPr>
              <p:cNvSpPr txBox="1"/>
              <p:nvPr/>
            </p:nvSpPr>
            <p:spPr>
              <a:xfrm>
                <a:off x="213285" y="4101846"/>
                <a:ext cx="436349" cy="400110"/>
              </a:xfrm>
              <a:prstGeom prst="rect">
                <a:avLst/>
              </a:prstGeom>
              <a:noFill/>
            </p:spPr>
            <p:txBody>
              <a:bodyPr wrap="square" rtlCol="0">
                <a:spAutoFit/>
              </a:bodyPr>
              <a:lstStyle/>
              <a:p>
                <a:r>
                  <a:rPr kumimoji="1" lang="ja-JP" altLang="en-US" sz="2000" b="1" dirty="0">
                    <a:solidFill>
                      <a:schemeClr val="bg1"/>
                    </a:solidFill>
                  </a:rPr>
                  <a:t>３</a:t>
                </a:r>
              </a:p>
            </p:txBody>
          </p:sp>
        </p:grpSp>
        <p:sp>
          <p:nvSpPr>
            <p:cNvPr id="33" name="正方形/長方形 32">
              <a:extLst>
                <a:ext uri="{FF2B5EF4-FFF2-40B4-BE49-F238E27FC236}">
                  <a16:creationId xmlns:a16="http://schemas.microsoft.com/office/drawing/2014/main" id="{CA6245DA-455C-44E0-9030-05C05620C184}"/>
                </a:ext>
              </a:extLst>
            </p:cNvPr>
            <p:cNvSpPr/>
            <p:nvPr/>
          </p:nvSpPr>
          <p:spPr>
            <a:xfrm>
              <a:off x="758902" y="4623997"/>
              <a:ext cx="5869596" cy="584775"/>
            </a:xfrm>
            <a:prstGeom prst="rect">
              <a:avLst/>
            </a:prstGeom>
          </p:spPr>
          <p:txBody>
            <a:bodyPr wrap="square">
              <a:spAutoFit/>
            </a:bodyPr>
            <a:lstStyle/>
            <a:p>
              <a:pPr lvl="0"/>
              <a:r>
                <a:rPr lang="ja-JP" altLang="en-US" sz="1600" dirty="0"/>
                <a:t>キャッシュレス決済の利便性を理解しておきましょう。</a:t>
              </a:r>
            </a:p>
            <a:p>
              <a:pPr lvl="0"/>
              <a:endParaRPr lang="ja-JP" altLang="en-US" sz="1600" dirty="0"/>
            </a:p>
          </p:txBody>
        </p:sp>
      </p:grpSp>
      <p:pic>
        <p:nvPicPr>
          <p:cNvPr id="9" name="図 8">
            <a:extLst>
              <a:ext uri="{FF2B5EF4-FFF2-40B4-BE49-F238E27FC236}">
                <a16:creationId xmlns:a16="http://schemas.microsoft.com/office/drawing/2014/main" id="{A8BEF859-DD1F-4935-88A0-99BDC9D0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1610" y="5235552"/>
            <a:ext cx="2397361" cy="1798021"/>
          </a:xfrm>
          <a:prstGeom prst="rect">
            <a:avLst/>
          </a:prstGeom>
        </p:spPr>
      </p:pic>
      <p:pic>
        <p:nvPicPr>
          <p:cNvPr id="22" name="図 21">
            <a:extLst>
              <a:ext uri="{FF2B5EF4-FFF2-40B4-BE49-F238E27FC236}">
                <a16:creationId xmlns:a16="http://schemas.microsoft.com/office/drawing/2014/main" id="{26AE1862-30C5-4339-A873-D99B5A6EDD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922" y="7568216"/>
            <a:ext cx="1982272" cy="1486704"/>
          </a:xfrm>
          <a:prstGeom prst="rect">
            <a:avLst/>
          </a:prstGeom>
        </p:spPr>
      </p:pic>
      <p:sp>
        <p:nvSpPr>
          <p:cNvPr id="24" name="正方形/長方形 23">
            <a:extLst>
              <a:ext uri="{FF2B5EF4-FFF2-40B4-BE49-F238E27FC236}">
                <a16:creationId xmlns:a16="http://schemas.microsoft.com/office/drawing/2014/main" id="{443B90C1-D19E-4022-A34B-7BEAD728E389}"/>
              </a:ext>
            </a:extLst>
          </p:cNvPr>
          <p:cNvSpPr/>
          <p:nvPr/>
        </p:nvSpPr>
        <p:spPr>
          <a:xfrm>
            <a:off x="837635" y="7096032"/>
            <a:ext cx="2202847" cy="338554"/>
          </a:xfrm>
          <a:prstGeom prst="rect">
            <a:avLst/>
          </a:prstGeom>
        </p:spPr>
        <p:txBody>
          <a:bodyPr wrap="none">
            <a:spAutoFit/>
          </a:bodyPr>
          <a:lstStyle/>
          <a:p>
            <a:pPr lvl="0"/>
            <a:r>
              <a:rPr lang="en-US" altLang="ja-JP" sz="1600" dirty="0"/>
              <a:t>ATM</a:t>
            </a:r>
            <a:r>
              <a:rPr lang="ja-JP" altLang="en-US" sz="1600" dirty="0"/>
              <a:t>に行かなくて良い</a:t>
            </a:r>
          </a:p>
        </p:txBody>
      </p:sp>
      <p:sp>
        <p:nvSpPr>
          <p:cNvPr id="25" name="正方形/長方形 24">
            <a:extLst>
              <a:ext uri="{FF2B5EF4-FFF2-40B4-BE49-F238E27FC236}">
                <a16:creationId xmlns:a16="http://schemas.microsoft.com/office/drawing/2014/main" id="{C9A280AA-E937-4376-BB9F-FC9431120951}"/>
              </a:ext>
            </a:extLst>
          </p:cNvPr>
          <p:cNvSpPr/>
          <p:nvPr/>
        </p:nvSpPr>
        <p:spPr>
          <a:xfrm>
            <a:off x="4604593" y="7096032"/>
            <a:ext cx="1415772" cy="338554"/>
          </a:xfrm>
          <a:prstGeom prst="rect">
            <a:avLst/>
          </a:prstGeom>
        </p:spPr>
        <p:txBody>
          <a:bodyPr wrap="none">
            <a:spAutoFit/>
          </a:bodyPr>
          <a:lstStyle/>
          <a:p>
            <a:r>
              <a:rPr lang="ja-JP" altLang="en-US" sz="1600" dirty="0"/>
              <a:t>支払いが簡単</a:t>
            </a:r>
          </a:p>
        </p:txBody>
      </p:sp>
      <p:sp>
        <p:nvSpPr>
          <p:cNvPr id="26" name="正方形/長方形 25">
            <a:extLst>
              <a:ext uri="{FF2B5EF4-FFF2-40B4-BE49-F238E27FC236}">
                <a16:creationId xmlns:a16="http://schemas.microsoft.com/office/drawing/2014/main" id="{CC39B370-643F-4F3C-AB28-FF0C37E3DF54}"/>
              </a:ext>
            </a:extLst>
          </p:cNvPr>
          <p:cNvSpPr/>
          <p:nvPr/>
        </p:nvSpPr>
        <p:spPr>
          <a:xfrm>
            <a:off x="1049811" y="9054920"/>
            <a:ext cx="1620957" cy="338554"/>
          </a:xfrm>
          <a:prstGeom prst="rect">
            <a:avLst/>
          </a:prstGeom>
        </p:spPr>
        <p:txBody>
          <a:bodyPr wrap="none">
            <a:spAutoFit/>
          </a:bodyPr>
          <a:lstStyle/>
          <a:p>
            <a:r>
              <a:rPr lang="ja-JP" altLang="en-US" sz="1600" dirty="0"/>
              <a:t>ポイントが付く</a:t>
            </a:r>
          </a:p>
        </p:txBody>
      </p:sp>
      <p:sp>
        <p:nvSpPr>
          <p:cNvPr id="53" name="正方形/長方形 52">
            <a:extLst>
              <a:ext uri="{FF2B5EF4-FFF2-40B4-BE49-F238E27FC236}">
                <a16:creationId xmlns:a16="http://schemas.microsoft.com/office/drawing/2014/main" id="{826F4DCD-457B-4FB5-A6D3-42617CB56F8F}"/>
              </a:ext>
            </a:extLst>
          </p:cNvPr>
          <p:cNvSpPr/>
          <p:nvPr/>
        </p:nvSpPr>
        <p:spPr>
          <a:xfrm>
            <a:off x="4502000" y="9062074"/>
            <a:ext cx="1005403" cy="338554"/>
          </a:xfrm>
          <a:prstGeom prst="rect">
            <a:avLst/>
          </a:prstGeom>
        </p:spPr>
        <p:txBody>
          <a:bodyPr wrap="none">
            <a:spAutoFit/>
          </a:bodyPr>
          <a:lstStyle/>
          <a:p>
            <a:r>
              <a:rPr lang="ja-JP" altLang="en-US" sz="1600" dirty="0"/>
              <a:t>安心安全</a:t>
            </a:r>
          </a:p>
        </p:txBody>
      </p:sp>
      <p:pic>
        <p:nvPicPr>
          <p:cNvPr id="27" name="図 26">
            <a:extLst>
              <a:ext uri="{FF2B5EF4-FFF2-40B4-BE49-F238E27FC236}">
                <a16:creationId xmlns:a16="http://schemas.microsoft.com/office/drawing/2014/main" id="{61A08D1E-28F8-4678-8432-164F42F5C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7650" y="7633163"/>
            <a:ext cx="1894101" cy="1420576"/>
          </a:xfrm>
          <a:prstGeom prst="rect">
            <a:avLst/>
          </a:prstGeom>
        </p:spPr>
      </p:pic>
      <p:sp>
        <p:nvSpPr>
          <p:cNvPr id="28" name="テキスト ボックス 27">
            <a:extLst>
              <a:ext uri="{FF2B5EF4-FFF2-40B4-BE49-F238E27FC236}">
                <a16:creationId xmlns:a16="http://schemas.microsoft.com/office/drawing/2014/main" id="{2744B529-2857-46AE-917C-2503FB782A5F}"/>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４　キャッシュレス利用に関する説明</a:t>
            </a:r>
          </a:p>
        </p:txBody>
      </p:sp>
      <p:pic>
        <p:nvPicPr>
          <p:cNvPr id="29" name="図 28">
            <a:extLst>
              <a:ext uri="{FF2B5EF4-FFF2-40B4-BE49-F238E27FC236}">
                <a16:creationId xmlns:a16="http://schemas.microsoft.com/office/drawing/2014/main" id="{6FE2D80E-C9E4-4BF6-A7C8-1FBFBD1C74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75413" y="5612997"/>
            <a:ext cx="1894102" cy="1420576"/>
          </a:xfrm>
          <a:prstGeom prst="rect">
            <a:avLst/>
          </a:prstGeom>
        </p:spPr>
      </p:pic>
      <p:sp>
        <p:nvSpPr>
          <p:cNvPr id="7" name="スライド番号プレースホルダー 6">
            <a:extLst>
              <a:ext uri="{FF2B5EF4-FFF2-40B4-BE49-F238E27FC236}">
                <a16:creationId xmlns:a16="http://schemas.microsoft.com/office/drawing/2014/main" id="{B1911080-56FF-4A8D-837A-360D047EADCC}"/>
              </a:ext>
            </a:extLst>
          </p:cNvPr>
          <p:cNvSpPr>
            <a:spLocks noGrp="1"/>
          </p:cNvSpPr>
          <p:nvPr>
            <p:ph type="sldNum" sz="quarter" idx="12"/>
          </p:nvPr>
        </p:nvSpPr>
        <p:spPr/>
        <p:txBody>
          <a:bodyPr/>
          <a:lstStyle/>
          <a:p>
            <a:fld id="{0245EBA9-29EF-49B3-A0DE-5E3F2BFEDC62}" type="slidenum">
              <a:rPr kumimoji="1" lang="ja-JP" altLang="en-US" smtClean="0"/>
              <a:t>6</a:t>
            </a:fld>
            <a:endParaRPr kumimoji="1" lang="ja-JP" altLang="en-US"/>
          </a:p>
        </p:txBody>
      </p:sp>
    </p:spTree>
    <p:extLst>
      <p:ext uri="{BB962C8B-B14F-4D97-AF65-F5344CB8AC3E}">
        <p14:creationId xmlns:p14="http://schemas.microsoft.com/office/powerpoint/2010/main" val="3846433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線コネクタ 9">
            <a:extLst>
              <a:ext uri="{FF2B5EF4-FFF2-40B4-BE49-F238E27FC236}">
                <a16:creationId xmlns:a16="http://schemas.microsoft.com/office/drawing/2014/main" id="{5E73E337-EF99-4903-8767-63D40BFBB129}"/>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sp>
        <p:nvSpPr>
          <p:cNvPr id="14" name="テキスト ボックス 13">
            <a:extLst>
              <a:ext uri="{FF2B5EF4-FFF2-40B4-BE49-F238E27FC236}">
                <a16:creationId xmlns:a16="http://schemas.microsoft.com/office/drawing/2014/main" id="{D8286A03-E1B2-462A-A822-8023ED4AE865}"/>
              </a:ext>
            </a:extLst>
          </p:cNvPr>
          <p:cNvSpPr txBox="1"/>
          <p:nvPr/>
        </p:nvSpPr>
        <p:spPr>
          <a:xfrm>
            <a:off x="0" y="654459"/>
            <a:ext cx="6417141" cy="369332"/>
          </a:xfrm>
          <a:prstGeom prst="rect">
            <a:avLst/>
          </a:prstGeom>
          <a:noFill/>
        </p:spPr>
        <p:txBody>
          <a:bodyPr wrap="none" rtlCol="0">
            <a:spAutoFit/>
          </a:bodyPr>
          <a:lstStyle/>
          <a:p>
            <a:r>
              <a:rPr lang="ja-JP" altLang="en-US" b="1" dirty="0"/>
              <a:t>　　（２）　</a:t>
            </a:r>
            <a:r>
              <a:rPr lang="ja-JP" altLang="ja-JP" b="1" dirty="0"/>
              <a:t>キャッシュレスのメリット・デメリット</a:t>
            </a:r>
            <a:r>
              <a:rPr lang="ja-JP" altLang="en-US" b="1" dirty="0"/>
              <a:t>を理解</a:t>
            </a:r>
            <a:endParaRPr lang="ja-JP" altLang="ja-JP" b="1" dirty="0"/>
          </a:p>
        </p:txBody>
      </p:sp>
      <p:grpSp>
        <p:nvGrpSpPr>
          <p:cNvPr id="6" name="グループ化 5">
            <a:extLst>
              <a:ext uri="{FF2B5EF4-FFF2-40B4-BE49-F238E27FC236}">
                <a16:creationId xmlns:a16="http://schemas.microsoft.com/office/drawing/2014/main" id="{AA4AA4FA-3570-489C-8632-AA04BBA4F4C3}"/>
              </a:ext>
            </a:extLst>
          </p:cNvPr>
          <p:cNvGrpSpPr/>
          <p:nvPr/>
        </p:nvGrpSpPr>
        <p:grpSpPr>
          <a:xfrm>
            <a:off x="712335" y="7031608"/>
            <a:ext cx="1634882" cy="1137958"/>
            <a:chOff x="532809" y="7349189"/>
            <a:chExt cx="1634882" cy="1137958"/>
          </a:xfrm>
        </p:grpSpPr>
        <p:sp>
          <p:nvSpPr>
            <p:cNvPr id="20" name="正方形/長方形 19">
              <a:extLst>
                <a:ext uri="{FF2B5EF4-FFF2-40B4-BE49-F238E27FC236}">
                  <a16:creationId xmlns:a16="http://schemas.microsoft.com/office/drawing/2014/main" id="{35C5B0E1-59B2-4631-A80B-2B9677D11FD4}"/>
                </a:ext>
              </a:extLst>
            </p:cNvPr>
            <p:cNvSpPr/>
            <p:nvPr/>
          </p:nvSpPr>
          <p:spPr>
            <a:xfrm>
              <a:off x="532809" y="7349189"/>
              <a:ext cx="1634882" cy="1137958"/>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正方形/長方形 25">
              <a:extLst>
                <a:ext uri="{FF2B5EF4-FFF2-40B4-BE49-F238E27FC236}">
                  <a16:creationId xmlns:a16="http://schemas.microsoft.com/office/drawing/2014/main" id="{201362C5-9DAC-4E11-982D-8E176A2DDB87}"/>
                </a:ext>
              </a:extLst>
            </p:cNvPr>
            <p:cNvSpPr/>
            <p:nvPr/>
          </p:nvSpPr>
          <p:spPr>
            <a:xfrm>
              <a:off x="636797" y="7625780"/>
              <a:ext cx="1426905" cy="584775"/>
            </a:xfrm>
            <a:prstGeom prst="rect">
              <a:avLst/>
            </a:prstGeom>
          </p:spPr>
          <p:txBody>
            <a:bodyPr wrap="square">
              <a:spAutoFit/>
            </a:bodyPr>
            <a:lstStyle/>
            <a:p>
              <a:pPr algn="ctr"/>
              <a:r>
                <a:rPr lang="ja-JP" altLang="en-US" sz="1600" dirty="0"/>
                <a:t>使えない店がある</a:t>
              </a:r>
              <a:endParaRPr lang="en-US" altLang="ja-JP" sz="1600" dirty="0"/>
            </a:p>
          </p:txBody>
        </p:sp>
      </p:grpSp>
      <p:grpSp>
        <p:nvGrpSpPr>
          <p:cNvPr id="8" name="グループ化 7">
            <a:extLst>
              <a:ext uri="{FF2B5EF4-FFF2-40B4-BE49-F238E27FC236}">
                <a16:creationId xmlns:a16="http://schemas.microsoft.com/office/drawing/2014/main" id="{8F79CF10-FF63-405A-A056-080C6F1B4567}"/>
              </a:ext>
            </a:extLst>
          </p:cNvPr>
          <p:cNvGrpSpPr/>
          <p:nvPr/>
        </p:nvGrpSpPr>
        <p:grpSpPr>
          <a:xfrm>
            <a:off x="2518565" y="7031608"/>
            <a:ext cx="1833569" cy="1164892"/>
            <a:chOff x="2693022" y="7349189"/>
            <a:chExt cx="1833569" cy="1164892"/>
          </a:xfrm>
        </p:grpSpPr>
        <p:sp>
          <p:nvSpPr>
            <p:cNvPr id="27" name="正方形/長方形 26">
              <a:extLst>
                <a:ext uri="{FF2B5EF4-FFF2-40B4-BE49-F238E27FC236}">
                  <a16:creationId xmlns:a16="http://schemas.microsoft.com/office/drawing/2014/main" id="{F8FA82AB-40E7-4559-A9C0-7F38B2B11913}"/>
                </a:ext>
              </a:extLst>
            </p:cNvPr>
            <p:cNvSpPr/>
            <p:nvPr/>
          </p:nvSpPr>
          <p:spPr>
            <a:xfrm>
              <a:off x="2721313" y="7349189"/>
              <a:ext cx="1805278" cy="1164892"/>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1" name="正方形/長方形 30">
              <a:extLst>
                <a:ext uri="{FF2B5EF4-FFF2-40B4-BE49-F238E27FC236}">
                  <a16:creationId xmlns:a16="http://schemas.microsoft.com/office/drawing/2014/main" id="{338C9CE1-F8CF-48B1-8933-6CA79C633104}"/>
                </a:ext>
              </a:extLst>
            </p:cNvPr>
            <p:cNvSpPr/>
            <p:nvPr/>
          </p:nvSpPr>
          <p:spPr>
            <a:xfrm>
              <a:off x="2693022" y="7657202"/>
              <a:ext cx="1833569" cy="584775"/>
            </a:xfrm>
            <a:prstGeom prst="rect">
              <a:avLst/>
            </a:prstGeom>
          </p:spPr>
          <p:txBody>
            <a:bodyPr wrap="square">
              <a:spAutoFit/>
            </a:bodyPr>
            <a:lstStyle/>
            <a:p>
              <a:pPr algn="ctr"/>
              <a:r>
                <a:rPr lang="ja-JP" altLang="en-US" sz="1600" dirty="0"/>
                <a:t>カードやスマートフォンが必要</a:t>
              </a:r>
            </a:p>
          </p:txBody>
        </p:sp>
      </p:grpSp>
      <p:grpSp>
        <p:nvGrpSpPr>
          <p:cNvPr id="11" name="グループ化 10">
            <a:extLst>
              <a:ext uri="{FF2B5EF4-FFF2-40B4-BE49-F238E27FC236}">
                <a16:creationId xmlns:a16="http://schemas.microsoft.com/office/drawing/2014/main" id="{54472C32-EF04-4B2B-879C-B4264B505BEB}"/>
              </a:ext>
            </a:extLst>
          </p:cNvPr>
          <p:cNvGrpSpPr/>
          <p:nvPr/>
        </p:nvGrpSpPr>
        <p:grpSpPr>
          <a:xfrm>
            <a:off x="4546648" y="7031608"/>
            <a:ext cx="1798602" cy="1182849"/>
            <a:chOff x="4865560" y="7358166"/>
            <a:chExt cx="1798602" cy="1182849"/>
          </a:xfrm>
        </p:grpSpPr>
        <p:sp>
          <p:nvSpPr>
            <p:cNvPr id="32" name="正方形/長方形 31">
              <a:extLst>
                <a:ext uri="{FF2B5EF4-FFF2-40B4-BE49-F238E27FC236}">
                  <a16:creationId xmlns:a16="http://schemas.microsoft.com/office/drawing/2014/main" id="{3B2BA016-FF18-4FAC-A642-878A3A544ACA}"/>
                </a:ext>
              </a:extLst>
            </p:cNvPr>
            <p:cNvSpPr/>
            <p:nvPr/>
          </p:nvSpPr>
          <p:spPr>
            <a:xfrm>
              <a:off x="4865560" y="7358166"/>
              <a:ext cx="1798602" cy="1182849"/>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正方形/長方形 36">
              <a:extLst>
                <a:ext uri="{FF2B5EF4-FFF2-40B4-BE49-F238E27FC236}">
                  <a16:creationId xmlns:a16="http://schemas.microsoft.com/office/drawing/2014/main" id="{B6A8B400-008F-4468-925D-FD9057784F3A}"/>
                </a:ext>
              </a:extLst>
            </p:cNvPr>
            <p:cNvSpPr/>
            <p:nvPr/>
          </p:nvSpPr>
          <p:spPr>
            <a:xfrm>
              <a:off x="5008800" y="7534090"/>
              <a:ext cx="1512122" cy="830997"/>
            </a:xfrm>
            <a:prstGeom prst="rect">
              <a:avLst/>
            </a:prstGeom>
          </p:spPr>
          <p:txBody>
            <a:bodyPr wrap="square">
              <a:spAutoFit/>
            </a:bodyPr>
            <a:lstStyle/>
            <a:p>
              <a:pPr algn="ctr"/>
              <a:r>
                <a:rPr lang="ja-JP" altLang="en-US" sz="1600" dirty="0"/>
                <a:t>きちんと管理しないと</a:t>
              </a:r>
              <a:endParaRPr lang="en-US" altLang="ja-JP" sz="1600" dirty="0"/>
            </a:p>
            <a:p>
              <a:pPr algn="ctr"/>
              <a:r>
                <a:rPr lang="ja-JP" altLang="en-US" sz="1600" dirty="0"/>
                <a:t>使いすぎる</a:t>
              </a:r>
            </a:p>
          </p:txBody>
        </p:sp>
      </p:grpSp>
      <p:sp>
        <p:nvSpPr>
          <p:cNvPr id="13" name="正方形/長方形 12">
            <a:extLst>
              <a:ext uri="{FF2B5EF4-FFF2-40B4-BE49-F238E27FC236}">
                <a16:creationId xmlns:a16="http://schemas.microsoft.com/office/drawing/2014/main" id="{2B833089-75EF-4BCF-8E05-82F8F0A45651}"/>
              </a:ext>
            </a:extLst>
          </p:cNvPr>
          <p:cNvSpPr/>
          <p:nvPr/>
        </p:nvSpPr>
        <p:spPr>
          <a:xfrm>
            <a:off x="547652" y="6477468"/>
            <a:ext cx="5940596" cy="4556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デメリット</a:t>
            </a:r>
          </a:p>
        </p:txBody>
      </p:sp>
      <p:sp>
        <p:nvSpPr>
          <p:cNvPr id="44" name="正方形/長方形 43">
            <a:extLst>
              <a:ext uri="{FF2B5EF4-FFF2-40B4-BE49-F238E27FC236}">
                <a16:creationId xmlns:a16="http://schemas.microsoft.com/office/drawing/2014/main" id="{037E7188-22B2-445E-A844-9417013D4405}"/>
              </a:ext>
            </a:extLst>
          </p:cNvPr>
          <p:cNvSpPr/>
          <p:nvPr/>
        </p:nvSpPr>
        <p:spPr>
          <a:xfrm>
            <a:off x="454598" y="1203970"/>
            <a:ext cx="6144867" cy="3616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t>メリット</a:t>
            </a:r>
          </a:p>
        </p:txBody>
      </p:sp>
      <p:grpSp>
        <p:nvGrpSpPr>
          <p:cNvPr id="15" name="グループ化 14">
            <a:extLst>
              <a:ext uri="{FF2B5EF4-FFF2-40B4-BE49-F238E27FC236}">
                <a16:creationId xmlns:a16="http://schemas.microsoft.com/office/drawing/2014/main" id="{5CCB711B-6FE5-4FD1-9C26-5CBD302C040D}"/>
              </a:ext>
            </a:extLst>
          </p:cNvPr>
          <p:cNvGrpSpPr/>
          <p:nvPr/>
        </p:nvGrpSpPr>
        <p:grpSpPr>
          <a:xfrm>
            <a:off x="524773" y="1642164"/>
            <a:ext cx="1871536" cy="1478726"/>
            <a:chOff x="435925" y="1860822"/>
            <a:chExt cx="1871536" cy="1478726"/>
          </a:xfrm>
        </p:grpSpPr>
        <p:sp>
          <p:nvSpPr>
            <p:cNvPr id="46" name="正方形/長方形 45">
              <a:extLst>
                <a:ext uri="{FF2B5EF4-FFF2-40B4-BE49-F238E27FC236}">
                  <a16:creationId xmlns:a16="http://schemas.microsoft.com/office/drawing/2014/main" id="{0A92216E-B2B8-4B21-900B-BAB2D4D05D07}"/>
                </a:ext>
              </a:extLst>
            </p:cNvPr>
            <p:cNvSpPr/>
            <p:nvPr/>
          </p:nvSpPr>
          <p:spPr>
            <a:xfrm>
              <a:off x="435925" y="1860822"/>
              <a:ext cx="1871536" cy="14787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7" name="正方形/長方形 46">
              <a:extLst>
                <a:ext uri="{FF2B5EF4-FFF2-40B4-BE49-F238E27FC236}">
                  <a16:creationId xmlns:a16="http://schemas.microsoft.com/office/drawing/2014/main" id="{3746B0C3-9756-4C32-9CF8-67B67014E9E9}"/>
                </a:ext>
              </a:extLst>
            </p:cNvPr>
            <p:cNvSpPr/>
            <p:nvPr/>
          </p:nvSpPr>
          <p:spPr>
            <a:xfrm>
              <a:off x="507896" y="2061576"/>
              <a:ext cx="1727594" cy="1077217"/>
            </a:xfrm>
            <a:prstGeom prst="rect">
              <a:avLst/>
            </a:prstGeom>
          </p:spPr>
          <p:txBody>
            <a:bodyPr wrap="square">
              <a:spAutoFit/>
            </a:bodyPr>
            <a:lstStyle/>
            <a:p>
              <a:pPr algn="ctr"/>
              <a:r>
                <a:rPr lang="ja-JP" altLang="en-US" sz="1600" dirty="0"/>
                <a:t>レジでスムーズに支払える</a:t>
              </a:r>
              <a:endParaRPr lang="en-US" altLang="ja-JP" sz="1600" dirty="0"/>
            </a:p>
            <a:p>
              <a:pPr algn="ctr"/>
              <a:r>
                <a:rPr lang="ja-JP" altLang="en-US" sz="1600" dirty="0"/>
                <a:t>（小銭を数える必要が無い）</a:t>
              </a:r>
            </a:p>
          </p:txBody>
        </p:sp>
      </p:grpSp>
      <p:grpSp>
        <p:nvGrpSpPr>
          <p:cNvPr id="17" name="グループ化 16">
            <a:extLst>
              <a:ext uri="{FF2B5EF4-FFF2-40B4-BE49-F238E27FC236}">
                <a16:creationId xmlns:a16="http://schemas.microsoft.com/office/drawing/2014/main" id="{6A34672A-4DE7-42AA-A95C-DC23169EC1D8}"/>
              </a:ext>
            </a:extLst>
          </p:cNvPr>
          <p:cNvGrpSpPr/>
          <p:nvPr/>
        </p:nvGrpSpPr>
        <p:grpSpPr>
          <a:xfrm>
            <a:off x="2536676" y="1642164"/>
            <a:ext cx="1871536" cy="1478726"/>
            <a:chOff x="2552560" y="1860822"/>
            <a:chExt cx="1871536" cy="1478726"/>
          </a:xfrm>
        </p:grpSpPr>
        <p:sp>
          <p:nvSpPr>
            <p:cNvPr id="48" name="正方形/長方形 47">
              <a:extLst>
                <a:ext uri="{FF2B5EF4-FFF2-40B4-BE49-F238E27FC236}">
                  <a16:creationId xmlns:a16="http://schemas.microsoft.com/office/drawing/2014/main" id="{620B2AA0-2BE4-4565-807F-0946AF9B3D3D}"/>
                </a:ext>
              </a:extLst>
            </p:cNvPr>
            <p:cNvSpPr/>
            <p:nvPr/>
          </p:nvSpPr>
          <p:spPr>
            <a:xfrm>
              <a:off x="2552560" y="1860822"/>
              <a:ext cx="1871536" cy="14787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9" name="正方形/長方形 48">
              <a:extLst>
                <a:ext uri="{FF2B5EF4-FFF2-40B4-BE49-F238E27FC236}">
                  <a16:creationId xmlns:a16="http://schemas.microsoft.com/office/drawing/2014/main" id="{36635F78-1F69-4C5C-A295-2AA47F398003}"/>
                </a:ext>
              </a:extLst>
            </p:cNvPr>
            <p:cNvSpPr/>
            <p:nvPr/>
          </p:nvSpPr>
          <p:spPr>
            <a:xfrm>
              <a:off x="2624531" y="2061576"/>
              <a:ext cx="1727594" cy="830997"/>
            </a:xfrm>
            <a:prstGeom prst="rect">
              <a:avLst/>
            </a:prstGeom>
          </p:spPr>
          <p:txBody>
            <a:bodyPr wrap="square">
              <a:spAutoFit/>
            </a:bodyPr>
            <a:lstStyle/>
            <a:p>
              <a:pPr algn="ctr"/>
              <a:r>
                <a:rPr lang="ja-JP" altLang="en-US" sz="1600" dirty="0"/>
                <a:t>手持ちの現金が無い時でも</a:t>
              </a:r>
              <a:endParaRPr lang="en-US" altLang="ja-JP" sz="1600" dirty="0"/>
            </a:p>
            <a:p>
              <a:pPr algn="ctr"/>
              <a:r>
                <a:rPr lang="ja-JP" altLang="en-US" sz="1600" dirty="0"/>
                <a:t>買い物ができる</a:t>
              </a:r>
            </a:p>
          </p:txBody>
        </p:sp>
      </p:grpSp>
      <p:grpSp>
        <p:nvGrpSpPr>
          <p:cNvPr id="18" name="グループ化 17">
            <a:extLst>
              <a:ext uri="{FF2B5EF4-FFF2-40B4-BE49-F238E27FC236}">
                <a16:creationId xmlns:a16="http://schemas.microsoft.com/office/drawing/2014/main" id="{6E69638E-1ECB-47C8-BBDC-B06E75105940}"/>
              </a:ext>
            </a:extLst>
          </p:cNvPr>
          <p:cNvGrpSpPr/>
          <p:nvPr/>
        </p:nvGrpSpPr>
        <p:grpSpPr>
          <a:xfrm>
            <a:off x="4569415" y="1642164"/>
            <a:ext cx="1871536" cy="1478726"/>
            <a:chOff x="4648927" y="1860822"/>
            <a:chExt cx="1871536" cy="1478726"/>
          </a:xfrm>
        </p:grpSpPr>
        <p:sp>
          <p:nvSpPr>
            <p:cNvPr id="50" name="正方形/長方形 49">
              <a:extLst>
                <a:ext uri="{FF2B5EF4-FFF2-40B4-BE49-F238E27FC236}">
                  <a16:creationId xmlns:a16="http://schemas.microsoft.com/office/drawing/2014/main" id="{86F81DB8-70AF-4C02-A8AC-A8A49621C698}"/>
                </a:ext>
              </a:extLst>
            </p:cNvPr>
            <p:cNvSpPr/>
            <p:nvPr/>
          </p:nvSpPr>
          <p:spPr>
            <a:xfrm>
              <a:off x="4648927" y="1860822"/>
              <a:ext cx="1871536" cy="14787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1" name="正方形/長方形 50">
              <a:extLst>
                <a:ext uri="{FF2B5EF4-FFF2-40B4-BE49-F238E27FC236}">
                  <a16:creationId xmlns:a16="http://schemas.microsoft.com/office/drawing/2014/main" id="{93722B43-CFE6-4F49-A90A-2A2CBC3D9517}"/>
                </a:ext>
              </a:extLst>
            </p:cNvPr>
            <p:cNvSpPr/>
            <p:nvPr/>
          </p:nvSpPr>
          <p:spPr>
            <a:xfrm>
              <a:off x="4720898" y="2061576"/>
              <a:ext cx="1727594" cy="1077217"/>
            </a:xfrm>
            <a:prstGeom prst="rect">
              <a:avLst/>
            </a:prstGeom>
          </p:spPr>
          <p:txBody>
            <a:bodyPr wrap="square">
              <a:spAutoFit/>
            </a:bodyPr>
            <a:lstStyle/>
            <a:p>
              <a:pPr algn="ctr"/>
              <a:r>
                <a:rPr lang="ja-JP" altLang="en-US" sz="1600" dirty="0"/>
                <a:t>高額のものを</a:t>
              </a:r>
              <a:endParaRPr lang="en-US" altLang="ja-JP" sz="1600" dirty="0"/>
            </a:p>
            <a:p>
              <a:pPr algn="ctr"/>
              <a:r>
                <a:rPr lang="ja-JP" altLang="en-US" sz="1600" dirty="0"/>
                <a:t>購入するときに現金を持ち歩く必要が無い</a:t>
              </a:r>
            </a:p>
          </p:txBody>
        </p:sp>
      </p:grpSp>
      <p:grpSp>
        <p:nvGrpSpPr>
          <p:cNvPr id="42" name="グループ化 41">
            <a:extLst>
              <a:ext uri="{FF2B5EF4-FFF2-40B4-BE49-F238E27FC236}">
                <a16:creationId xmlns:a16="http://schemas.microsoft.com/office/drawing/2014/main" id="{23933DAA-2171-48C0-9332-6B0C8CD2027C}"/>
              </a:ext>
            </a:extLst>
          </p:cNvPr>
          <p:cNvGrpSpPr/>
          <p:nvPr/>
        </p:nvGrpSpPr>
        <p:grpSpPr>
          <a:xfrm>
            <a:off x="524773" y="3219166"/>
            <a:ext cx="1871536" cy="1478726"/>
            <a:chOff x="435925" y="3437824"/>
            <a:chExt cx="1871536" cy="1478726"/>
          </a:xfrm>
        </p:grpSpPr>
        <p:sp>
          <p:nvSpPr>
            <p:cNvPr id="52" name="正方形/長方形 51">
              <a:extLst>
                <a:ext uri="{FF2B5EF4-FFF2-40B4-BE49-F238E27FC236}">
                  <a16:creationId xmlns:a16="http://schemas.microsoft.com/office/drawing/2014/main" id="{812EB55B-9102-45EC-8BB2-521FA4BB1739}"/>
                </a:ext>
              </a:extLst>
            </p:cNvPr>
            <p:cNvSpPr/>
            <p:nvPr/>
          </p:nvSpPr>
          <p:spPr>
            <a:xfrm>
              <a:off x="435925" y="3437824"/>
              <a:ext cx="1871536" cy="14787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正方形/長方形 52">
              <a:extLst>
                <a:ext uri="{FF2B5EF4-FFF2-40B4-BE49-F238E27FC236}">
                  <a16:creationId xmlns:a16="http://schemas.microsoft.com/office/drawing/2014/main" id="{566B5F00-5EB0-4AA2-8AB9-24EE3E1F36F3}"/>
                </a:ext>
              </a:extLst>
            </p:cNvPr>
            <p:cNvSpPr/>
            <p:nvPr/>
          </p:nvSpPr>
          <p:spPr>
            <a:xfrm>
              <a:off x="475878" y="3986070"/>
              <a:ext cx="1727594" cy="338554"/>
            </a:xfrm>
            <a:prstGeom prst="rect">
              <a:avLst/>
            </a:prstGeom>
          </p:spPr>
          <p:txBody>
            <a:bodyPr wrap="square">
              <a:spAutoFit/>
            </a:bodyPr>
            <a:lstStyle/>
            <a:p>
              <a:pPr algn="ctr"/>
              <a:r>
                <a:rPr lang="ja-JP" altLang="en-US" sz="1600" dirty="0"/>
                <a:t>小銭が増えない</a:t>
              </a:r>
            </a:p>
          </p:txBody>
        </p:sp>
      </p:grpSp>
      <p:grpSp>
        <p:nvGrpSpPr>
          <p:cNvPr id="65" name="グループ化 64">
            <a:extLst>
              <a:ext uri="{FF2B5EF4-FFF2-40B4-BE49-F238E27FC236}">
                <a16:creationId xmlns:a16="http://schemas.microsoft.com/office/drawing/2014/main" id="{324FB645-48EA-46E8-AA1F-BD84C47E9F51}"/>
              </a:ext>
            </a:extLst>
          </p:cNvPr>
          <p:cNvGrpSpPr/>
          <p:nvPr/>
        </p:nvGrpSpPr>
        <p:grpSpPr>
          <a:xfrm>
            <a:off x="2536676" y="3219166"/>
            <a:ext cx="1871536" cy="1478726"/>
            <a:chOff x="2520793" y="3460921"/>
            <a:chExt cx="1871536" cy="1478726"/>
          </a:xfrm>
        </p:grpSpPr>
        <p:sp>
          <p:nvSpPr>
            <p:cNvPr id="54" name="正方形/長方形 53">
              <a:extLst>
                <a:ext uri="{FF2B5EF4-FFF2-40B4-BE49-F238E27FC236}">
                  <a16:creationId xmlns:a16="http://schemas.microsoft.com/office/drawing/2014/main" id="{024FAC25-F65B-40FC-BD7D-962DBF1C6E55}"/>
                </a:ext>
              </a:extLst>
            </p:cNvPr>
            <p:cNvSpPr/>
            <p:nvPr/>
          </p:nvSpPr>
          <p:spPr>
            <a:xfrm>
              <a:off x="2520793" y="3460921"/>
              <a:ext cx="1871536" cy="14787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正方形/長方形 54">
              <a:extLst>
                <a:ext uri="{FF2B5EF4-FFF2-40B4-BE49-F238E27FC236}">
                  <a16:creationId xmlns:a16="http://schemas.microsoft.com/office/drawing/2014/main" id="{A3A0B0E4-88A0-4E28-882C-32B34884F346}"/>
                </a:ext>
              </a:extLst>
            </p:cNvPr>
            <p:cNvSpPr/>
            <p:nvPr/>
          </p:nvSpPr>
          <p:spPr>
            <a:xfrm>
              <a:off x="2629362" y="3800433"/>
              <a:ext cx="1654398" cy="830997"/>
            </a:xfrm>
            <a:prstGeom prst="rect">
              <a:avLst/>
            </a:prstGeom>
          </p:spPr>
          <p:txBody>
            <a:bodyPr wrap="square">
              <a:spAutoFit/>
            </a:bodyPr>
            <a:lstStyle/>
            <a:p>
              <a:pPr algn="ctr"/>
              <a:r>
                <a:rPr lang="ja-JP" altLang="en-US" sz="1600" dirty="0"/>
                <a:t>利用額に応じてポイントが</a:t>
              </a:r>
              <a:endParaRPr lang="en-US" altLang="ja-JP" sz="1600" dirty="0"/>
            </a:p>
            <a:p>
              <a:pPr algn="ctr"/>
              <a:r>
                <a:rPr lang="ja-JP" altLang="en-US" sz="1600" dirty="0"/>
                <a:t>もらえる</a:t>
              </a:r>
            </a:p>
          </p:txBody>
        </p:sp>
      </p:grpSp>
      <p:grpSp>
        <p:nvGrpSpPr>
          <p:cNvPr id="66" name="グループ化 65">
            <a:extLst>
              <a:ext uri="{FF2B5EF4-FFF2-40B4-BE49-F238E27FC236}">
                <a16:creationId xmlns:a16="http://schemas.microsoft.com/office/drawing/2014/main" id="{4FF9CFCF-61AB-4EF7-8B55-02E5EBC0B685}"/>
              </a:ext>
            </a:extLst>
          </p:cNvPr>
          <p:cNvGrpSpPr/>
          <p:nvPr/>
        </p:nvGrpSpPr>
        <p:grpSpPr>
          <a:xfrm>
            <a:off x="4466726" y="3219166"/>
            <a:ext cx="2076914" cy="1478726"/>
            <a:chOff x="4546238" y="3449818"/>
            <a:chExt cx="2076914" cy="1478726"/>
          </a:xfrm>
        </p:grpSpPr>
        <p:sp>
          <p:nvSpPr>
            <p:cNvPr id="56" name="正方形/長方形 55">
              <a:extLst>
                <a:ext uri="{FF2B5EF4-FFF2-40B4-BE49-F238E27FC236}">
                  <a16:creationId xmlns:a16="http://schemas.microsoft.com/office/drawing/2014/main" id="{B04FD3EE-D029-413F-93B2-8F6DCB619881}"/>
                </a:ext>
              </a:extLst>
            </p:cNvPr>
            <p:cNvSpPr/>
            <p:nvPr/>
          </p:nvSpPr>
          <p:spPr>
            <a:xfrm>
              <a:off x="4648927" y="3449818"/>
              <a:ext cx="1871536" cy="14787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7" name="正方形/長方形 56">
              <a:extLst>
                <a:ext uri="{FF2B5EF4-FFF2-40B4-BE49-F238E27FC236}">
                  <a16:creationId xmlns:a16="http://schemas.microsoft.com/office/drawing/2014/main" id="{06334FBD-B9EB-4911-8E2C-2012FE99B232}"/>
                </a:ext>
              </a:extLst>
            </p:cNvPr>
            <p:cNvSpPr/>
            <p:nvPr/>
          </p:nvSpPr>
          <p:spPr>
            <a:xfrm>
              <a:off x="4546238" y="3795402"/>
              <a:ext cx="2076914" cy="830997"/>
            </a:xfrm>
            <a:prstGeom prst="rect">
              <a:avLst/>
            </a:prstGeom>
          </p:spPr>
          <p:txBody>
            <a:bodyPr wrap="square">
              <a:spAutoFit/>
            </a:bodyPr>
            <a:lstStyle/>
            <a:p>
              <a:pPr algn="ctr"/>
              <a:r>
                <a:rPr lang="ja-JP" altLang="en-US" sz="1600" dirty="0"/>
                <a:t>お得なキャンペーンが行われることが</a:t>
              </a:r>
              <a:endParaRPr lang="en-US" altLang="ja-JP" sz="1600" dirty="0"/>
            </a:p>
            <a:p>
              <a:pPr algn="ctr"/>
              <a:r>
                <a:rPr lang="ja-JP" altLang="en-US" sz="1600" dirty="0"/>
                <a:t>ある</a:t>
              </a:r>
            </a:p>
          </p:txBody>
        </p:sp>
      </p:grpSp>
      <p:grpSp>
        <p:nvGrpSpPr>
          <p:cNvPr id="67" name="グループ化 66">
            <a:extLst>
              <a:ext uri="{FF2B5EF4-FFF2-40B4-BE49-F238E27FC236}">
                <a16:creationId xmlns:a16="http://schemas.microsoft.com/office/drawing/2014/main" id="{0D64332C-9D50-4A91-8C9A-94F3B559B1A1}"/>
              </a:ext>
            </a:extLst>
          </p:cNvPr>
          <p:cNvGrpSpPr/>
          <p:nvPr/>
        </p:nvGrpSpPr>
        <p:grpSpPr>
          <a:xfrm>
            <a:off x="524773" y="4796168"/>
            <a:ext cx="1871536" cy="1478726"/>
            <a:chOff x="454598" y="5014826"/>
            <a:chExt cx="1871536" cy="1478726"/>
          </a:xfrm>
        </p:grpSpPr>
        <p:sp>
          <p:nvSpPr>
            <p:cNvPr id="58" name="正方形/長方形 57">
              <a:extLst>
                <a:ext uri="{FF2B5EF4-FFF2-40B4-BE49-F238E27FC236}">
                  <a16:creationId xmlns:a16="http://schemas.microsoft.com/office/drawing/2014/main" id="{7E783AED-878D-4785-AC80-5D2BA0D99D9A}"/>
                </a:ext>
              </a:extLst>
            </p:cNvPr>
            <p:cNvSpPr/>
            <p:nvPr/>
          </p:nvSpPr>
          <p:spPr>
            <a:xfrm>
              <a:off x="454598" y="5014826"/>
              <a:ext cx="1871536" cy="14787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正方形/長方形 58">
              <a:extLst>
                <a:ext uri="{FF2B5EF4-FFF2-40B4-BE49-F238E27FC236}">
                  <a16:creationId xmlns:a16="http://schemas.microsoft.com/office/drawing/2014/main" id="{D450B39A-5476-48FE-BC20-10D012F2C6A9}"/>
                </a:ext>
              </a:extLst>
            </p:cNvPr>
            <p:cNvSpPr/>
            <p:nvPr/>
          </p:nvSpPr>
          <p:spPr>
            <a:xfrm>
              <a:off x="526569" y="5365295"/>
              <a:ext cx="1727594" cy="1077218"/>
            </a:xfrm>
            <a:prstGeom prst="rect">
              <a:avLst/>
            </a:prstGeom>
          </p:spPr>
          <p:txBody>
            <a:bodyPr wrap="square">
              <a:spAutoFit/>
            </a:bodyPr>
            <a:lstStyle/>
            <a:p>
              <a:pPr algn="ctr"/>
              <a:r>
                <a:rPr lang="ja-JP" altLang="en-US" sz="1600" dirty="0"/>
                <a:t>手元の現金が</a:t>
              </a:r>
              <a:endParaRPr lang="en-US" altLang="ja-JP" sz="1600" dirty="0"/>
            </a:p>
            <a:p>
              <a:pPr algn="ctr"/>
              <a:r>
                <a:rPr lang="ja-JP" altLang="en-US" sz="1600" dirty="0"/>
                <a:t>減らない</a:t>
              </a:r>
              <a:endParaRPr lang="en-US" altLang="ja-JP" sz="1600" dirty="0"/>
            </a:p>
            <a:p>
              <a:pPr algn="ctr"/>
              <a:r>
                <a:rPr lang="ja-JP" altLang="en-US" sz="1600" dirty="0"/>
                <a:t>（後払い型の</a:t>
              </a:r>
              <a:endParaRPr lang="en-US" altLang="ja-JP" sz="1600" dirty="0"/>
            </a:p>
            <a:p>
              <a:pPr algn="ctr"/>
              <a:r>
                <a:rPr lang="ja-JP" altLang="en-US" sz="1600" dirty="0"/>
                <a:t>場合）</a:t>
              </a:r>
            </a:p>
          </p:txBody>
        </p:sp>
      </p:grpSp>
      <p:grpSp>
        <p:nvGrpSpPr>
          <p:cNvPr id="70" name="グループ化 69">
            <a:extLst>
              <a:ext uri="{FF2B5EF4-FFF2-40B4-BE49-F238E27FC236}">
                <a16:creationId xmlns:a16="http://schemas.microsoft.com/office/drawing/2014/main" id="{DAFA6E91-83AC-4974-8657-D9349D5F0A4E}"/>
              </a:ext>
            </a:extLst>
          </p:cNvPr>
          <p:cNvGrpSpPr/>
          <p:nvPr/>
        </p:nvGrpSpPr>
        <p:grpSpPr>
          <a:xfrm>
            <a:off x="2536676" y="4796168"/>
            <a:ext cx="1871536" cy="1478726"/>
            <a:chOff x="2552560" y="5056395"/>
            <a:chExt cx="1871536" cy="1478726"/>
          </a:xfrm>
        </p:grpSpPr>
        <p:sp>
          <p:nvSpPr>
            <p:cNvPr id="60" name="正方形/長方形 59">
              <a:extLst>
                <a:ext uri="{FF2B5EF4-FFF2-40B4-BE49-F238E27FC236}">
                  <a16:creationId xmlns:a16="http://schemas.microsoft.com/office/drawing/2014/main" id="{B3BEB44C-82E2-47FD-9416-63A49A1486D4}"/>
                </a:ext>
              </a:extLst>
            </p:cNvPr>
            <p:cNvSpPr/>
            <p:nvPr/>
          </p:nvSpPr>
          <p:spPr>
            <a:xfrm>
              <a:off x="2552560" y="5056395"/>
              <a:ext cx="1871536" cy="14787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a:extLst>
                <a:ext uri="{FF2B5EF4-FFF2-40B4-BE49-F238E27FC236}">
                  <a16:creationId xmlns:a16="http://schemas.microsoft.com/office/drawing/2014/main" id="{D58F0C44-372B-4ECC-928A-0F1EAE1038FB}"/>
                </a:ext>
              </a:extLst>
            </p:cNvPr>
            <p:cNvSpPr/>
            <p:nvPr/>
          </p:nvSpPr>
          <p:spPr>
            <a:xfrm>
              <a:off x="2696502" y="5257147"/>
              <a:ext cx="1727594" cy="830997"/>
            </a:xfrm>
            <a:prstGeom prst="rect">
              <a:avLst/>
            </a:prstGeom>
          </p:spPr>
          <p:txBody>
            <a:bodyPr wrap="square">
              <a:spAutoFit/>
            </a:bodyPr>
            <a:lstStyle/>
            <a:p>
              <a:pPr algn="ctr"/>
              <a:r>
                <a:rPr lang="ja-JP" altLang="en-US" sz="1600" dirty="0"/>
                <a:t>支出管理が簡単（家計簿をつける必要が無い）</a:t>
              </a:r>
            </a:p>
          </p:txBody>
        </p:sp>
      </p:grpSp>
      <p:grpSp>
        <p:nvGrpSpPr>
          <p:cNvPr id="71" name="グループ化 70">
            <a:extLst>
              <a:ext uri="{FF2B5EF4-FFF2-40B4-BE49-F238E27FC236}">
                <a16:creationId xmlns:a16="http://schemas.microsoft.com/office/drawing/2014/main" id="{1AACD47E-451F-4D36-BA68-F2AB83F4F872}"/>
              </a:ext>
            </a:extLst>
          </p:cNvPr>
          <p:cNvGrpSpPr/>
          <p:nvPr/>
        </p:nvGrpSpPr>
        <p:grpSpPr>
          <a:xfrm>
            <a:off x="4569415" y="4796168"/>
            <a:ext cx="1871536" cy="1478726"/>
            <a:chOff x="4648927" y="5087730"/>
            <a:chExt cx="1871536" cy="1478726"/>
          </a:xfrm>
        </p:grpSpPr>
        <p:sp>
          <p:nvSpPr>
            <p:cNvPr id="62" name="正方形/長方形 61">
              <a:extLst>
                <a:ext uri="{FF2B5EF4-FFF2-40B4-BE49-F238E27FC236}">
                  <a16:creationId xmlns:a16="http://schemas.microsoft.com/office/drawing/2014/main" id="{6B92809E-FB35-4F4C-A117-2D6C8547C932}"/>
                </a:ext>
              </a:extLst>
            </p:cNvPr>
            <p:cNvSpPr/>
            <p:nvPr/>
          </p:nvSpPr>
          <p:spPr>
            <a:xfrm>
              <a:off x="4648927" y="5087730"/>
              <a:ext cx="1871536" cy="1478726"/>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3" name="正方形/長方形 62">
              <a:extLst>
                <a:ext uri="{FF2B5EF4-FFF2-40B4-BE49-F238E27FC236}">
                  <a16:creationId xmlns:a16="http://schemas.microsoft.com/office/drawing/2014/main" id="{BBDC3003-0DB0-456D-B40E-DDD6C5D36277}"/>
                </a:ext>
              </a:extLst>
            </p:cNvPr>
            <p:cNvSpPr/>
            <p:nvPr/>
          </p:nvSpPr>
          <p:spPr>
            <a:xfrm>
              <a:off x="4720898" y="5380258"/>
              <a:ext cx="1727594" cy="830997"/>
            </a:xfrm>
            <a:prstGeom prst="rect">
              <a:avLst/>
            </a:prstGeom>
          </p:spPr>
          <p:txBody>
            <a:bodyPr wrap="square">
              <a:spAutoFit/>
            </a:bodyPr>
            <a:lstStyle/>
            <a:p>
              <a:pPr algn="ctr"/>
              <a:r>
                <a:rPr lang="ja-JP" altLang="en-US" sz="1600" dirty="0"/>
                <a:t>セルフレジで</a:t>
              </a:r>
              <a:endParaRPr lang="en-US" altLang="ja-JP" sz="1600" dirty="0"/>
            </a:p>
            <a:p>
              <a:pPr algn="ctr"/>
              <a:r>
                <a:rPr lang="ja-JP" altLang="en-US" sz="1600" dirty="0"/>
                <a:t>素早く買い物ができる</a:t>
              </a:r>
            </a:p>
          </p:txBody>
        </p:sp>
      </p:grpSp>
      <p:grpSp>
        <p:nvGrpSpPr>
          <p:cNvPr id="76" name="グループ化 75">
            <a:extLst>
              <a:ext uri="{FF2B5EF4-FFF2-40B4-BE49-F238E27FC236}">
                <a16:creationId xmlns:a16="http://schemas.microsoft.com/office/drawing/2014/main" id="{DB66FC6C-A951-4279-B03E-E92DBADEDA06}"/>
              </a:ext>
            </a:extLst>
          </p:cNvPr>
          <p:cNvGrpSpPr/>
          <p:nvPr/>
        </p:nvGrpSpPr>
        <p:grpSpPr>
          <a:xfrm>
            <a:off x="603904" y="8420544"/>
            <a:ext cx="4252166" cy="830997"/>
            <a:chOff x="221133" y="8446157"/>
            <a:chExt cx="4252166" cy="830997"/>
          </a:xfrm>
        </p:grpSpPr>
        <p:sp>
          <p:nvSpPr>
            <p:cNvPr id="72" name="吹き出し: 角を丸めた四角形 71">
              <a:extLst>
                <a:ext uri="{FF2B5EF4-FFF2-40B4-BE49-F238E27FC236}">
                  <a16:creationId xmlns:a16="http://schemas.microsoft.com/office/drawing/2014/main" id="{1BED0917-2776-41D3-BD7D-088331FAB57A}"/>
                </a:ext>
              </a:extLst>
            </p:cNvPr>
            <p:cNvSpPr/>
            <p:nvPr/>
          </p:nvSpPr>
          <p:spPr>
            <a:xfrm>
              <a:off x="221133" y="8473091"/>
              <a:ext cx="4252166" cy="734769"/>
            </a:xfrm>
            <a:prstGeom prst="wedgeRoundRectCallout">
              <a:avLst>
                <a:gd name="adj1" fmla="val 58049"/>
                <a:gd name="adj2" fmla="val -9690"/>
                <a:gd name="adj3" fmla="val 16667"/>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正方形/長方形 63">
              <a:extLst>
                <a:ext uri="{FF2B5EF4-FFF2-40B4-BE49-F238E27FC236}">
                  <a16:creationId xmlns:a16="http://schemas.microsoft.com/office/drawing/2014/main" id="{1B24CC0F-6BE6-4441-8C25-E303DAAD4547}"/>
                </a:ext>
              </a:extLst>
            </p:cNvPr>
            <p:cNvSpPr/>
            <p:nvPr/>
          </p:nvSpPr>
          <p:spPr>
            <a:xfrm>
              <a:off x="283986" y="8446157"/>
              <a:ext cx="4177195" cy="830997"/>
            </a:xfrm>
            <a:prstGeom prst="rect">
              <a:avLst/>
            </a:prstGeom>
          </p:spPr>
          <p:txBody>
            <a:bodyPr wrap="square">
              <a:spAutoFit/>
            </a:bodyPr>
            <a:lstStyle/>
            <a:p>
              <a:pPr lvl="0"/>
              <a:r>
                <a:rPr lang="ja-JP" altLang="en-US" sz="1600" dirty="0"/>
                <a:t>他にもメリット、デメリットがあるか考えてみてください。また、自分の言葉で説明する事が出来る事で説得力が増します。</a:t>
              </a:r>
            </a:p>
          </p:txBody>
        </p:sp>
      </p:grpSp>
      <p:pic>
        <p:nvPicPr>
          <p:cNvPr id="3" name="図 2">
            <a:extLst>
              <a:ext uri="{FF2B5EF4-FFF2-40B4-BE49-F238E27FC236}">
                <a16:creationId xmlns:a16="http://schemas.microsoft.com/office/drawing/2014/main" id="{2AAC7A95-7199-4CAD-9E46-A2A30EE8AD83}"/>
              </a:ext>
            </a:extLst>
          </p:cNvPr>
          <p:cNvPicPr>
            <a:picLocks noChangeAspect="1"/>
          </p:cNvPicPr>
          <p:nvPr/>
        </p:nvPicPr>
        <p:blipFill rotWithShape="1">
          <a:blip r:embed="rId2">
            <a:extLst>
              <a:ext uri="{28A0092B-C50C-407E-A947-70E740481C1C}">
                <a14:useLocalDpi xmlns:a14="http://schemas.microsoft.com/office/drawing/2010/main" val="0"/>
              </a:ext>
            </a:extLst>
          </a:blip>
          <a:srcRect b="38036"/>
          <a:stretch/>
        </p:blipFill>
        <p:spPr>
          <a:xfrm>
            <a:off x="4952185" y="8447478"/>
            <a:ext cx="2196225" cy="1020651"/>
          </a:xfrm>
          <a:prstGeom prst="rect">
            <a:avLst/>
          </a:prstGeom>
        </p:spPr>
      </p:pic>
      <p:sp>
        <p:nvSpPr>
          <p:cNvPr id="68" name="テキスト ボックス 67">
            <a:extLst>
              <a:ext uri="{FF2B5EF4-FFF2-40B4-BE49-F238E27FC236}">
                <a16:creationId xmlns:a16="http://schemas.microsoft.com/office/drawing/2014/main" id="{8AF6E5F4-9474-457E-856C-2F671EB44DF0}"/>
              </a:ext>
            </a:extLst>
          </p:cNvPr>
          <p:cNvSpPr txBox="1"/>
          <p:nvPr/>
        </p:nvSpPr>
        <p:spPr>
          <a:xfrm>
            <a:off x="-4696" y="23277"/>
            <a:ext cx="6434071" cy="400110"/>
          </a:xfrm>
          <a:prstGeom prst="rect">
            <a:avLst/>
          </a:prstGeom>
          <a:noFill/>
        </p:spPr>
        <p:txBody>
          <a:bodyPr wrap="square" rtlCol="0">
            <a:spAutoFit/>
          </a:bodyPr>
          <a:lstStyle/>
          <a:p>
            <a:r>
              <a:rPr kumimoji="1" lang="ja-JP" altLang="en-US" sz="2000" b="1" dirty="0">
                <a:solidFill>
                  <a:schemeClr val="bg1"/>
                </a:solidFill>
              </a:rPr>
              <a:t>　４　キャッシュレス利用に関する説明</a:t>
            </a:r>
          </a:p>
        </p:txBody>
      </p:sp>
      <p:sp>
        <p:nvSpPr>
          <p:cNvPr id="5" name="スライド番号プレースホルダー 4">
            <a:extLst>
              <a:ext uri="{FF2B5EF4-FFF2-40B4-BE49-F238E27FC236}">
                <a16:creationId xmlns:a16="http://schemas.microsoft.com/office/drawing/2014/main" id="{EA4431ED-D3CC-44BE-BB63-57E1042FD56B}"/>
              </a:ext>
            </a:extLst>
          </p:cNvPr>
          <p:cNvSpPr>
            <a:spLocks noGrp="1"/>
          </p:cNvSpPr>
          <p:nvPr>
            <p:ph type="sldNum" sz="quarter" idx="12"/>
          </p:nvPr>
        </p:nvSpPr>
        <p:spPr/>
        <p:txBody>
          <a:bodyPr/>
          <a:lstStyle/>
          <a:p>
            <a:fld id="{0245EBA9-29EF-49B3-A0DE-5E3F2BFEDC62}" type="slidenum">
              <a:rPr kumimoji="1" lang="ja-JP" altLang="en-US" smtClean="0"/>
              <a:t>7</a:t>
            </a:fld>
            <a:endParaRPr kumimoji="1" lang="ja-JP" altLang="en-US"/>
          </a:p>
        </p:txBody>
      </p:sp>
    </p:spTree>
    <p:extLst>
      <p:ext uri="{BB962C8B-B14F-4D97-AF65-F5344CB8AC3E}">
        <p14:creationId xmlns:p14="http://schemas.microsoft.com/office/powerpoint/2010/main" val="6401123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a:extLst>
              <a:ext uri="{FF2B5EF4-FFF2-40B4-BE49-F238E27FC236}">
                <a16:creationId xmlns:a16="http://schemas.microsoft.com/office/drawing/2014/main" id="{D8286A03-E1B2-462A-A822-8023ED4AE865}"/>
              </a:ext>
            </a:extLst>
          </p:cNvPr>
          <p:cNvSpPr txBox="1"/>
          <p:nvPr/>
        </p:nvSpPr>
        <p:spPr>
          <a:xfrm>
            <a:off x="0" y="654459"/>
            <a:ext cx="5724644" cy="369332"/>
          </a:xfrm>
          <a:prstGeom prst="rect">
            <a:avLst/>
          </a:prstGeom>
          <a:noFill/>
        </p:spPr>
        <p:txBody>
          <a:bodyPr wrap="none" rtlCol="0">
            <a:spAutoFit/>
          </a:bodyPr>
          <a:lstStyle/>
          <a:p>
            <a:r>
              <a:rPr lang="ja-JP" altLang="en-US" b="1" dirty="0"/>
              <a:t>　　（３）　</a:t>
            </a:r>
            <a:r>
              <a:rPr lang="ja-JP" altLang="ja-JP" b="1" dirty="0"/>
              <a:t>キャッシュレスのメリット</a:t>
            </a:r>
            <a:r>
              <a:rPr lang="ja-JP" altLang="en-US" b="1" dirty="0"/>
              <a:t>を詳しく説明</a:t>
            </a:r>
            <a:endParaRPr lang="ja-JP" altLang="ja-JP" b="1" dirty="0"/>
          </a:p>
        </p:txBody>
      </p:sp>
      <p:cxnSp>
        <p:nvCxnSpPr>
          <p:cNvPr id="8" name="直線コネクタ 7">
            <a:extLst>
              <a:ext uri="{FF2B5EF4-FFF2-40B4-BE49-F238E27FC236}">
                <a16:creationId xmlns:a16="http://schemas.microsoft.com/office/drawing/2014/main" id="{72CE4950-DE0B-456F-B2E9-E547BF168E2A}"/>
              </a:ext>
            </a:extLst>
          </p:cNvPr>
          <p:cNvCxnSpPr>
            <a:cxnSpLocks/>
          </p:cNvCxnSpPr>
          <p:nvPr/>
        </p:nvCxnSpPr>
        <p:spPr>
          <a:xfrm flipV="1">
            <a:off x="0" y="1038134"/>
            <a:ext cx="6870700" cy="8978"/>
          </a:xfrm>
          <a:prstGeom prst="line">
            <a:avLst/>
          </a:prstGeom>
          <a:ln w="38100">
            <a:solidFill>
              <a:srgbClr val="5EC84E"/>
            </a:solidFill>
          </a:ln>
        </p:spPr>
        <p:style>
          <a:lnRef idx="1">
            <a:schemeClr val="accent1"/>
          </a:lnRef>
          <a:fillRef idx="0">
            <a:schemeClr val="accent1"/>
          </a:fillRef>
          <a:effectRef idx="0">
            <a:schemeClr val="accent1"/>
          </a:effectRef>
          <a:fontRef idx="minor">
            <a:schemeClr val="tx1"/>
          </a:fontRef>
        </p:style>
      </p:cxnSp>
      <p:grpSp>
        <p:nvGrpSpPr>
          <p:cNvPr id="4" name="グループ化 3">
            <a:extLst>
              <a:ext uri="{FF2B5EF4-FFF2-40B4-BE49-F238E27FC236}">
                <a16:creationId xmlns:a16="http://schemas.microsoft.com/office/drawing/2014/main" id="{ED6E5404-02BD-468E-B142-461AA52C55CB}"/>
              </a:ext>
            </a:extLst>
          </p:cNvPr>
          <p:cNvGrpSpPr/>
          <p:nvPr/>
        </p:nvGrpSpPr>
        <p:grpSpPr>
          <a:xfrm>
            <a:off x="325137" y="1339074"/>
            <a:ext cx="6264875" cy="1386408"/>
            <a:chOff x="325137" y="1339074"/>
            <a:chExt cx="6264875" cy="1386408"/>
          </a:xfrm>
        </p:grpSpPr>
        <p:grpSp>
          <p:nvGrpSpPr>
            <p:cNvPr id="9" name="グループ化 8">
              <a:extLst>
                <a:ext uri="{FF2B5EF4-FFF2-40B4-BE49-F238E27FC236}">
                  <a16:creationId xmlns:a16="http://schemas.microsoft.com/office/drawing/2014/main" id="{53A6A22F-D6D6-4095-A1D7-E6C202474A47}"/>
                </a:ext>
              </a:extLst>
            </p:cNvPr>
            <p:cNvGrpSpPr/>
            <p:nvPr/>
          </p:nvGrpSpPr>
          <p:grpSpPr>
            <a:xfrm>
              <a:off x="325137" y="1339074"/>
              <a:ext cx="3572841" cy="475810"/>
              <a:chOff x="556591" y="1389812"/>
              <a:chExt cx="3572841" cy="475810"/>
            </a:xfrm>
          </p:grpSpPr>
          <p:sp>
            <p:nvSpPr>
              <p:cNvPr id="11" name="正方形/長方形 10">
                <a:extLst>
                  <a:ext uri="{FF2B5EF4-FFF2-40B4-BE49-F238E27FC236}">
                    <a16:creationId xmlns:a16="http://schemas.microsoft.com/office/drawing/2014/main" id="{B700ACD4-0519-49F5-90CE-4C06460E7990}"/>
                  </a:ext>
                </a:extLst>
              </p:cNvPr>
              <p:cNvSpPr/>
              <p:nvPr/>
            </p:nvSpPr>
            <p:spPr>
              <a:xfrm>
                <a:off x="829641" y="1396162"/>
                <a:ext cx="3299791"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2AB298AF-EB70-4979-9318-03BCE70F134B}"/>
                  </a:ext>
                </a:extLst>
              </p:cNvPr>
              <p:cNvSpPr/>
              <p:nvPr/>
            </p:nvSpPr>
            <p:spPr>
              <a:xfrm>
                <a:off x="556591" y="1389812"/>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3" name="テキスト ボックス 12">
                <a:extLst>
                  <a:ext uri="{FF2B5EF4-FFF2-40B4-BE49-F238E27FC236}">
                    <a16:creationId xmlns:a16="http://schemas.microsoft.com/office/drawing/2014/main" id="{396A08EC-C145-4F50-944D-4646CC9EB56C}"/>
                  </a:ext>
                </a:extLst>
              </p:cNvPr>
              <p:cNvSpPr txBox="1"/>
              <p:nvPr/>
            </p:nvSpPr>
            <p:spPr>
              <a:xfrm>
                <a:off x="556591" y="1430837"/>
                <a:ext cx="436349" cy="400110"/>
              </a:xfrm>
              <a:prstGeom prst="rect">
                <a:avLst/>
              </a:prstGeom>
              <a:noFill/>
            </p:spPr>
            <p:txBody>
              <a:bodyPr wrap="square" rtlCol="0">
                <a:spAutoFit/>
              </a:bodyPr>
              <a:lstStyle/>
              <a:p>
                <a:r>
                  <a:rPr kumimoji="1" lang="ja-JP" altLang="en-US" sz="2000" b="1" dirty="0">
                    <a:solidFill>
                      <a:schemeClr val="bg1"/>
                    </a:solidFill>
                  </a:rPr>
                  <a:t>１</a:t>
                </a:r>
              </a:p>
            </p:txBody>
          </p:sp>
          <p:sp>
            <p:nvSpPr>
              <p:cNvPr id="15" name="テキスト ボックス 14">
                <a:extLst>
                  <a:ext uri="{FF2B5EF4-FFF2-40B4-BE49-F238E27FC236}">
                    <a16:creationId xmlns:a16="http://schemas.microsoft.com/office/drawing/2014/main" id="{9B79DD94-679D-4F25-B4E7-06268AED8AA0}"/>
                  </a:ext>
                </a:extLst>
              </p:cNvPr>
              <p:cNvSpPr txBox="1"/>
              <p:nvPr/>
            </p:nvSpPr>
            <p:spPr>
              <a:xfrm>
                <a:off x="1110756" y="1475301"/>
                <a:ext cx="2920208" cy="338554"/>
              </a:xfrm>
              <a:prstGeom prst="rect">
                <a:avLst/>
              </a:prstGeom>
              <a:noFill/>
            </p:spPr>
            <p:txBody>
              <a:bodyPr wrap="square" rtlCol="0">
                <a:spAutoFit/>
              </a:bodyPr>
              <a:lstStyle/>
              <a:p>
                <a:pPr lvl="0"/>
                <a:r>
                  <a:rPr lang="ja-JP" altLang="en-US" sz="1600" dirty="0"/>
                  <a:t>現金を持ち歩く必要がない</a:t>
                </a:r>
              </a:p>
            </p:txBody>
          </p:sp>
        </p:grpSp>
        <p:sp>
          <p:nvSpPr>
            <p:cNvPr id="2" name="正方形/長方形 1">
              <a:extLst>
                <a:ext uri="{FF2B5EF4-FFF2-40B4-BE49-F238E27FC236}">
                  <a16:creationId xmlns:a16="http://schemas.microsoft.com/office/drawing/2014/main" id="{CBBA8DDF-53CB-4BE1-9004-99A5EE1EB537}"/>
                </a:ext>
              </a:extLst>
            </p:cNvPr>
            <p:cNvSpPr/>
            <p:nvPr/>
          </p:nvSpPr>
          <p:spPr>
            <a:xfrm>
              <a:off x="575823" y="1831006"/>
              <a:ext cx="6014189" cy="894476"/>
            </a:xfrm>
            <a:prstGeom prst="rect">
              <a:avLst/>
            </a:prstGeom>
          </p:spPr>
          <p:txBody>
            <a:bodyPr wrap="square">
              <a:spAutoFit/>
            </a:bodyPr>
            <a:lstStyle/>
            <a:p>
              <a:pPr lvl="0">
                <a:lnSpc>
                  <a:spcPts val="2100"/>
                </a:lnSpc>
              </a:pPr>
              <a:r>
                <a:rPr lang="ja-JP" altLang="en-US" sz="1600" dirty="0"/>
                <a:t>キャッシュレス決済に切り替えれば、財布に多額の現金を入れて持ち歩く必要がなくなります。小銭が入った財布で荷物がかさばらず、現金を引き出す際の</a:t>
              </a:r>
              <a:r>
                <a:rPr lang="en-US" altLang="ja-JP" sz="1600" dirty="0"/>
                <a:t>ATM</a:t>
              </a:r>
              <a:r>
                <a:rPr lang="ja-JP" altLang="en-US" sz="1600" dirty="0"/>
                <a:t>手数料も不要です。</a:t>
              </a:r>
            </a:p>
          </p:txBody>
        </p:sp>
      </p:grpSp>
      <p:grpSp>
        <p:nvGrpSpPr>
          <p:cNvPr id="7" name="グループ化 6">
            <a:extLst>
              <a:ext uri="{FF2B5EF4-FFF2-40B4-BE49-F238E27FC236}">
                <a16:creationId xmlns:a16="http://schemas.microsoft.com/office/drawing/2014/main" id="{0EF2DD2F-4743-46D3-9822-7DCDEAD5B890}"/>
              </a:ext>
            </a:extLst>
          </p:cNvPr>
          <p:cNvGrpSpPr/>
          <p:nvPr/>
        </p:nvGrpSpPr>
        <p:grpSpPr>
          <a:xfrm>
            <a:off x="325137" y="3007726"/>
            <a:ext cx="6264875" cy="1909309"/>
            <a:chOff x="325137" y="3075329"/>
            <a:chExt cx="6264875" cy="1909309"/>
          </a:xfrm>
        </p:grpSpPr>
        <p:grpSp>
          <p:nvGrpSpPr>
            <p:cNvPr id="16" name="グループ化 15">
              <a:extLst>
                <a:ext uri="{FF2B5EF4-FFF2-40B4-BE49-F238E27FC236}">
                  <a16:creationId xmlns:a16="http://schemas.microsoft.com/office/drawing/2014/main" id="{8431A5CC-E011-4217-B609-400DCA8E9452}"/>
                </a:ext>
              </a:extLst>
            </p:cNvPr>
            <p:cNvGrpSpPr/>
            <p:nvPr/>
          </p:nvGrpSpPr>
          <p:grpSpPr>
            <a:xfrm>
              <a:off x="325137" y="3075329"/>
              <a:ext cx="3572840" cy="475810"/>
              <a:chOff x="534966" y="2623423"/>
              <a:chExt cx="3572840" cy="475810"/>
            </a:xfrm>
          </p:grpSpPr>
          <p:sp>
            <p:nvSpPr>
              <p:cNvPr id="17" name="正方形/長方形 16">
                <a:extLst>
                  <a:ext uri="{FF2B5EF4-FFF2-40B4-BE49-F238E27FC236}">
                    <a16:creationId xmlns:a16="http://schemas.microsoft.com/office/drawing/2014/main" id="{201818D0-473B-4C4D-BF8C-25FDCECC6FAC}"/>
                  </a:ext>
                </a:extLst>
              </p:cNvPr>
              <p:cNvSpPr/>
              <p:nvPr/>
            </p:nvSpPr>
            <p:spPr>
              <a:xfrm>
                <a:off x="808016" y="2629773"/>
                <a:ext cx="3299790"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1E0A0273-3C8D-4C80-8926-97D2D0E44EAE}"/>
                  </a:ext>
                </a:extLst>
              </p:cNvPr>
              <p:cNvSpPr/>
              <p:nvPr/>
            </p:nvSpPr>
            <p:spPr>
              <a:xfrm>
                <a:off x="534966" y="2623423"/>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19" name="テキスト ボックス 18">
                <a:extLst>
                  <a:ext uri="{FF2B5EF4-FFF2-40B4-BE49-F238E27FC236}">
                    <a16:creationId xmlns:a16="http://schemas.microsoft.com/office/drawing/2014/main" id="{28AF9F16-EB78-433E-9A7D-BFE12DDE9186}"/>
                  </a:ext>
                </a:extLst>
              </p:cNvPr>
              <p:cNvSpPr txBox="1"/>
              <p:nvPr/>
            </p:nvSpPr>
            <p:spPr>
              <a:xfrm>
                <a:off x="534966" y="2664448"/>
                <a:ext cx="436349" cy="400110"/>
              </a:xfrm>
              <a:prstGeom prst="rect">
                <a:avLst/>
              </a:prstGeom>
              <a:noFill/>
            </p:spPr>
            <p:txBody>
              <a:bodyPr wrap="square" rtlCol="0">
                <a:spAutoFit/>
              </a:bodyPr>
              <a:lstStyle/>
              <a:p>
                <a:r>
                  <a:rPr kumimoji="1" lang="ja-JP" altLang="en-US" sz="2000" b="1" dirty="0">
                    <a:solidFill>
                      <a:schemeClr val="bg1"/>
                    </a:solidFill>
                  </a:rPr>
                  <a:t>２</a:t>
                </a:r>
              </a:p>
            </p:txBody>
          </p:sp>
          <p:sp>
            <p:nvSpPr>
              <p:cNvPr id="20" name="テキスト ボックス 19">
                <a:extLst>
                  <a:ext uri="{FF2B5EF4-FFF2-40B4-BE49-F238E27FC236}">
                    <a16:creationId xmlns:a16="http://schemas.microsoft.com/office/drawing/2014/main" id="{2C44B0C4-45E4-417F-8110-9A8EFC9CB7A4}"/>
                  </a:ext>
                </a:extLst>
              </p:cNvPr>
              <p:cNvSpPr txBox="1"/>
              <p:nvPr/>
            </p:nvSpPr>
            <p:spPr>
              <a:xfrm>
                <a:off x="1089131" y="2708912"/>
                <a:ext cx="2505075" cy="338554"/>
              </a:xfrm>
              <a:prstGeom prst="rect">
                <a:avLst/>
              </a:prstGeom>
              <a:noFill/>
            </p:spPr>
            <p:txBody>
              <a:bodyPr wrap="square" rtlCol="0">
                <a:spAutoFit/>
              </a:bodyPr>
              <a:lstStyle/>
              <a:p>
                <a:r>
                  <a:rPr lang="ja-JP" altLang="en-US" sz="1600" dirty="0"/>
                  <a:t>決済がスムーズになる</a:t>
                </a:r>
                <a:endParaRPr kumimoji="1" lang="ja-JP" altLang="en-US" sz="1600" dirty="0"/>
              </a:p>
            </p:txBody>
          </p:sp>
        </p:grpSp>
        <p:sp>
          <p:nvSpPr>
            <p:cNvPr id="3" name="正方形/長方形 2">
              <a:extLst>
                <a:ext uri="{FF2B5EF4-FFF2-40B4-BE49-F238E27FC236}">
                  <a16:creationId xmlns:a16="http://schemas.microsoft.com/office/drawing/2014/main" id="{15EA9BF8-99FA-4740-AFCB-3B6E29E39D82}"/>
                </a:ext>
              </a:extLst>
            </p:cNvPr>
            <p:cNvSpPr/>
            <p:nvPr/>
          </p:nvSpPr>
          <p:spPr>
            <a:xfrm>
              <a:off x="575823" y="3551553"/>
              <a:ext cx="6014189" cy="1433085"/>
            </a:xfrm>
            <a:prstGeom prst="rect">
              <a:avLst/>
            </a:prstGeom>
          </p:spPr>
          <p:txBody>
            <a:bodyPr wrap="square">
              <a:spAutoFit/>
            </a:bodyPr>
            <a:lstStyle/>
            <a:p>
              <a:pPr lvl="0">
                <a:lnSpc>
                  <a:spcPts val="2100"/>
                </a:lnSpc>
              </a:pPr>
              <a:r>
                <a:rPr lang="ja-JP" altLang="en-US" sz="1600" dirty="0"/>
                <a:t>キャッシュレスで支払えば、レジでの決済をスムーズに済ますことができます。レジで紙幣や硬貨を取り出したり、おつりを待つ時間がなくなり、ストレスなく支払いができます。また、キャッシュレス決済を利用する消費者が増えることでレジでの待ち時間が短くなるのもメリットです。</a:t>
              </a:r>
            </a:p>
          </p:txBody>
        </p:sp>
      </p:grpSp>
      <p:grpSp>
        <p:nvGrpSpPr>
          <p:cNvPr id="10" name="グループ化 9">
            <a:extLst>
              <a:ext uri="{FF2B5EF4-FFF2-40B4-BE49-F238E27FC236}">
                <a16:creationId xmlns:a16="http://schemas.microsoft.com/office/drawing/2014/main" id="{2C5DC208-86ED-4814-B03E-BE538316085D}"/>
              </a:ext>
            </a:extLst>
          </p:cNvPr>
          <p:cNvGrpSpPr/>
          <p:nvPr/>
        </p:nvGrpSpPr>
        <p:grpSpPr>
          <a:xfrm>
            <a:off x="325137" y="5199279"/>
            <a:ext cx="6248782" cy="1651150"/>
            <a:chOff x="325137" y="5227433"/>
            <a:chExt cx="6248782" cy="1651150"/>
          </a:xfrm>
        </p:grpSpPr>
        <p:grpSp>
          <p:nvGrpSpPr>
            <p:cNvPr id="21" name="グループ化 20">
              <a:extLst>
                <a:ext uri="{FF2B5EF4-FFF2-40B4-BE49-F238E27FC236}">
                  <a16:creationId xmlns:a16="http://schemas.microsoft.com/office/drawing/2014/main" id="{42AECB5F-9A03-4997-AE72-607A0D72FE61}"/>
                </a:ext>
              </a:extLst>
            </p:cNvPr>
            <p:cNvGrpSpPr/>
            <p:nvPr/>
          </p:nvGrpSpPr>
          <p:grpSpPr>
            <a:xfrm>
              <a:off x="325137" y="5227433"/>
              <a:ext cx="3581069" cy="475810"/>
              <a:chOff x="527748" y="3403800"/>
              <a:chExt cx="3581069" cy="475810"/>
            </a:xfrm>
          </p:grpSpPr>
          <p:sp>
            <p:nvSpPr>
              <p:cNvPr id="22" name="正方形/長方形 21">
                <a:extLst>
                  <a:ext uri="{FF2B5EF4-FFF2-40B4-BE49-F238E27FC236}">
                    <a16:creationId xmlns:a16="http://schemas.microsoft.com/office/drawing/2014/main" id="{32B37813-D419-4FC2-B31E-AEB321B324ED}"/>
                  </a:ext>
                </a:extLst>
              </p:cNvPr>
              <p:cNvSpPr/>
              <p:nvPr/>
            </p:nvSpPr>
            <p:spPr>
              <a:xfrm>
                <a:off x="800798" y="3410150"/>
                <a:ext cx="3308019"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楕円 22">
                <a:extLst>
                  <a:ext uri="{FF2B5EF4-FFF2-40B4-BE49-F238E27FC236}">
                    <a16:creationId xmlns:a16="http://schemas.microsoft.com/office/drawing/2014/main" id="{4940E727-A924-4BB3-8268-C1D3ADA3A0FC}"/>
                  </a:ext>
                </a:extLst>
              </p:cNvPr>
              <p:cNvSpPr/>
              <p:nvPr/>
            </p:nvSpPr>
            <p:spPr>
              <a:xfrm>
                <a:off x="527748" y="3403800"/>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4" name="テキスト ボックス 23">
                <a:extLst>
                  <a:ext uri="{FF2B5EF4-FFF2-40B4-BE49-F238E27FC236}">
                    <a16:creationId xmlns:a16="http://schemas.microsoft.com/office/drawing/2014/main" id="{6CA3D439-1175-4B89-9ECE-FBB3D8365A87}"/>
                  </a:ext>
                </a:extLst>
              </p:cNvPr>
              <p:cNvSpPr txBox="1"/>
              <p:nvPr/>
            </p:nvSpPr>
            <p:spPr>
              <a:xfrm>
                <a:off x="527748" y="3444825"/>
                <a:ext cx="436349" cy="400110"/>
              </a:xfrm>
              <a:prstGeom prst="rect">
                <a:avLst/>
              </a:prstGeom>
              <a:noFill/>
            </p:spPr>
            <p:txBody>
              <a:bodyPr wrap="square" rtlCol="0">
                <a:spAutoFit/>
              </a:bodyPr>
              <a:lstStyle/>
              <a:p>
                <a:r>
                  <a:rPr kumimoji="1" lang="ja-JP" altLang="en-US" sz="2000" b="1" dirty="0">
                    <a:solidFill>
                      <a:schemeClr val="bg1"/>
                    </a:solidFill>
                  </a:rPr>
                  <a:t>３</a:t>
                </a:r>
              </a:p>
            </p:txBody>
          </p:sp>
          <p:sp>
            <p:nvSpPr>
              <p:cNvPr id="25" name="テキスト ボックス 24">
                <a:extLst>
                  <a:ext uri="{FF2B5EF4-FFF2-40B4-BE49-F238E27FC236}">
                    <a16:creationId xmlns:a16="http://schemas.microsoft.com/office/drawing/2014/main" id="{DC2E2F84-CC73-4AD5-A691-232DCC9A196F}"/>
                  </a:ext>
                </a:extLst>
              </p:cNvPr>
              <p:cNvSpPr txBox="1"/>
              <p:nvPr/>
            </p:nvSpPr>
            <p:spPr>
              <a:xfrm>
                <a:off x="1081913" y="3489289"/>
                <a:ext cx="2891128" cy="338554"/>
              </a:xfrm>
              <a:prstGeom prst="rect">
                <a:avLst/>
              </a:prstGeom>
              <a:noFill/>
            </p:spPr>
            <p:txBody>
              <a:bodyPr wrap="square" rtlCol="0">
                <a:spAutoFit/>
              </a:bodyPr>
              <a:lstStyle/>
              <a:p>
                <a:r>
                  <a:rPr lang="ja-JP" altLang="en-US" sz="1600" dirty="0"/>
                  <a:t>キャンペーンを利用できる</a:t>
                </a:r>
                <a:endParaRPr kumimoji="1" lang="ja-JP" altLang="en-US" sz="1600" dirty="0"/>
              </a:p>
            </p:txBody>
          </p:sp>
        </p:grpSp>
        <p:sp>
          <p:nvSpPr>
            <p:cNvPr id="6" name="正方形/長方形 5">
              <a:extLst>
                <a:ext uri="{FF2B5EF4-FFF2-40B4-BE49-F238E27FC236}">
                  <a16:creationId xmlns:a16="http://schemas.microsoft.com/office/drawing/2014/main" id="{AE0202C0-6087-495B-A83C-80BCDAB7EF62}"/>
                </a:ext>
              </a:extLst>
            </p:cNvPr>
            <p:cNvSpPr/>
            <p:nvPr/>
          </p:nvSpPr>
          <p:spPr>
            <a:xfrm>
              <a:off x="559731" y="5714803"/>
              <a:ext cx="6014188" cy="1163780"/>
            </a:xfrm>
            <a:prstGeom prst="rect">
              <a:avLst/>
            </a:prstGeom>
          </p:spPr>
          <p:txBody>
            <a:bodyPr wrap="square">
              <a:spAutoFit/>
            </a:bodyPr>
            <a:lstStyle/>
            <a:p>
              <a:pPr>
                <a:lnSpc>
                  <a:spcPts val="2100"/>
                </a:lnSpc>
              </a:pPr>
              <a:r>
                <a:rPr lang="ja-JP" altLang="en-US" sz="1600" dirty="0"/>
                <a:t>各キャッシュレス決済で、随時キャンペーンを実施しています。大幅な割引や還元率アップが受けられるキャンペーンも多く、定期的にチェックしておくと現金支払いよりお得にお買物ができます。</a:t>
              </a:r>
              <a:endParaRPr lang="en-US" altLang="ja-JP" sz="1600" dirty="0"/>
            </a:p>
          </p:txBody>
        </p:sp>
      </p:grpSp>
      <p:grpSp>
        <p:nvGrpSpPr>
          <p:cNvPr id="33" name="グループ化 32">
            <a:extLst>
              <a:ext uri="{FF2B5EF4-FFF2-40B4-BE49-F238E27FC236}">
                <a16:creationId xmlns:a16="http://schemas.microsoft.com/office/drawing/2014/main" id="{6C2C5A2F-67D1-41B7-87E4-841BBAE8124C}"/>
              </a:ext>
            </a:extLst>
          </p:cNvPr>
          <p:cNvGrpSpPr/>
          <p:nvPr/>
        </p:nvGrpSpPr>
        <p:grpSpPr>
          <a:xfrm>
            <a:off x="316908" y="7132674"/>
            <a:ext cx="6008283" cy="1918824"/>
            <a:chOff x="316908" y="7132674"/>
            <a:chExt cx="6008283" cy="1918824"/>
          </a:xfrm>
        </p:grpSpPr>
        <p:grpSp>
          <p:nvGrpSpPr>
            <p:cNvPr id="26" name="グループ化 25">
              <a:extLst>
                <a:ext uri="{FF2B5EF4-FFF2-40B4-BE49-F238E27FC236}">
                  <a16:creationId xmlns:a16="http://schemas.microsoft.com/office/drawing/2014/main" id="{DF73F4E5-77F1-4723-BACE-1D314615847D}"/>
                </a:ext>
              </a:extLst>
            </p:cNvPr>
            <p:cNvGrpSpPr/>
            <p:nvPr/>
          </p:nvGrpSpPr>
          <p:grpSpPr>
            <a:xfrm>
              <a:off x="316908" y="7132674"/>
              <a:ext cx="3581069" cy="475810"/>
              <a:chOff x="527748" y="3403800"/>
              <a:chExt cx="3581069" cy="475810"/>
            </a:xfrm>
          </p:grpSpPr>
          <p:sp>
            <p:nvSpPr>
              <p:cNvPr id="27" name="正方形/長方形 26">
                <a:extLst>
                  <a:ext uri="{FF2B5EF4-FFF2-40B4-BE49-F238E27FC236}">
                    <a16:creationId xmlns:a16="http://schemas.microsoft.com/office/drawing/2014/main" id="{875A6FC7-0A93-4C9F-8152-E9DCE60F711C}"/>
                  </a:ext>
                </a:extLst>
              </p:cNvPr>
              <p:cNvSpPr/>
              <p:nvPr/>
            </p:nvSpPr>
            <p:spPr>
              <a:xfrm>
                <a:off x="800798" y="3410150"/>
                <a:ext cx="3308019" cy="4694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8" name="楕円 27">
                <a:extLst>
                  <a:ext uri="{FF2B5EF4-FFF2-40B4-BE49-F238E27FC236}">
                    <a16:creationId xmlns:a16="http://schemas.microsoft.com/office/drawing/2014/main" id="{7E0C80E9-75DD-4E89-BE74-B58131C9004A}"/>
                  </a:ext>
                </a:extLst>
              </p:cNvPr>
              <p:cNvSpPr/>
              <p:nvPr/>
            </p:nvSpPr>
            <p:spPr>
              <a:xfrm>
                <a:off x="527748" y="3403800"/>
                <a:ext cx="457200" cy="46946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p>
            </p:txBody>
          </p:sp>
          <p:sp>
            <p:nvSpPr>
              <p:cNvPr id="29" name="テキスト ボックス 28">
                <a:extLst>
                  <a:ext uri="{FF2B5EF4-FFF2-40B4-BE49-F238E27FC236}">
                    <a16:creationId xmlns:a16="http://schemas.microsoft.com/office/drawing/2014/main" id="{FF802102-8AEC-4942-BF16-0BC103407C60}"/>
                  </a:ext>
                </a:extLst>
              </p:cNvPr>
              <p:cNvSpPr txBox="1"/>
              <p:nvPr/>
            </p:nvSpPr>
            <p:spPr>
              <a:xfrm>
                <a:off x="527748" y="3444825"/>
                <a:ext cx="436349" cy="400110"/>
              </a:xfrm>
              <a:prstGeom prst="rect">
                <a:avLst/>
              </a:prstGeom>
              <a:noFill/>
            </p:spPr>
            <p:txBody>
              <a:bodyPr wrap="square" rtlCol="0">
                <a:spAutoFit/>
              </a:bodyPr>
              <a:lstStyle/>
              <a:p>
                <a:r>
                  <a:rPr kumimoji="1" lang="ja-JP" altLang="en-US" sz="2000" b="1" dirty="0">
                    <a:solidFill>
                      <a:schemeClr val="bg1"/>
                    </a:solidFill>
                  </a:rPr>
                  <a:t>４</a:t>
                </a:r>
              </a:p>
            </p:txBody>
          </p:sp>
          <p:sp>
            <p:nvSpPr>
              <p:cNvPr id="30" name="テキスト ボックス 29">
                <a:extLst>
                  <a:ext uri="{FF2B5EF4-FFF2-40B4-BE49-F238E27FC236}">
                    <a16:creationId xmlns:a16="http://schemas.microsoft.com/office/drawing/2014/main" id="{4434120C-373C-4579-89BB-23241F2B588B}"/>
                  </a:ext>
                </a:extLst>
              </p:cNvPr>
              <p:cNvSpPr txBox="1"/>
              <p:nvPr/>
            </p:nvSpPr>
            <p:spPr>
              <a:xfrm>
                <a:off x="1081913" y="3489289"/>
                <a:ext cx="2505075" cy="338554"/>
              </a:xfrm>
              <a:prstGeom prst="rect">
                <a:avLst/>
              </a:prstGeom>
              <a:noFill/>
            </p:spPr>
            <p:txBody>
              <a:bodyPr wrap="square" rtlCol="0">
                <a:spAutoFit/>
              </a:bodyPr>
              <a:lstStyle/>
              <a:p>
                <a:r>
                  <a:rPr lang="ja-JP" altLang="en-US" sz="1600" dirty="0"/>
                  <a:t>ポイントが貯まる</a:t>
                </a:r>
                <a:endParaRPr kumimoji="1" lang="ja-JP" altLang="en-US" sz="1600" dirty="0"/>
              </a:p>
            </p:txBody>
          </p:sp>
        </p:grpSp>
        <p:sp>
          <p:nvSpPr>
            <p:cNvPr id="31" name="正方形/長方形 30">
              <a:extLst>
                <a:ext uri="{FF2B5EF4-FFF2-40B4-BE49-F238E27FC236}">
                  <a16:creationId xmlns:a16="http://schemas.microsoft.com/office/drawing/2014/main" id="{CDB52D72-D294-436A-B560-BCB68AE6C024}"/>
                </a:ext>
              </a:extLst>
            </p:cNvPr>
            <p:cNvSpPr/>
            <p:nvPr/>
          </p:nvSpPr>
          <p:spPr>
            <a:xfrm>
              <a:off x="575822" y="7618413"/>
              <a:ext cx="5749369" cy="1433085"/>
            </a:xfrm>
            <a:prstGeom prst="rect">
              <a:avLst/>
            </a:prstGeom>
          </p:spPr>
          <p:txBody>
            <a:bodyPr wrap="square">
              <a:spAutoFit/>
            </a:bodyPr>
            <a:lstStyle/>
            <a:p>
              <a:pPr lvl="0">
                <a:lnSpc>
                  <a:spcPts val="2100"/>
                </a:lnSpc>
              </a:pPr>
              <a:r>
                <a:rPr lang="ja-JP" altLang="en-US" sz="1600" dirty="0"/>
                <a:t>クレジットカードや</a:t>
              </a:r>
              <a:r>
                <a:rPr lang="en-US" altLang="ja-JP" sz="1600" dirty="0"/>
                <a:t>QR</a:t>
              </a:r>
              <a:r>
                <a:rPr lang="ja-JP" altLang="en-US" sz="1600" dirty="0"/>
                <a:t>決済では、お買物の度に現金決済では貯まらないポイントを貯めることができます。</a:t>
              </a:r>
            </a:p>
            <a:p>
              <a:pPr lvl="0">
                <a:lnSpc>
                  <a:spcPts val="2100"/>
                </a:lnSpc>
              </a:pPr>
              <a:r>
                <a:rPr lang="ja-JP" altLang="en-US" sz="1600" dirty="0"/>
                <a:t>また</a:t>
              </a:r>
              <a:r>
                <a:rPr lang="en-US" altLang="ja-JP" sz="1600" dirty="0"/>
                <a:t>QR</a:t>
              </a:r>
              <a:r>
                <a:rPr lang="ja-JP" altLang="en-US" sz="1600" dirty="0"/>
                <a:t>決済にクレジットカードを登録してお買物をすれば、</a:t>
              </a:r>
              <a:r>
                <a:rPr lang="en-US" altLang="ja-JP" sz="1600" dirty="0"/>
                <a:t>QR</a:t>
              </a:r>
              <a:r>
                <a:rPr lang="ja-JP" altLang="en-US" sz="1600" dirty="0"/>
                <a:t>決済とクレジットカードの両方のポイントが獲得できる場合もあります。</a:t>
              </a:r>
            </a:p>
          </p:txBody>
        </p:sp>
      </p:grpSp>
      <p:sp>
        <p:nvSpPr>
          <p:cNvPr id="32" name="テキスト ボックス 31">
            <a:extLst>
              <a:ext uri="{FF2B5EF4-FFF2-40B4-BE49-F238E27FC236}">
                <a16:creationId xmlns:a16="http://schemas.microsoft.com/office/drawing/2014/main" id="{5E10D8D9-962E-41D1-9A15-B66756BE4694}"/>
              </a:ext>
            </a:extLst>
          </p:cNvPr>
          <p:cNvSpPr txBox="1"/>
          <p:nvPr/>
        </p:nvSpPr>
        <p:spPr>
          <a:xfrm>
            <a:off x="-4696" y="2012"/>
            <a:ext cx="6434071" cy="400110"/>
          </a:xfrm>
          <a:prstGeom prst="rect">
            <a:avLst/>
          </a:prstGeom>
          <a:noFill/>
        </p:spPr>
        <p:txBody>
          <a:bodyPr wrap="square" rtlCol="0">
            <a:spAutoFit/>
          </a:bodyPr>
          <a:lstStyle/>
          <a:p>
            <a:r>
              <a:rPr kumimoji="1" lang="ja-JP" altLang="en-US" sz="2000" b="1" dirty="0">
                <a:solidFill>
                  <a:schemeClr val="bg1"/>
                </a:solidFill>
              </a:rPr>
              <a:t>　４　キャッシュレス利用に関する説明</a:t>
            </a:r>
          </a:p>
        </p:txBody>
      </p:sp>
      <p:sp>
        <p:nvSpPr>
          <p:cNvPr id="5" name="スライド番号プレースホルダー 4">
            <a:extLst>
              <a:ext uri="{FF2B5EF4-FFF2-40B4-BE49-F238E27FC236}">
                <a16:creationId xmlns:a16="http://schemas.microsoft.com/office/drawing/2014/main" id="{4A360D63-57E8-4939-9CFE-3E18F68173C0}"/>
              </a:ext>
            </a:extLst>
          </p:cNvPr>
          <p:cNvSpPr>
            <a:spLocks noGrp="1"/>
          </p:cNvSpPr>
          <p:nvPr>
            <p:ph type="sldNum" sz="quarter" idx="12"/>
          </p:nvPr>
        </p:nvSpPr>
        <p:spPr/>
        <p:txBody>
          <a:bodyPr/>
          <a:lstStyle/>
          <a:p>
            <a:fld id="{0245EBA9-29EF-49B3-A0DE-5E3F2BFEDC62}" type="slidenum">
              <a:rPr kumimoji="1" lang="ja-JP" altLang="en-US" smtClean="0"/>
              <a:t>8</a:t>
            </a:fld>
            <a:endParaRPr kumimoji="1" lang="ja-JP" altLang="en-US"/>
          </a:p>
        </p:txBody>
      </p:sp>
    </p:spTree>
    <p:extLst>
      <p:ext uri="{BB962C8B-B14F-4D97-AF65-F5344CB8AC3E}">
        <p14:creationId xmlns:p14="http://schemas.microsoft.com/office/powerpoint/2010/main" val="136599979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770</TotalTime>
  <Words>3080</Words>
  <Application>Microsoft Office PowerPoint</Application>
  <PresentationFormat>A4 210 x 297 mm</PresentationFormat>
  <Paragraphs>318</Paragraphs>
  <Slides>17</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17</vt:i4>
      </vt:variant>
    </vt:vector>
  </HeadingPairs>
  <TitlesOfParts>
    <vt:vector size="26" baseType="lpstr">
      <vt:lpstr>Meiryo UI</vt:lpstr>
      <vt:lpstr>ＭＳ Ｐゴシック</vt:lpstr>
      <vt:lpstr>メイリオ</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北堀 愛姫</dc:creator>
  <cp:lastModifiedBy>増田 晴美</cp:lastModifiedBy>
  <cp:revision>93</cp:revision>
  <cp:lastPrinted>2022-07-14T04:12:52Z</cp:lastPrinted>
  <dcterms:created xsi:type="dcterms:W3CDTF">2022-07-13T04:00:51Z</dcterms:created>
  <dcterms:modified xsi:type="dcterms:W3CDTF">2025-08-25T00:42:17Z</dcterms:modified>
</cp:coreProperties>
</file>