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5" r:id="rId1"/>
  </p:sldMasterIdLst>
  <p:notesMasterIdLst>
    <p:notesMasterId r:id="rId3"/>
  </p:notesMasterIdLst>
  <p:sldIdLst>
    <p:sldId id="267" r:id="rId2"/>
  </p:sldIdLst>
  <p:sldSz cx="7775575" cy="109077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58" userDrawn="1">
          <p15:clr>
            <a:srgbClr val="A4A3A4"/>
          </p15:clr>
        </p15:guide>
        <p15:guide id="2" pos="2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4C98"/>
    <a:srgbClr val="9FCFFF"/>
    <a:srgbClr val="231EE0"/>
    <a:srgbClr val="FAE9AC"/>
    <a:srgbClr val="F389B9"/>
    <a:srgbClr val="D8FBC1"/>
    <a:srgbClr val="93F97F"/>
    <a:srgbClr val="FBF18D"/>
    <a:srgbClr val="FDF88B"/>
    <a:srgbClr val="FCF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F7FD16-D871-4DB6-9F50-8FB81DB66AF9}" v="50" dt="2023-11-27T03:51:32.8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2448" y="67"/>
      </p:cViewPr>
      <p:guideLst>
        <p:guide orient="horz" pos="3458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microsoft.com/office/2015/10/relationships/revisionInfo" Target="revisionInfo.xml" />
  <Relationship Id="rId3" Type="http://schemas.openxmlformats.org/officeDocument/2006/relationships/notesMaster" Target="notesMasters/notesMaster1.xml" />
  <Relationship Id="rId7" Type="http://schemas.openxmlformats.org/officeDocument/2006/relationships/tableStyles" Target="tableStyle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heme" Target="theme/theme1.xml" />
  <Relationship Id="rId5" Type="http://schemas.openxmlformats.org/officeDocument/2006/relationships/viewProps" Target="viewProps.xml" />
  <Relationship Id="rId4" Type="http://schemas.openxmlformats.org/officeDocument/2006/relationships/presProps" Target="presProps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0733" tIns="45368" rIns="90733" bIns="4536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8" y="2"/>
            <a:ext cx="2918830" cy="495029"/>
          </a:xfrm>
          <a:prstGeom prst="rect">
            <a:avLst/>
          </a:prstGeom>
        </p:spPr>
        <p:txBody>
          <a:bodyPr vert="horz" lIns="90733" tIns="45368" rIns="90733" bIns="45368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2025/9/1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3" tIns="45368" rIns="90733" bIns="4536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33" tIns="45368" rIns="90733" bIns="4536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9"/>
            <a:ext cx="2918830" cy="495028"/>
          </a:xfrm>
          <a:prstGeom prst="rect">
            <a:avLst/>
          </a:prstGeom>
        </p:spPr>
        <p:txBody>
          <a:bodyPr vert="horz" lIns="90733" tIns="45368" rIns="90733" bIns="4536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8" y="9371289"/>
            <a:ext cx="2918830" cy="495028"/>
          </a:xfrm>
          <a:prstGeom prst="rect">
            <a:avLst/>
          </a:prstGeom>
        </p:spPr>
        <p:txBody>
          <a:bodyPr vert="horz" lIns="90733" tIns="45368" rIns="90733" bIns="45368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42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884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266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7688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109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653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595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5375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81225" y="1231900"/>
            <a:ext cx="2373313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93CC5-A9B8-46A1-B8C3-70AA73E05DA2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6387895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287" y="3796139"/>
            <a:ext cx="5901002" cy="2617851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976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8889" y="6922762"/>
            <a:ext cx="4337799" cy="1972063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61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757" indent="0" algn="ctr">
              <a:buNone/>
              <a:defRPr sz="1616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390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218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18612" y="1490721"/>
            <a:ext cx="896237" cy="792627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65697" y="1490721"/>
            <a:ext cx="4010385" cy="792627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673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8402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39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304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845" y="3796139"/>
            <a:ext cx="5901661" cy="2617851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2976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8889" y="6922636"/>
            <a:ext cx="4337799" cy="2012125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616">
                <a:solidFill>
                  <a:schemeClr val="tx1"/>
                </a:solidFill>
              </a:defRPr>
            </a:lvl1pPr>
            <a:lvl2pPr marL="388757" indent="0">
              <a:buNone/>
              <a:defRPr sz="1616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3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7286" y="4195834"/>
            <a:ext cx="2795961" cy="493373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42327" y="4195834"/>
            <a:ext cx="2798081" cy="493373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24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7286" y="3679539"/>
            <a:ext cx="2795962" cy="111985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616" b="0" cap="all" spc="85" baseline="0">
                <a:solidFill>
                  <a:schemeClr val="tx2"/>
                </a:solidFill>
              </a:defRPr>
            </a:lvl1pPr>
            <a:lvl2pPr marL="388757" indent="0">
              <a:buNone/>
              <a:defRPr sz="1616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37286" y="4999369"/>
            <a:ext cx="2795962" cy="41301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42327" y="4999369"/>
            <a:ext cx="2798081" cy="413019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42327" y="3679539"/>
            <a:ext cx="2798081" cy="111985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616" b="0" cap="all" spc="85" baseline="0">
                <a:solidFill>
                  <a:schemeClr val="tx2"/>
                </a:solidFill>
              </a:defRPr>
            </a:lvl1pPr>
            <a:lvl2pPr marL="388757" indent="0">
              <a:buNone/>
              <a:defRPr sz="1616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76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82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94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3887788" cy="109077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820" y="3568832"/>
            <a:ext cx="2798147" cy="1815562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1786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6005" y="1279839"/>
            <a:ext cx="3071352" cy="8348036"/>
          </a:xfrm>
        </p:spPr>
        <p:txBody>
          <a:bodyPr>
            <a:normAutofit/>
          </a:bodyPr>
          <a:lstStyle>
            <a:lvl1pPr>
              <a:defRPr sz="1616">
                <a:solidFill>
                  <a:schemeClr val="tx1"/>
                </a:solidFill>
              </a:defRPr>
            </a:lvl1pPr>
            <a:lvl2pPr>
              <a:defRPr sz="1360">
                <a:solidFill>
                  <a:schemeClr val="tx1"/>
                </a:solidFill>
              </a:defRPr>
            </a:lvl2pPr>
            <a:lvl3pPr>
              <a:defRPr sz="1360">
                <a:solidFill>
                  <a:schemeClr val="tx1"/>
                </a:solidFill>
              </a:defRPr>
            </a:lvl3pPr>
            <a:lvl4pPr>
              <a:defRPr sz="1360">
                <a:solidFill>
                  <a:schemeClr val="tx1"/>
                </a:solidFill>
              </a:defRPr>
            </a:lvl4pPr>
            <a:lvl5pPr>
              <a:defRPr sz="1360">
                <a:solidFill>
                  <a:schemeClr val="tx1"/>
                </a:solidFill>
              </a:defRPr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3820" y="5646178"/>
            <a:ext cx="2420148" cy="3489635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275">
                <a:solidFill>
                  <a:srgbClr val="FFFFFF"/>
                </a:solidFill>
              </a:defRPr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544820" y="9918747"/>
            <a:ext cx="3236760" cy="509027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34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887788" cy="109077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290" y="3568829"/>
            <a:ext cx="2799207" cy="1817952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1786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788" y="0"/>
            <a:ext cx="3891676" cy="10907713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2721">
                <a:solidFill>
                  <a:schemeClr val="tx1"/>
                </a:solidFill>
              </a:defRPr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3820" y="5646180"/>
            <a:ext cx="2420148" cy="34896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275">
                <a:solidFill>
                  <a:srgbClr val="FFFFFF"/>
                </a:solidFill>
              </a:defRPr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44290" y="9918747"/>
            <a:ext cx="3234639" cy="509027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789521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13" Type="http://schemas.openxmlformats.org/officeDocument/2006/relationships/slideLayout" Target="../slideLayouts/slideLayout13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slideLayout" Target="../slideLayouts/slideLayout12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  <Relationship Id="rId14" Type="http://schemas.openxmlformats.org/officeDocument/2006/relationships/theme" Target="../theme/theme1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65697" y="1534352"/>
            <a:ext cx="5049153" cy="189067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697" y="4195836"/>
            <a:ext cx="5049153" cy="49337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4177" y="9922895"/>
            <a:ext cx="1756231" cy="515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fld id="{D72D030D-BC4F-4300-9C1D-DEF9FB5A65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86" y="9918747"/>
            <a:ext cx="3874747" cy="5090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6956" y="9889660"/>
            <a:ext cx="311023" cy="581745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935" spc="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D2EABC4-B37D-4B48-A645-B436E776B1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82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  <p:sldLayoutId id="2147484287" r:id="rId12"/>
    <p:sldLayoutId id="2147483701" r:id="rId13"/>
  </p:sldLayoutIdLst>
  <p:txStyles>
    <p:titleStyle>
      <a:lvl1pPr algn="ctr" defTabSz="777514" rtl="0" eaLnBrk="1" latinLnBrk="0" hangingPunct="1">
        <a:lnSpc>
          <a:spcPct val="90000"/>
        </a:lnSpc>
        <a:spcBef>
          <a:spcPct val="0"/>
        </a:spcBef>
        <a:buNone/>
        <a:defRPr kumimoji="1" sz="2211" kern="1200" cap="all" spc="17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kumimoji="1" sz="153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88757" indent="-194379" algn="l" defTabSz="777514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kumimoji="1" sz="13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83136" indent="-194379" algn="l" defTabSz="777514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kumimoji="1" sz="13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777514" indent="-194379" algn="l" defTabSz="777514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kumimoji="1" sz="13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971893" indent="-194379" algn="l" defTabSz="777514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kumimoji="1" sz="13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117677" indent="-194379" algn="l" defTabSz="777514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kumimoji="1"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1263461" indent="-194379" algn="l" defTabSz="777514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kumimoji="1"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1409245" indent="-194379" algn="l" defTabSz="777514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kumimoji="1" sz="136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555029" indent="-194379" algn="l" defTabSz="777514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kumimoji="1" sz="136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png" /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2.xml" />
  <Relationship Id="rId4" Type="http://schemas.openxmlformats.org/officeDocument/2006/relationships/hyperlink" Target="mailto:jigyo-ikea@za.tnc.ne.jp" TargetMode="Externa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926E6E0-E8FF-72AF-3183-6EE322B47AD7}"/>
              </a:ext>
            </a:extLst>
          </p:cNvPr>
          <p:cNvSpPr txBox="1"/>
          <p:nvPr/>
        </p:nvSpPr>
        <p:spPr>
          <a:xfrm>
            <a:off x="86143" y="1714866"/>
            <a:ext cx="7583551" cy="256850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txBody>
          <a:bodyPr vert="horz" wrap="square" rtlCol="0">
            <a:noAutofit/>
          </a:bodyPr>
          <a:lstStyle/>
          <a:p>
            <a:r>
              <a:rPr lang="ja-JP" altLang="en-US" sz="180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医療的ケア児・者等のご家族が要望している短期入所の</a:t>
            </a:r>
            <a:r>
              <a:rPr lang="ja-JP" altLang="en-US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受け入れ先がまだまだ充足していないのが静岡県の現状です。</a:t>
            </a:r>
            <a:endParaRPr lang="en-US" altLang="ja-JP" b="1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r>
              <a:rPr lang="ja-JP" altLang="en-US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昨年度はこの問題の解決策を見出すために、生活支援事業と障害福祉サービスを一体的に提供し看多機を実践している事例を共有し、</a:t>
            </a:r>
            <a:r>
              <a:rPr lang="ja-JP" altLang="en-US" sz="180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行政・事業所管理者・医療的ケア児等コーディネーターが</a:t>
            </a:r>
            <a:r>
              <a:rPr lang="ja-JP" altLang="en-US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協働することが大切なことを実感しました。</a:t>
            </a:r>
            <a:endParaRPr lang="en-US" altLang="ja-JP" b="1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r>
              <a:rPr lang="ja-JP" altLang="en-US" sz="180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今年度もこの課題について、情報共有・交換し、医療的ケア児者、重症心身障害児者の支援に繋がるよう一緒に考えてみましょう。</a:t>
            </a:r>
            <a:endParaRPr lang="en-US" altLang="ja-JP" sz="1800" b="1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B838AE6B-4D5F-4EFA-5A52-4C66EB7C57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455" y="8910471"/>
            <a:ext cx="3075778" cy="1764021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D3B2B4F-A97B-1BFD-6593-5DDE0913EB70}"/>
              </a:ext>
            </a:extLst>
          </p:cNvPr>
          <p:cNvSpPr txBox="1"/>
          <p:nvPr/>
        </p:nvSpPr>
        <p:spPr>
          <a:xfrm>
            <a:off x="202198" y="5787179"/>
            <a:ext cx="2280287" cy="2747221"/>
          </a:xfrm>
          <a:prstGeom prst="roundRect">
            <a:avLst/>
          </a:prstGeom>
          <a:gradFill>
            <a:gsLst>
              <a:gs pos="5000">
                <a:srgbClr val="FDF88B"/>
              </a:gs>
              <a:gs pos="64000">
                <a:srgbClr val="FBF5D5"/>
              </a:gs>
              <a:gs pos="30000">
                <a:srgbClr val="FCFAAA"/>
              </a:gs>
              <a:gs pos="100000">
                <a:srgbClr val="FBF5D5"/>
              </a:gs>
            </a:gsLst>
            <a:lin ang="5400000" scaled="1"/>
          </a:gradFill>
          <a:ln w="38100">
            <a:solidFill>
              <a:srgbClr val="FDF88B"/>
            </a:solidFill>
          </a:ln>
        </p:spPr>
        <p:txBody>
          <a:bodyPr vert="horz" wrap="square" rtlCol="0">
            <a:noAutofit/>
          </a:bodyPr>
          <a:lstStyle/>
          <a:p>
            <a:pPr algn="ctr"/>
            <a:r>
              <a:rPr lang="ja-JP" altLang="en-US" sz="3600" b="1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西部</a:t>
            </a:r>
            <a:endParaRPr lang="en-US" altLang="ja-JP" sz="3600" b="1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4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令和</a:t>
            </a:r>
            <a:r>
              <a:rPr lang="en-US" altLang="ja-JP" sz="24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24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年</a:t>
            </a:r>
            <a:endParaRPr lang="en-US" altLang="ja-JP" sz="24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17</a:t>
            </a:r>
            <a:r>
              <a:rPr lang="ja-JP" altLang="en-US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日（水）</a:t>
            </a:r>
            <a:endParaRPr lang="en-US" altLang="ja-JP" sz="28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13</a:t>
            </a:r>
            <a:r>
              <a:rPr lang="ja-JP" altLang="en-US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30</a:t>
            </a:r>
          </a:p>
          <a:p>
            <a:pPr algn="ctr"/>
            <a:r>
              <a:rPr lang="ja-JP" altLang="en-US" sz="20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中遠総合庁舎</a:t>
            </a:r>
            <a:endParaRPr lang="en-US" altLang="ja-JP" sz="20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　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3D1D138-F4D6-883D-F4E2-025758B33C70}"/>
              </a:ext>
            </a:extLst>
          </p:cNvPr>
          <p:cNvSpPr txBox="1"/>
          <p:nvPr/>
        </p:nvSpPr>
        <p:spPr>
          <a:xfrm>
            <a:off x="221936" y="0"/>
            <a:ext cx="74674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algun Gothic Semilight" panose="020B0502040204020203" pitchFamily="50" charset="-128"/>
              </a:rPr>
              <a:t>令和７年度</a:t>
            </a:r>
            <a:endParaRPr lang="en-US" altLang="ja-JP" sz="3600" b="1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algun Gothic Semilight" panose="020B0502040204020203" pitchFamily="50" charset="-128"/>
            </a:endParaRPr>
          </a:p>
          <a:p>
            <a:r>
              <a:rPr lang="ja-JP" altLang="en-US" sz="3600" b="1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algun Gothic Semilight" panose="020B0502040204020203" pitchFamily="50" charset="-128"/>
              </a:rPr>
              <a:t>静岡県医療的ケア児等</a:t>
            </a:r>
            <a:endParaRPr lang="en-US" altLang="ja-JP" sz="3600" b="1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algun Gothic Semilight" panose="020B0502040204020203" pitchFamily="50" charset="-128"/>
            </a:endParaRPr>
          </a:p>
          <a:p>
            <a:r>
              <a:rPr lang="ja-JP" altLang="en-US" sz="3600" b="1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algun Gothic Semilight" panose="020B0502040204020203" pitchFamily="50" charset="-128"/>
              </a:rPr>
              <a:t>　　　　コーディネーター交流会</a:t>
            </a:r>
          </a:p>
          <a:p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6D247AC-9FA8-356A-ACDD-A2CFE30D12CB}"/>
              </a:ext>
            </a:extLst>
          </p:cNvPr>
          <p:cNvSpPr txBox="1"/>
          <p:nvPr/>
        </p:nvSpPr>
        <p:spPr>
          <a:xfrm>
            <a:off x="2694702" y="5787179"/>
            <a:ext cx="2280287" cy="2747220"/>
          </a:xfrm>
          <a:prstGeom prst="roundRect">
            <a:avLst/>
          </a:prstGeom>
          <a:gradFill>
            <a:gsLst>
              <a:gs pos="5000">
                <a:srgbClr val="FDF88B"/>
              </a:gs>
              <a:gs pos="64000">
                <a:srgbClr val="FBF5D5"/>
              </a:gs>
              <a:gs pos="30000">
                <a:srgbClr val="FCFAAA"/>
              </a:gs>
              <a:gs pos="100000">
                <a:srgbClr val="FBF5D5"/>
              </a:gs>
            </a:gsLst>
            <a:lin ang="5400000" scaled="1"/>
          </a:gradFill>
          <a:ln w="38100">
            <a:solidFill>
              <a:srgbClr val="FDF88B"/>
            </a:solidFill>
          </a:ln>
        </p:spPr>
        <p:txBody>
          <a:bodyPr vert="horz" wrap="square" rtlCol="0">
            <a:noAutofit/>
          </a:bodyPr>
          <a:lstStyle/>
          <a:p>
            <a:pPr algn="ctr"/>
            <a:r>
              <a:rPr lang="ja-JP" altLang="en-US" sz="3600" b="1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中部</a:t>
            </a:r>
            <a:endParaRPr lang="en-US" altLang="ja-JP" sz="3600" b="1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4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令和８年</a:t>
            </a:r>
            <a:endParaRPr lang="en-US" altLang="ja-JP" sz="24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２月</a:t>
            </a:r>
            <a:r>
              <a:rPr lang="en-US" altLang="ja-JP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日（火）</a:t>
            </a:r>
            <a:endParaRPr lang="en-US" altLang="ja-JP" sz="28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13</a:t>
            </a:r>
            <a:r>
              <a:rPr lang="ja-JP" altLang="en-US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30</a:t>
            </a:r>
          </a:p>
          <a:p>
            <a:pPr algn="ctr"/>
            <a:r>
              <a:rPr lang="ja-JP" altLang="en-US" sz="20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藤枝総合庁舎</a:t>
            </a:r>
            <a:endParaRPr lang="en-US" altLang="ja-JP" sz="20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000" dirty="0">
                <a:solidFill>
                  <a:schemeClr val="accent4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　</a:t>
            </a:r>
            <a:endParaRPr lang="en-US" altLang="ja-JP" sz="2000" dirty="0">
              <a:solidFill>
                <a:schemeClr val="accent4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EE208DC-FA54-0422-8255-D3F61A712AB4}"/>
              </a:ext>
            </a:extLst>
          </p:cNvPr>
          <p:cNvSpPr txBox="1"/>
          <p:nvPr/>
        </p:nvSpPr>
        <p:spPr>
          <a:xfrm>
            <a:off x="5131434" y="5787178"/>
            <a:ext cx="2355799" cy="2747220"/>
          </a:xfrm>
          <a:prstGeom prst="roundRect">
            <a:avLst/>
          </a:prstGeom>
          <a:gradFill>
            <a:gsLst>
              <a:gs pos="5000">
                <a:srgbClr val="FDF88B"/>
              </a:gs>
              <a:gs pos="64000">
                <a:srgbClr val="FBF5D5"/>
              </a:gs>
              <a:gs pos="30000">
                <a:srgbClr val="FCFAAA"/>
              </a:gs>
              <a:gs pos="100000">
                <a:srgbClr val="FBF5D5"/>
              </a:gs>
            </a:gsLst>
            <a:lin ang="5400000" scaled="1"/>
          </a:gradFill>
          <a:ln w="38100">
            <a:solidFill>
              <a:srgbClr val="FDF88B"/>
            </a:solidFill>
          </a:ln>
        </p:spPr>
        <p:txBody>
          <a:bodyPr vert="horz" wrap="square" rtlCol="0">
            <a:noAutofit/>
          </a:bodyPr>
          <a:lstStyle/>
          <a:p>
            <a:pPr algn="ctr"/>
            <a:r>
              <a:rPr lang="ja-JP" altLang="en-US" sz="3600" b="1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東部</a:t>
            </a:r>
            <a:endParaRPr lang="en-US" altLang="ja-JP" sz="3600" b="1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4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令和８年</a:t>
            </a:r>
            <a:endParaRPr lang="en-US" altLang="ja-JP" sz="24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２月</a:t>
            </a:r>
            <a:r>
              <a:rPr lang="en-US" altLang="ja-JP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28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日（火）</a:t>
            </a:r>
            <a:endParaRPr lang="en-US" altLang="ja-JP" sz="28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13</a:t>
            </a:r>
            <a:r>
              <a:rPr lang="ja-JP" altLang="en-US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6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30</a:t>
            </a:r>
          </a:p>
          <a:p>
            <a:pPr algn="ctr"/>
            <a:r>
              <a:rPr lang="ja-JP" altLang="en-US" sz="20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沼津プラサ</a:t>
            </a:r>
            <a:endParaRPr lang="en-US" altLang="ja-JP" sz="20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0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ヴェルデ</a:t>
            </a:r>
            <a:endParaRPr lang="en-US" altLang="ja-JP" sz="20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　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648AA11-6CA5-8760-1829-A7CF08E65564}"/>
              </a:ext>
            </a:extLst>
          </p:cNvPr>
          <p:cNvSpPr txBox="1"/>
          <p:nvPr/>
        </p:nvSpPr>
        <p:spPr>
          <a:xfrm>
            <a:off x="581891" y="8828117"/>
            <a:ext cx="409816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rgbClr val="4C4C9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000" dirty="0">
                <a:solidFill>
                  <a:srgbClr val="4C4C9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2000" dirty="0">
                <a:solidFill>
                  <a:srgbClr val="4C4C9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000" dirty="0">
                <a:solidFill>
                  <a:srgbClr val="4C4C9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≪</a:t>
            </a:r>
            <a:r>
              <a:rPr lang="en-US" altLang="ja-JP" sz="2000" dirty="0">
                <a:solidFill>
                  <a:srgbClr val="4C4C98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000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お問合せ先≫</a:t>
            </a:r>
            <a:endParaRPr lang="en-US" altLang="ja-JP" sz="2000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r>
              <a:rPr lang="ja-JP" altLang="en-US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静岡県医療的ケア児等支援センター</a:t>
            </a:r>
            <a:endParaRPr lang="en-US" altLang="ja-JP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r>
              <a:rPr lang="ja-JP" altLang="en-US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　中澤範子、古林美恵子</a:t>
            </a:r>
            <a:endParaRPr lang="en-US" altLang="ja-JP" dirty="0">
              <a:solidFill>
                <a:srgbClr val="4C4C98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r>
              <a:rPr lang="ja-JP" altLang="en-US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   電話　</a:t>
            </a:r>
            <a:r>
              <a:rPr lang="en-US" altLang="ja-JP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054-204-1380</a:t>
            </a:r>
          </a:p>
          <a:p>
            <a:r>
              <a:rPr lang="en-US" altLang="ja-JP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   FAX</a:t>
            </a:r>
            <a:r>
              <a:rPr lang="ja-JP" altLang="en-US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054-204-1385</a:t>
            </a:r>
          </a:p>
          <a:p>
            <a:r>
              <a:rPr lang="en-US" altLang="ja-JP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E-mail</a:t>
            </a:r>
            <a:r>
              <a:rPr lang="ja-JP" altLang="en-US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jigyo-ikea@za.tnc.</a:t>
            </a:r>
            <a:r>
              <a:rPr lang="en-US" altLang="ja-JP" u="sng" dirty="0">
                <a:solidFill>
                  <a:srgbClr val="4C4C9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ne.jp</a:t>
            </a:r>
            <a:endParaRPr kumimoji="1" lang="ja-JP" altLang="en-US" dirty="0">
              <a:solidFill>
                <a:srgbClr val="4C4C98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D99CEE-B45B-2136-A340-6F47558F1856}"/>
              </a:ext>
            </a:extLst>
          </p:cNvPr>
          <p:cNvSpPr/>
          <p:nvPr/>
        </p:nvSpPr>
        <p:spPr>
          <a:xfrm>
            <a:off x="202198" y="4376099"/>
            <a:ext cx="7381350" cy="1292121"/>
          </a:xfrm>
          <a:prstGeom prst="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今年のテーマ</a:t>
            </a:r>
            <a:endParaRPr kumimoji="1" lang="en-US" altLang="ja-JP" b="1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・医療的ケア児・者等の短期入所の受け入れ先を開拓する過程で私た</a:t>
            </a:r>
            <a:endParaRPr kumimoji="1" lang="en-US" altLang="ja-JP" b="1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ちはどのように関わるか？</a:t>
            </a:r>
            <a:endParaRPr kumimoji="1" lang="en-US" altLang="ja-JP" b="1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・医療的ケア児・者等に伴走するコーディネーターとは何かを考える</a:t>
            </a:r>
            <a:endParaRPr kumimoji="1" lang="en-US" altLang="ja-JP" b="1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3536664"/>
      </p:ext>
    </p:extLst>
  </p:cSld>
  <p:clrMapOvr>
    <a:masterClrMapping/>
  </p:clrMapOvr>
</p:sld>
</file>

<file path=ppt/theme/theme1.xml><?xml version="1.0" encoding="utf-8"?>
<a:theme xmlns:a="http://schemas.openxmlformats.org/drawingml/2006/main" name="パーセル">
  <a:themeElements>
    <a:clrScheme name="黄色がかったオレンジ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パーセル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淡い単色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