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2"/>
  </p:sldMasterIdLst>
  <p:notesMasterIdLst>
    <p:notesMasterId r:id="rId3"/>
  </p:notesMasterIdLst>
  <p:sldIdLst>
    <p:sldId id="256" r:id="rId4"/>
    <p:sldId id="259" r:id="rId5"/>
  </p:sldIdLst>
  <p:sldSz cx="6840538" cy="9899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  <a:srgbClr val="CCFF99"/>
    <a:srgbClr val="33EB6C"/>
    <a:srgbClr val="66FF99"/>
    <a:srgbClr val="66FFFF"/>
    <a:srgbClr val="66CCFF"/>
    <a:srgbClr val="FFFF99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4"/>
    <p:restoredTop sz="94660"/>
  </p:normalViewPr>
  <p:slideViewPr>
    <p:cSldViewPr snapToGrid="0">
      <p:cViewPr varScale="1">
        <p:scale>
          <a:sx n="58" d="100"/>
          <a:sy n="58" d="100"/>
        </p:scale>
        <p:origin x="-313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7" y="1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r">
              <a:defRPr sz="1200"/>
            </a:lvl1pPr>
          </a:lstStyle>
          <a:p>
            <a:fld id="{B8CD4CC4-88EC-49B9-84A3-FF777422BB86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43013"/>
            <a:ext cx="23161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05" tIns="44152" rIns="88305" bIns="44152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05" tIns="44152" rIns="88305" bIns="441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370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7" y="9441370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r">
              <a:defRPr sz="1200"/>
            </a:lvl1pPr>
          </a:lstStyle>
          <a:p>
            <a:fld id="{89E61DC9-BCE0-442D-8E58-C6AC3BD83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1pPr>
    <a:lvl2pPr marL="478755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2pPr>
    <a:lvl3pPr marL="95750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3pPr>
    <a:lvl4pPr marL="1436264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4pPr>
    <a:lvl5pPr marL="191501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5pPr>
    <a:lvl6pPr marL="2393773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6pPr>
    <a:lvl7pPr marL="2872528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7pPr>
    <a:lvl8pPr marL="3351282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8pPr>
    <a:lvl9pPr marL="3830037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3041" y="1620152"/>
            <a:ext cx="5814457" cy="3446545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5067" y="5199609"/>
            <a:ext cx="5130404" cy="2390123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7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2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27065"/>
            <a:ext cx="1474991" cy="838949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27065"/>
            <a:ext cx="4339466" cy="838949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7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6725" y="2468040"/>
            <a:ext cx="5899964" cy="4117979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6725" y="6624977"/>
            <a:ext cx="5899964" cy="216554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1178" y="527067"/>
            <a:ext cx="5899964" cy="1913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1179" y="2426790"/>
            <a:ext cx="2893868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616122"/>
            <a:ext cx="2893868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426790"/>
            <a:ext cx="2908120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616122"/>
            <a:ext cx="2908120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87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8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08120" y="1425368"/>
            <a:ext cx="3463022" cy="7035168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425368"/>
            <a:ext cx="3463022" cy="7035168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735873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0287" y="527067"/>
            <a:ext cx="5899964" cy="191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0287" y="2635323"/>
            <a:ext cx="5899964" cy="628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175511"/>
            <a:ext cx="2308682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3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kumimoji="1"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ボックス 3"/>
          <p:cNvSpPr txBox="1"/>
          <p:nvPr/>
        </p:nvSpPr>
        <p:spPr>
          <a:xfrm>
            <a:off x="0" y="376290"/>
            <a:ext cx="6840538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いる方へ</a:t>
            </a:r>
          </a:p>
        </p:txBody>
      </p:sp>
      <p:sp>
        <p:nvSpPr>
          <p:cNvPr id="1108" name="角丸四角形 4"/>
          <p:cNvSpPr/>
          <p:nvPr/>
        </p:nvSpPr>
        <p:spPr>
          <a:xfrm>
            <a:off x="25052" y="714844"/>
            <a:ext cx="6764054" cy="1164921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「眼の障害」の認定基準の改正による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額改定請求のご案内</a:t>
            </a:r>
          </a:p>
        </p:txBody>
      </p:sp>
      <p:sp>
        <p:nvSpPr>
          <p:cNvPr id="1109" name="正方形/長方形 5"/>
          <p:cNvSpPr/>
          <p:nvPr/>
        </p:nvSpPr>
        <p:spPr>
          <a:xfrm>
            <a:off x="-51432" y="2171685"/>
            <a:ext cx="6840538" cy="3152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lnSpc>
                <a:spcPts val="2500"/>
              </a:lnSpc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眼の障害で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いる方については、「眼の障害」の認定基準の改正（令和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４年４月１日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改正）により、障害等級が上がり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5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具体的には、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２級の手当額を認定されて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いる方のうち、裏面に該当する方（改正後の認定基準を適用した結果、障害等級が上がる方）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認定基準の改正に伴って、障害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等級が上がり、手当額の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増額を希望される場合は、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17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降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、額改定請求のお手続きを行ってください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10" name="図 20"/>
          <p:cNvPicPr/>
          <p:nvPr/>
        </p:nvPicPr>
        <p:blipFill>
          <a:blip r:embed="rId1"/>
          <a:stretch>
            <a:fillRect/>
          </a:stretch>
        </p:blipFill>
        <p:spPr>
          <a:xfrm>
            <a:off x="499212" y="8794417"/>
            <a:ext cx="2082406" cy="674157"/>
          </a:xfrm>
          <a:prstGeom prst="rect">
            <a:avLst/>
          </a:prstGeom>
        </p:spPr>
      </p:pic>
      <p:sp>
        <p:nvSpPr>
          <p:cNvPr id="1111" name="正方形/長方形 13"/>
          <p:cNvSpPr/>
          <p:nvPr/>
        </p:nvSpPr>
        <p:spPr>
          <a:xfrm>
            <a:off x="50103" y="5792861"/>
            <a:ext cx="6739003" cy="2209363"/>
          </a:xfrm>
          <a:prstGeom prst="rect">
            <a:avLst/>
          </a:prstGeom>
          <a:solidFill>
            <a:srgbClr val="CCFFCC"/>
          </a:solidFill>
          <a:ln w="254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144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額改定請求に当たっての注意点</a:t>
            </a: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「眼の障害」の認定基準の改正に伴う額改定請求は、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ja-JP" altLang="en-US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令和４年４月末日までに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請求された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場合で、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の結果、障害等級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が上がり、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手当額が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増額改定される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場合は、令和４年５月分からの手当額が増額となります。</a:t>
            </a:r>
            <a:endParaRPr kumimoji="1"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2" name="正方形/長方形 24"/>
          <p:cNvSpPr/>
          <p:nvPr/>
        </p:nvSpPr>
        <p:spPr>
          <a:xfrm>
            <a:off x="-51432" y="8024738"/>
            <a:ext cx="6751530" cy="506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spcBef>
                <a:spcPts val="1800"/>
              </a:spcBef>
            </a:pPr>
            <a:r>
              <a:rPr kumimoji="1"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「眼の障害」の認定基準の改正の詳細については、認定基準改正のご案内をご覧ください。</a:t>
            </a:r>
          </a:p>
        </p:txBody>
      </p:sp>
      <p:sp>
        <p:nvSpPr>
          <p:cNvPr id="1113" name="正方形/長方形 7"/>
          <p:cNvSpPr/>
          <p:nvPr/>
        </p:nvSpPr>
        <p:spPr>
          <a:xfrm>
            <a:off x="3144007" y="8794417"/>
            <a:ext cx="3377648" cy="67415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メイリオ"/>
                <a:ea typeface="メイリオ"/>
              </a:rPr>
              <a:t>静岡県健康福祉部障害福祉課</a:t>
            </a:r>
            <a:endParaRPr lang="ja-JP" altLang="en-US">
              <a:latin typeface="メイリオ"/>
              <a:ea typeface="メイリオ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メイリオ"/>
                <a:ea typeface="メイリオ"/>
              </a:rPr>
              <a:t>〒420-8601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/>
                <a:ea typeface="メイリオ"/>
              </a:rPr>
              <a:t>静岡市葵区追手町９－６</a:t>
            </a:r>
            <a:endParaRPr kumimoji="1" lang="en-US" altLang="ja-JP" sz="1400" dirty="0" smtClean="0">
              <a:solidFill>
                <a:schemeClr val="tx1"/>
              </a:solidFill>
              <a:latin typeface="メイリオ"/>
              <a:ea typeface="メイリオ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メイリオ"/>
                <a:ea typeface="メイリオ"/>
              </a:rPr>
              <a:t>電話番号　054-221-3686</a:t>
            </a:r>
            <a:endParaRPr kumimoji="1" lang="ja-JP" altLang="en-US" sz="1400" dirty="0">
              <a:latin typeface="メイリオ"/>
              <a:ea typeface="メイリオ"/>
            </a:endParaRPr>
          </a:p>
        </p:txBody>
      </p:sp>
      <p:sp>
        <p:nvSpPr>
          <p:cNvPr id="1114" name="テキスト ボックス 8"/>
          <p:cNvSpPr txBox="1"/>
          <p:nvPr/>
        </p:nvSpPr>
        <p:spPr>
          <a:xfrm>
            <a:off x="5518014" y="51585"/>
            <a:ext cx="12710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別紙２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76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60170"/>
              </p:ext>
            </p:extLst>
          </p:nvPr>
        </p:nvGraphicFramePr>
        <p:xfrm>
          <a:off x="50102" y="2566388"/>
          <a:ext cx="6764055" cy="281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918">
                  <a:extLst>
                    <a:ext uri="{9D8B030D-6E8A-4147-A177-3AD203B41FA5}"/>
                  </a:extLst>
                </a:gridCol>
                <a:gridCol w="5851137">
                  <a:extLst>
                    <a:ext uri="{9D8B030D-6E8A-4147-A177-3AD203B41FA5}"/>
                  </a:extLst>
                </a:gridCol>
              </a:tblGrid>
              <a:tr h="4281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/>
                </a:extLst>
              </a:tr>
              <a:tr h="42816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１級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1455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3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7" name="角丸四角形 9"/>
          <p:cNvSpPr/>
          <p:nvPr/>
        </p:nvSpPr>
        <p:spPr>
          <a:xfrm>
            <a:off x="50102" y="252781"/>
            <a:ext cx="6739003" cy="714805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「眼の障害」の認定基準の改正（令和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１日）に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よる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額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改定請求の対象となる方</a:t>
            </a:r>
          </a:p>
        </p:txBody>
      </p:sp>
      <p:sp>
        <p:nvSpPr>
          <p:cNvPr id="1118" name="正方形/長方形 11"/>
          <p:cNvSpPr/>
          <p:nvPr/>
        </p:nvSpPr>
        <p:spPr>
          <a:xfrm>
            <a:off x="0" y="1068611"/>
            <a:ext cx="6867575" cy="1220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Bef>
                <a:spcPts val="18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眼の障害で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受給されている方のうち、以下に記載している「改正後の認定基準」を適用した結果、現在の障害等級よりも等級が上がる方は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増額させるための「額改定請求」の対象となります。</a:t>
            </a:r>
          </a:p>
        </p:txBody>
      </p:sp>
      <p:sp>
        <p:nvSpPr>
          <p:cNvPr id="1119" name="正方形/長方形 18"/>
          <p:cNvSpPr/>
          <p:nvPr/>
        </p:nvSpPr>
        <p:spPr>
          <a:xfrm>
            <a:off x="50102" y="2178175"/>
            <a:ext cx="1923570" cy="300626"/>
          </a:xfrm>
          <a:prstGeom prst="rect">
            <a:avLst/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36000" rtlCol="0" anchor="ctr"/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</a:t>
            </a:r>
          </a:p>
        </p:txBody>
      </p:sp>
      <p:sp>
        <p:nvSpPr>
          <p:cNvPr id="1120" name="正方形/長方形 1"/>
          <p:cNvSpPr/>
          <p:nvPr/>
        </p:nvSpPr>
        <p:spPr>
          <a:xfrm>
            <a:off x="0" y="5469499"/>
            <a:ext cx="718285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お問い合わせは、お住まい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の市区町村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までお願いします。</a:t>
            </a:r>
            <a:endParaRPr kumimoji="1" lang="en-US" altLang="ja-JP" sz="14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spcBef>
                <a:spcPts val="4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2864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1204</TotalTime>
  <Words>504</Words>
  <Application>JUST Focus</Application>
  <Paragraphs>25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4.1.6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幸野 和喜(kouno-kazuki.yp3)</dc:creator>
  <cp:lastModifiedBy>竹原　一真</cp:lastModifiedBy>
  <cp:lastPrinted>2021-11-15T04:34:26Z</cp:lastPrinted>
  <dcterms:created xsi:type="dcterms:W3CDTF">2021-06-09T02:48:52Z</dcterms:created>
  <dcterms:modified xsi:type="dcterms:W3CDTF">2022-01-18T06:35:09Z</dcterms:modified>
  <cp:revision>115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