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officeDocument/2006/relationships/extended-properties" Target="docProps/app.xml" />
  <Relationship Id="rId2" Type="http://schemas.openxmlformats.org/package/2006/relationships/metadata/core-properties" Target="docProps/core.xml"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Lst>
  <p:sldSz cx="7559675" cy="106934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EF4E8"/>
    <a:srgbClr val="58CCF5"/>
    <a:srgbClr val="FAB766"/>
    <a:srgbClr val="FABE76"/>
    <a:srgbClr val="FBD19F"/>
    <a:srgbClr val="FDE8CF"/>
    <a:srgbClr val="FBCC93"/>
    <a:srgbClr val="FCC98C"/>
    <a:srgbClr val="FBC4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88D42B-6430-4636-BD2E-B96D4540D172}" v="70" dt="2023-03-27T08:57:39.1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88" autoAdjust="0"/>
    <p:restoredTop sz="94706" autoAdjust="0"/>
  </p:normalViewPr>
  <p:slideViewPr>
    <p:cSldViewPr snapToGrid="0">
      <p:cViewPr varScale="1">
        <p:scale>
          <a:sx n="71" d="100"/>
          <a:sy n="71" d="100"/>
        </p:scale>
        <p:origin x="2886" y="78"/>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presProps" Target="presProps.xml" />
  <Relationship Id="rId3" Type="http://schemas.openxmlformats.org/officeDocument/2006/relationships/slide" Target="slides/slide2.xml" />
  <Relationship Id="rId7" Type="http://schemas.openxmlformats.org/officeDocument/2006/relationships/slide" Target="slides/slide6.xml" />
  <Relationship Id="rId12" Type="http://schemas.microsoft.com/office/2015/10/relationships/revisionInfo" Target="revisionInfo.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tableStyles" Target="tableStyles.xml" />
  <Relationship Id="rId5" Type="http://schemas.openxmlformats.org/officeDocument/2006/relationships/slide" Target="slides/slide4.xml" />
  <Relationship Id="rId10" Type="http://schemas.openxmlformats.org/officeDocument/2006/relationships/theme" Target="theme/theme1.xml" />
  <Relationship Id="rId4" Type="http://schemas.openxmlformats.org/officeDocument/2006/relationships/slide" Target="slides/slide3.xml" />
  <Relationship Id="rId9" Type="http://schemas.openxmlformats.org/officeDocument/2006/relationships/viewProps" Target="viewProps.xml" />
</Relationship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Masters/_rels/slideMaster1.xml.rels>&#65279;<?xml version="1.0" encoding="utf-8" standalone="yes"?>
<Relationships xmlns="http://schemas.openxmlformats.org/package/2006/relationships">
  <Relationship Id="rId2" Type="http://schemas.openxmlformats.org/officeDocument/2006/relationships/theme" Target="../theme/theme1.xml" />
  <Relationship Id="rId1" Type="http://schemas.openxmlformats.org/officeDocument/2006/relationships/slideLayout" Target="../slideLayouts/slideLayout1.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file://localhost/Users/qg02/Desktop/data/05_%E8%87%AA%E7%AB%8B%E6%94%AF%E6%8F%B4%E3%83%81%E3%83%A9%E3%82%B7%E3%83%AA%E3%83%BC%E3%83%95/jiritsushien_ill.jpg" TargetMode="External" />
  <Relationship Id="rId2" Type="http://schemas.openxmlformats.org/officeDocument/2006/relationships/image" Target="../media/image1.jpeg" />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3" Type="http://schemas.openxmlformats.org/officeDocument/2006/relationships/image" Target="../media/image3.png" />
  <Relationship Id="rId2" Type="http://schemas.openxmlformats.org/officeDocument/2006/relationships/image" Target="../media/image2.png" />
  <Relationship Id="rId1" Type="http://schemas.openxmlformats.org/officeDocument/2006/relationships/slideLayout" Target="../slideLayouts/slideLayout1.xml" />
  <Relationship Id="rId6" Type="http://schemas.openxmlformats.org/officeDocument/2006/relationships/image" Target="../media/image6.png" />
  <Relationship Id="rId5" Type="http://schemas.openxmlformats.org/officeDocument/2006/relationships/image" Target="../media/image5.png" />
  <Relationship Id="rId4" Type="http://schemas.openxmlformats.org/officeDocument/2006/relationships/image" Target="../media/image4.png"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6.xml.rels>&#65279;<?xml version="1.0" encoding="utf-8" standalone="yes"?>
<Relationships xmlns="http://schemas.openxmlformats.org/package/2006/relationships">
  <Relationship Id="rId2" Type="http://schemas.openxmlformats.org/officeDocument/2006/relationships/image" Target="../media/image7.jpeg" />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図 17">
            <a:extLst>
              <a:ext uri="{FF2B5EF4-FFF2-40B4-BE49-F238E27FC236}">
                <a16:creationId xmlns:a16="http://schemas.microsoft.com/office/drawing/2014/main" id="{610B0884-D812-4F90-BC13-7E54358A6AE2}"/>
              </a:ext>
            </a:extLst>
          </p:cNvPr>
          <p:cNvPicPr/>
          <p:nvPr/>
        </p:nvPicPr>
        <p:blipFill>
          <a:blip r:embed="rId2" r:link="rId3" cstate="print"/>
          <a:stretch>
            <a:fillRect/>
          </a:stretch>
        </p:blipFill>
        <p:spPr>
          <a:xfrm>
            <a:off x="4558553" y="2150064"/>
            <a:ext cx="3001122" cy="4464664"/>
          </a:xfrm>
          <a:prstGeom prst="rect">
            <a:avLst/>
          </a:prstGeom>
        </p:spPr>
      </p:pic>
      <p:cxnSp>
        <p:nvCxnSpPr>
          <p:cNvPr id="32" name="直線コネクタ 31">
            <a:extLst>
              <a:ext uri="{FF2B5EF4-FFF2-40B4-BE49-F238E27FC236}">
                <a16:creationId xmlns:a16="http://schemas.microsoft.com/office/drawing/2014/main" id="{986D4E76-B3AE-4E99-87FD-CD0106C1D194}"/>
              </a:ext>
            </a:extLst>
          </p:cNvPr>
          <p:cNvCxnSpPr/>
          <p:nvPr/>
        </p:nvCxnSpPr>
        <p:spPr>
          <a:xfrm>
            <a:off x="431988" y="9209831"/>
            <a:ext cx="6863461" cy="0"/>
          </a:xfrm>
          <a:prstGeom prst="line">
            <a:avLst/>
          </a:prstGeom>
          <a:ln w="25400">
            <a:solidFill>
              <a:srgbClr val="F7941D"/>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81204EA7-06A4-44CC-8590-45C847BA75E2}"/>
              </a:ext>
            </a:extLst>
          </p:cNvPr>
          <p:cNvCxnSpPr/>
          <p:nvPr/>
        </p:nvCxnSpPr>
        <p:spPr>
          <a:xfrm>
            <a:off x="391018" y="7959796"/>
            <a:ext cx="6863461" cy="0"/>
          </a:xfrm>
          <a:prstGeom prst="line">
            <a:avLst/>
          </a:prstGeom>
          <a:ln w="25400">
            <a:solidFill>
              <a:srgbClr val="F7941D"/>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2CBFE448-0FF0-4F44-A957-AF568DFBB60E}"/>
              </a:ext>
            </a:extLst>
          </p:cNvPr>
          <p:cNvCxnSpPr/>
          <p:nvPr/>
        </p:nvCxnSpPr>
        <p:spPr>
          <a:xfrm>
            <a:off x="334644" y="6462510"/>
            <a:ext cx="6863461" cy="0"/>
          </a:xfrm>
          <a:prstGeom prst="line">
            <a:avLst/>
          </a:prstGeom>
          <a:ln w="25400">
            <a:solidFill>
              <a:srgbClr val="F7941D"/>
            </a:solidFill>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438007" y="8159820"/>
            <a:ext cx="6769482" cy="838697"/>
          </a:xfrm>
          <a:prstGeom prst="rect">
            <a:avLst/>
          </a:prstGeom>
          <a:solidFill>
            <a:srgbClr val="FFFFFF"/>
          </a:solidFill>
        </p:spPr>
        <p:txBody>
          <a:bodyPr lIns="0" tIns="0" rIns="0" bIns="0">
            <a:normAutofit fontScale="97500"/>
          </a:bodyPr>
          <a:lstStyle/>
          <a:p>
            <a:pPr marL="74744" indent="-177800">
              <a:lnSpc>
                <a:spcPts val="1488"/>
              </a:lnSpc>
            </a:pPr>
            <a:r>
              <a:rPr lang="ja-JP" altLang="en-US" sz="900" dirty="0">
                <a:solidFill>
                  <a:schemeClr val="accent1"/>
                </a:solidFill>
                <a:latin typeface="HGPｺﾞｼｯｸM" panose="020B0600000000000000" pitchFamily="50" charset="-128"/>
                <a:ea typeface="HGPｺﾞｼｯｸM" panose="020B0600000000000000" pitchFamily="50" charset="-128"/>
              </a:rPr>
              <a:t>●</a:t>
            </a:r>
            <a:r>
              <a:rPr lang="ja" sz="900" dirty="0">
                <a:latin typeface="HGPｺﾞｼｯｸM" panose="020B0600000000000000" pitchFamily="50" charset="-128"/>
                <a:ea typeface="HGPｺﾞｼｯｸM" panose="020B0600000000000000" pitchFamily="50" charset="-128"/>
              </a:rPr>
              <a:t>すぐには一般企業等で働くことが難しい方です。長期離職者、ニート•ひきこもり、心身に課題があったり、精神疾患を抱える方、生活保護受給者など、さまざまな状況の方がいらっしゃいます。</a:t>
            </a:r>
          </a:p>
          <a:p>
            <a:pPr marL="74744" indent="-177800">
              <a:lnSpc>
                <a:spcPts val="1488"/>
              </a:lnSpc>
            </a:pPr>
            <a:r>
              <a:rPr lang="ja-JP" altLang="en-US" sz="900" dirty="0">
                <a:solidFill>
                  <a:schemeClr val="accent1"/>
                </a:solidFill>
                <a:latin typeface="HGPｺﾞｼｯｸM" panose="020B0600000000000000" pitchFamily="50" charset="-128"/>
                <a:ea typeface="HGPｺﾞｼｯｸM" panose="020B0600000000000000" pitchFamily="50" charset="-128"/>
              </a:rPr>
              <a:t>●</a:t>
            </a:r>
            <a:r>
              <a:rPr lang="ja" sz="900" dirty="0">
                <a:latin typeface="HGPｺﾞｼｯｸM" panose="020B0600000000000000" pitchFamily="50" charset="-128"/>
                <a:ea typeface="HGPｺﾞｼｯｸM" panose="020B0600000000000000" pitchFamily="50" charset="-128"/>
              </a:rPr>
              <a:t>就労訓練事業の対象者に該当するかどうかや雇用型•非雇用型のどちらで事業を利用するかについては、受け入れ事業所や本人の意向を踏まえた上で、自立相談支援機関のアセスメントに基づき判断され、最終的には行政により決定されます。</a:t>
            </a:r>
          </a:p>
        </p:txBody>
      </p:sp>
      <p:sp>
        <p:nvSpPr>
          <p:cNvPr id="20" name="正方形/長方形 19"/>
          <p:cNvSpPr/>
          <p:nvPr/>
        </p:nvSpPr>
        <p:spPr>
          <a:xfrm>
            <a:off x="425257" y="9448177"/>
            <a:ext cx="6870192" cy="838696"/>
          </a:xfrm>
          <a:prstGeom prst="rect">
            <a:avLst/>
          </a:prstGeom>
          <a:solidFill>
            <a:srgbClr val="FFFFFF"/>
          </a:solidFill>
        </p:spPr>
        <p:txBody>
          <a:bodyPr lIns="0" tIns="0" rIns="0" bIns="0">
            <a:normAutofit fontScale="97500"/>
          </a:bodyPr>
          <a:lstStyle/>
          <a:p>
            <a:pPr marL="108000" indent="-457200">
              <a:lnSpc>
                <a:spcPts val="1496"/>
              </a:lnSpc>
            </a:pPr>
            <a:r>
              <a:rPr lang="ja-JP" altLang="en-US" sz="900" dirty="0">
                <a:solidFill>
                  <a:schemeClr val="accent1"/>
                </a:solidFill>
                <a:latin typeface="HGPｺﾞｼｯｸM" panose="020B0600000000000000" pitchFamily="50" charset="-128"/>
                <a:ea typeface="HGPｺﾞｼｯｸM" panose="020B0600000000000000" pitchFamily="50" charset="-128"/>
              </a:rPr>
              <a:t>●</a:t>
            </a:r>
            <a:r>
              <a:rPr lang="ja" sz="900" dirty="0">
                <a:latin typeface="HGPｺﾞｼｯｸM" panose="020B0600000000000000" pitchFamily="50" charset="-128"/>
                <a:ea typeface="HGPｺﾞｼｯｸM" panose="020B0600000000000000" pitchFamily="50" charset="-128"/>
              </a:rPr>
              <a:t>例えば、毎日の就労が難しい、体調の変化でときどき休んでしまうという方に対しては、就労日数や一日の就労時間を少なくしたり、まわりの従業員の理解を求めつつその方が休んだときの仕事をカ</a:t>
            </a:r>
            <a:r>
              <a:rPr lang="ja-JP" altLang="en-US" sz="900" dirty="0">
                <a:latin typeface="HGPｺﾞｼｯｸM" panose="020B0600000000000000" pitchFamily="50" charset="-128"/>
                <a:ea typeface="HGPｺﾞｼｯｸM" panose="020B0600000000000000" pitchFamily="50" charset="-128"/>
              </a:rPr>
              <a:t>バ</a:t>
            </a:r>
            <a:r>
              <a:rPr lang="ja" sz="900" dirty="0">
                <a:latin typeface="HGPｺﾞｼｯｸM" panose="020B0600000000000000" pitchFamily="50" charset="-128"/>
                <a:ea typeface="HGPｺﾞｼｯｸM" panose="020B0600000000000000" pitchFamily="50" charset="-128"/>
              </a:rPr>
              <a:t>ーしたりするなどの配慮をします。あるいは、集中力が必要な複雑な仕事がまだできないという方の場合は、他の従業員の方が行っている業務のうち、その方に合った業務をいくつか切り出</a:t>
            </a:r>
            <a:r>
              <a:rPr lang="ja-JP" altLang="en-US" sz="900" dirty="0">
                <a:latin typeface="HGPｺﾞｼｯｸM" panose="020B0600000000000000" pitchFamily="50" charset="-128"/>
                <a:ea typeface="HGPｺﾞｼｯｸM" panose="020B0600000000000000" pitchFamily="50" charset="-128"/>
              </a:rPr>
              <a:t>し</a:t>
            </a:r>
            <a:r>
              <a:rPr lang="ja" sz="900" dirty="0">
                <a:latin typeface="HGPｺﾞｼｯｸM" panose="020B0600000000000000" pitchFamily="50" charset="-128"/>
                <a:ea typeface="HGPｺﾞｼｯｸM" panose="020B0600000000000000" pitchFamily="50" charset="-128"/>
              </a:rPr>
              <a:t>て、一人分の仕事にします。</a:t>
            </a:r>
            <a:endParaRPr lang="en-US" altLang="ja" sz="900" dirty="0">
              <a:latin typeface="HGPｺﾞｼｯｸM" panose="020B0600000000000000" pitchFamily="50" charset="-128"/>
              <a:ea typeface="HGPｺﾞｼｯｸM" panose="020B0600000000000000" pitchFamily="50" charset="-128"/>
            </a:endParaRPr>
          </a:p>
          <a:p>
            <a:pPr indent="0">
              <a:lnSpc>
                <a:spcPts val="1496"/>
              </a:lnSpc>
            </a:pPr>
            <a:r>
              <a:rPr lang="ja-JP" altLang="en-US" sz="900" dirty="0">
                <a:solidFill>
                  <a:schemeClr val="accent1"/>
                </a:solidFill>
                <a:latin typeface="HGPｺﾞｼｯｸM" panose="020B0600000000000000" pitchFamily="50" charset="-128"/>
                <a:ea typeface="HGPｺﾞｼｯｸM" panose="020B0600000000000000" pitchFamily="50" charset="-128"/>
              </a:rPr>
              <a:t>●</a:t>
            </a:r>
            <a:r>
              <a:rPr lang="ja" sz="900" dirty="0">
                <a:latin typeface="HGPｺﾞｼｯｸM" panose="020B0600000000000000" pitchFamily="50" charset="-128"/>
                <a:ea typeface="HGPｺﾞｼｯｸM" panose="020B0600000000000000" pitchFamily="50" charset="-128"/>
              </a:rPr>
              <a:t>また、これとあわせ、必要に応じて、身だしなみや健康管理に関する指導</a:t>
            </a:r>
            <a:r>
              <a:rPr lang="ja-JP" altLang="en-US" sz="900" dirty="0">
                <a:latin typeface="HGPｺﾞｼｯｸM" panose="020B0600000000000000" pitchFamily="50" charset="-128"/>
                <a:ea typeface="HGPｺﾞｼｯｸM" panose="020B0600000000000000" pitchFamily="50" charset="-128"/>
              </a:rPr>
              <a:t>、</a:t>
            </a:r>
            <a:r>
              <a:rPr lang="ja" sz="900" dirty="0">
                <a:latin typeface="HGPｺﾞｼｯｸM" panose="020B0600000000000000" pitchFamily="50" charset="-128"/>
                <a:ea typeface="HGPｺﾞｼｯｸM" panose="020B0600000000000000" pitchFamily="50" charset="-128"/>
              </a:rPr>
              <a:t>ビジネスマナーやコミュニケーションに関する支援などを行います。</a:t>
            </a:r>
          </a:p>
        </p:txBody>
      </p:sp>
      <p:sp>
        <p:nvSpPr>
          <p:cNvPr id="24" name="四角形: 角を丸くする 23">
            <a:extLst>
              <a:ext uri="{FF2B5EF4-FFF2-40B4-BE49-F238E27FC236}">
                <a16:creationId xmlns:a16="http://schemas.microsoft.com/office/drawing/2014/main" id="{1DF3E9AD-3EC8-46B2-ABE4-C666C3942B44}"/>
              </a:ext>
            </a:extLst>
          </p:cNvPr>
          <p:cNvSpPr/>
          <p:nvPr/>
        </p:nvSpPr>
        <p:spPr>
          <a:xfrm>
            <a:off x="2580065" y="6319382"/>
            <a:ext cx="2134807" cy="286256"/>
          </a:xfrm>
          <a:prstGeom prst="roundRect">
            <a:avLst>
              <a:gd name="adj" fmla="val 49876"/>
            </a:avLst>
          </a:prstGeom>
          <a:solidFill>
            <a:srgbClr val="FFFFCC"/>
          </a:solidFill>
          <a:ln>
            <a:solidFill>
              <a:srgbClr val="F794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rgbClr val="F7941D"/>
                </a:solidFill>
                <a:latin typeface="ＤＦ平成ゴシック体W5" panose="020B0509000000000000" pitchFamily="49" charset="-128"/>
                <a:ea typeface="ＤＦ平成ゴシック体W5" panose="020B0509000000000000" pitchFamily="49" charset="-128"/>
              </a:rPr>
              <a:t>就労訓練事業とは？</a:t>
            </a:r>
          </a:p>
        </p:txBody>
      </p:sp>
      <p:sp>
        <p:nvSpPr>
          <p:cNvPr id="27" name="正方形/長方形 26">
            <a:extLst>
              <a:ext uri="{FF2B5EF4-FFF2-40B4-BE49-F238E27FC236}">
                <a16:creationId xmlns:a16="http://schemas.microsoft.com/office/drawing/2014/main" id="{9A3CAAD5-0276-408B-A3E5-3627EB0604ED}"/>
              </a:ext>
            </a:extLst>
          </p:cNvPr>
          <p:cNvSpPr/>
          <p:nvPr/>
        </p:nvSpPr>
        <p:spPr>
          <a:xfrm>
            <a:off x="380922" y="6569292"/>
            <a:ext cx="6883654" cy="12915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744" marR="0" lvl="0" indent="-177800" algn="l" defTabSz="914400" rtl="0" eaLnBrk="1" fontAlgn="auto" latinLnBrk="0" hangingPunct="1">
              <a:lnSpc>
                <a:spcPts val="1496"/>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accent1"/>
                </a:solidFill>
                <a:effectLst/>
                <a:uLnTx/>
                <a:uFillTx/>
                <a:latin typeface="HGPｺﾞｼｯｸM" panose="020B0600000000000000" pitchFamily="50" charset="-128"/>
                <a:ea typeface="HGPｺﾞｼｯｸM" panose="020B0600000000000000" pitchFamily="50" charset="-128"/>
              </a:rPr>
              <a:t>●</a:t>
            </a:r>
            <a:r>
              <a:rPr kumimoji="1" lang="ja" altLang="en-US"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自立相談支援機関</a:t>
            </a:r>
            <a:r>
              <a:rPr kumimoji="1" lang="en-US" altLang="ja"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a:t>
            </a:r>
            <a:r>
              <a:rPr kumimoji="1" lang="ja" altLang="en-US"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生活困窮者自立支援法に基づき自治体</a:t>
            </a:r>
            <a:r>
              <a:rPr kumimoji="1" lang="ja-JP" altLang="en-US"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や</a:t>
            </a:r>
            <a:r>
              <a:rPr kumimoji="1" lang="ja" altLang="en-US"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その委託事業者が運営</a:t>
            </a:r>
            <a:r>
              <a:rPr kumimoji="1" lang="en-US" altLang="ja"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a:t>
            </a:r>
            <a:r>
              <a:rPr kumimoji="1" lang="ja" altLang="en-US"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のあっせんに応じて、就労に困難を抱える生活困窮者を受け入れ、 その状況に応じた就労の機会を提供するとともに、生活面や健康面での支援を行う事業です。</a:t>
            </a:r>
          </a:p>
          <a:p>
            <a:pPr marL="74744" marR="0" lvl="0" indent="-177800" algn="l" defTabSz="914400" rtl="0" eaLnBrk="1" fontAlgn="auto" latinLnBrk="0" hangingPunct="1">
              <a:lnSpc>
                <a:spcPts val="1496"/>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accent1"/>
                </a:solidFill>
                <a:effectLst/>
                <a:uLnTx/>
                <a:uFillTx/>
                <a:latin typeface="HGPｺﾞｼｯｸM" panose="020B0600000000000000" pitchFamily="50" charset="-128"/>
                <a:ea typeface="HGPｺﾞｼｯｸM" panose="020B0600000000000000" pitchFamily="50" charset="-128"/>
              </a:rPr>
              <a:t>●</a:t>
            </a:r>
            <a:r>
              <a:rPr kumimoji="1" lang="ja" altLang="en-US"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利用者は、雇用契約を締結せず、訓練として就労を体験する形態</a:t>
            </a:r>
            <a:r>
              <a:rPr kumimoji="1" lang="en-US" altLang="ja"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a:t>
            </a:r>
            <a:r>
              <a:rPr kumimoji="1" lang="ja" altLang="en-US"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非雇用型</a:t>
            </a:r>
            <a:r>
              <a:rPr kumimoji="1" lang="en-US" altLang="ja"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a:t>
            </a:r>
            <a:r>
              <a:rPr kumimoji="1" lang="ja" altLang="en-US"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、雇用契約を締結した上で支援付きの就労を行う形態</a:t>
            </a:r>
            <a:r>
              <a:rPr kumimoji="1" lang="en-US" altLang="ja"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a:t>
            </a:r>
            <a:r>
              <a:rPr kumimoji="1" lang="ja" altLang="en-US"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雇用型</a:t>
            </a:r>
            <a:r>
              <a:rPr kumimoji="1" lang="en-US" altLang="ja"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 </a:t>
            </a:r>
            <a:r>
              <a:rPr kumimoji="1" lang="ja" altLang="en-US"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のいずれかで就労を行います。</a:t>
            </a:r>
          </a:p>
          <a:p>
            <a:pPr marL="74744" marR="0" lvl="0" indent="-177800" algn="l" defTabSz="914400" rtl="0" eaLnBrk="1" fontAlgn="auto" latinLnBrk="0" hangingPunct="1">
              <a:lnSpc>
                <a:spcPts val="1496"/>
              </a:lnSpc>
              <a:spcBef>
                <a:spcPts val="0"/>
              </a:spcBef>
              <a:spcAft>
                <a:spcPts val="630"/>
              </a:spcAft>
              <a:buClrTx/>
              <a:buSzTx/>
              <a:buFontTx/>
              <a:buNone/>
              <a:tabLst/>
              <a:defRPr/>
            </a:pPr>
            <a:r>
              <a:rPr kumimoji="1" lang="ja-JP" altLang="en-US" sz="900" b="0" i="0" u="none" strike="noStrike" kern="1200" cap="none" spc="0" normalizeH="0" baseline="0" noProof="0" dirty="0">
                <a:ln>
                  <a:noFill/>
                </a:ln>
                <a:solidFill>
                  <a:schemeClr val="accent1"/>
                </a:solidFill>
                <a:effectLst/>
                <a:uLnTx/>
                <a:uFillTx/>
                <a:latin typeface="HGPｺﾞｼｯｸM" panose="020B0600000000000000" pitchFamily="50" charset="-128"/>
                <a:ea typeface="HGPｺﾞｼｯｸM" panose="020B0600000000000000" pitchFamily="50" charset="-128"/>
              </a:rPr>
              <a:t>●</a:t>
            </a:r>
            <a:r>
              <a:rPr kumimoji="1" lang="ja" altLang="en-US"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どちらの場合も、本人の状況に合わせてステップアップしていき、最終的には一般就労</a:t>
            </a:r>
            <a:r>
              <a:rPr kumimoji="1" lang="en-US" altLang="ja"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a:t>
            </a:r>
            <a:r>
              <a:rPr kumimoji="1" lang="ja" altLang="en-US"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企業や事業所等において、一般の従業員と同じ働き方をすること</a:t>
            </a:r>
            <a:r>
              <a:rPr kumimoji="1" lang="en-US" altLang="ja"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 </a:t>
            </a:r>
            <a:r>
              <a:rPr kumimoji="1" lang="ja" altLang="en-US" sz="9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rPr>
              <a:t>につなげることが目標です。</a:t>
            </a:r>
          </a:p>
        </p:txBody>
      </p:sp>
      <p:sp>
        <p:nvSpPr>
          <p:cNvPr id="29" name="四角形: 角を丸くする 28">
            <a:extLst>
              <a:ext uri="{FF2B5EF4-FFF2-40B4-BE49-F238E27FC236}">
                <a16:creationId xmlns:a16="http://schemas.microsoft.com/office/drawing/2014/main" id="{8F70D6DC-98E0-4F84-B34A-6F7D82DAD321}"/>
              </a:ext>
            </a:extLst>
          </p:cNvPr>
          <p:cNvSpPr/>
          <p:nvPr/>
        </p:nvSpPr>
        <p:spPr>
          <a:xfrm>
            <a:off x="2580064" y="7801679"/>
            <a:ext cx="2134807" cy="293061"/>
          </a:xfrm>
          <a:prstGeom prst="roundRect">
            <a:avLst>
              <a:gd name="adj" fmla="val 49876"/>
            </a:avLst>
          </a:prstGeom>
          <a:solidFill>
            <a:srgbClr val="FFFFCC"/>
          </a:solidFill>
          <a:ln>
            <a:solidFill>
              <a:srgbClr val="F794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 altLang="ja-JP" sz="1600" dirty="0">
                <a:solidFill>
                  <a:srgbClr val="F6941D"/>
                </a:solidFill>
                <a:latin typeface="ＤＦ平成ゴシック体W5" panose="020B0509000000000000" pitchFamily="49" charset="-128"/>
                <a:ea typeface="ＤＦ平成ゴシック体W5" panose="020B0509000000000000" pitchFamily="49" charset="-128"/>
              </a:rPr>
              <a:t>対象者はどんな人？ </a:t>
            </a:r>
            <a:endParaRPr kumimoji="1" lang="ja-JP" altLang="en-US" sz="1600" dirty="0">
              <a:solidFill>
                <a:srgbClr val="F7941D"/>
              </a:solidFill>
              <a:latin typeface="ＤＦ平成ゴシック体W5" panose="020B0509000000000000" pitchFamily="49" charset="-128"/>
              <a:ea typeface="ＤＦ平成ゴシック体W5" panose="020B0509000000000000" pitchFamily="49" charset="-128"/>
            </a:endParaRPr>
          </a:p>
        </p:txBody>
      </p:sp>
      <p:sp>
        <p:nvSpPr>
          <p:cNvPr id="2" name="月 1">
            <a:extLst>
              <a:ext uri="{FF2B5EF4-FFF2-40B4-BE49-F238E27FC236}">
                <a16:creationId xmlns:a16="http://schemas.microsoft.com/office/drawing/2014/main" id="{81FB352D-2623-43C2-9C02-FD71B6D6E383}"/>
              </a:ext>
            </a:extLst>
          </p:cNvPr>
          <p:cNvSpPr/>
          <p:nvPr/>
        </p:nvSpPr>
        <p:spPr>
          <a:xfrm rot="477695">
            <a:off x="4091646" y="1646196"/>
            <a:ext cx="731806" cy="2946133"/>
          </a:xfrm>
          <a:prstGeom prst="moon">
            <a:avLst>
              <a:gd name="adj" fmla="val 6930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四角形: 角を丸くする 30">
            <a:extLst>
              <a:ext uri="{FF2B5EF4-FFF2-40B4-BE49-F238E27FC236}">
                <a16:creationId xmlns:a16="http://schemas.microsoft.com/office/drawing/2014/main" id="{5F51B1DA-AE80-410A-9166-2321DC5E2761}"/>
              </a:ext>
            </a:extLst>
          </p:cNvPr>
          <p:cNvSpPr/>
          <p:nvPr/>
        </p:nvSpPr>
        <p:spPr>
          <a:xfrm>
            <a:off x="1960751" y="9063597"/>
            <a:ext cx="3705224" cy="292468"/>
          </a:xfrm>
          <a:prstGeom prst="roundRect">
            <a:avLst>
              <a:gd name="adj" fmla="val 49876"/>
            </a:avLst>
          </a:prstGeom>
          <a:solidFill>
            <a:srgbClr val="FFFFCC"/>
          </a:solidFill>
          <a:ln>
            <a:solidFill>
              <a:srgbClr val="F794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 altLang="ja-JP" sz="1600" dirty="0">
                <a:solidFill>
                  <a:srgbClr val="F6941D"/>
                </a:solidFill>
                <a:latin typeface="ＤＦ平成ゴシック体W5" panose="020B0509000000000000" pitchFamily="49" charset="-128"/>
                <a:ea typeface="ＤＦ平成ゴシック体W5" panose="020B0509000000000000" pitchFamily="49" charset="-128"/>
              </a:rPr>
              <a:t>具体的にどのような支援をするの？</a:t>
            </a:r>
            <a:endParaRPr kumimoji="1" lang="ja-JP" altLang="en-US" sz="1600" dirty="0">
              <a:solidFill>
                <a:srgbClr val="F7941D"/>
              </a:solidFill>
              <a:latin typeface="ＤＦ平成ゴシック体W5" panose="020B0509000000000000" pitchFamily="49" charset="-128"/>
              <a:ea typeface="ＤＦ平成ゴシック体W5" panose="020B0509000000000000" pitchFamily="49" charset="-128"/>
            </a:endParaRPr>
          </a:p>
        </p:txBody>
      </p:sp>
      <p:sp>
        <p:nvSpPr>
          <p:cNvPr id="21" name="四角形: 角を丸くする 20">
            <a:extLst>
              <a:ext uri="{FF2B5EF4-FFF2-40B4-BE49-F238E27FC236}">
                <a16:creationId xmlns:a16="http://schemas.microsoft.com/office/drawing/2014/main" id="{3C416FB8-668C-49C6-9257-C394C4C056B2}"/>
              </a:ext>
            </a:extLst>
          </p:cNvPr>
          <p:cNvSpPr/>
          <p:nvPr/>
        </p:nvSpPr>
        <p:spPr>
          <a:xfrm>
            <a:off x="495299" y="772068"/>
            <a:ext cx="6558089" cy="1279072"/>
          </a:xfrm>
          <a:prstGeom prst="roundRect">
            <a:avLst/>
          </a:prstGeom>
          <a:noFill/>
          <a:ln w="47625" cap="rnd">
            <a:solidFill>
              <a:srgbClr val="FFFFC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月 22">
            <a:extLst>
              <a:ext uri="{FF2B5EF4-FFF2-40B4-BE49-F238E27FC236}">
                <a16:creationId xmlns:a16="http://schemas.microsoft.com/office/drawing/2014/main" id="{54949C03-7C51-4F25-B3CA-77F566DB4425}"/>
              </a:ext>
            </a:extLst>
          </p:cNvPr>
          <p:cNvSpPr/>
          <p:nvPr/>
        </p:nvSpPr>
        <p:spPr>
          <a:xfrm rot="6046466">
            <a:off x="6145811" y="770009"/>
            <a:ext cx="975990" cy="2115693"/>
          </a:xfrm>
          <a:prstGeom prst="moon">
            <a:avLst>
              <a:gd name="adj" fmla="val 7313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四角形: 角を丸くする 27">
            <a:extLst>
              <a:ext uri="{FF2B5EF4-FFF2-40B4-BE49-F238E27FC236}">
                <a16:creationId xmlns:a16="http://schemas.microsoft.com/office/drawing/2014/main" id="{DEED0C5F-E132-4570-A488-B474D8D21DD2}"/>
              </a:ext>
            </a:extLst>
          </p:cNvPr>
          <p:cNvSpPr/>
          <p:nvPr/>
        </p:nvSpPr>
        <p:spPr>
          <a:xfrm>
            <a:off x="341376" y="643944"/>
            <a:ext cx="6870192" cy="1514906"/>
          </a:xfrm>
          <a:prstGeom prst="roundRect">
            <a:avLst/>
          </a:prstGeom>
          <a:solidFill>
            <a:srgbClr val="F794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25400" algn="ctr" defTabSz="914400" rtl="0" eaLnBrk="1" fontAlgn="auto" latinLnBrk="0" hangingPunct="1">
              <a:lnSpc>
                <a:spcPts val="4560"/>
              </a:lnSpc>
              <a:spcBef>
                <a:spcPts val="0"/>
              </a:spcBef>
              <a:spcAft>
                <a:spcPts val="0"/>
              </a:spcAft>
              <a:buClrTx/>
              <a:buSzTx/>
              <a:buFontTx/>
              <a:buNone/>
              <a:tabLst/>
              <a:defRPr/>
            </a:pPr>
            <a:r>
              <a:rPr kumimoji="1" lang="ja" altLang="en-US" sz="3000" b="0" i="0" u="none" strike="noStrike" kern="1200" cap="none" spc="0" normalizeH="0" baseline="0" noProof="0" dirty="0">
                <a:ln>
                  <a:noFill/>
                </a:ln>
                <a:solidFill>
                  <a:srgbClr val="FFFFCC"/>
                </a:solidFill>
                <a:effectLst/>
                <a:uLnTx/>
                <a:uFillTx/>
                <a:latin typeface="ＤＦ平成ゴシック体W5" panose="020B0509000000000000" pitchFamily="49" charset="-128"/>
                <a:ea typeface="ＤＦ平成ゴシック体W5" panose="020B0509000000000000" pitchFamily="49" charset="-128"/>
              </a:rPr>
              <a:t>生活困窮者</a:t>
            </a:r>
            <a:r>
              <a:rPr kumimoji="1" lang="ja" altLang="en-US" sz="2400" b="0" i="0" u="none" strike="noStrike" kern="1200" cap="none" spc="0" normalizeH="0" baseline="0" noProof="0" dirty="0">
                <a:ln>
                  <a:noFill/>
                </a:ln>
                <a:solidFill>
                  <a:srgbClr val="FFFFCC"/>
                </a:solidFill>
                <a:effectLst/>
                <a:uLnTx/>
                <a:uFillTx/>
                <a:latin typeface="ＤＦ平成ゴシック体W5" panose="020B0509000000000000" pitchFamily="49" charset="-128"/>
                <a:ea typeface="ＤＦ平成ゴシック体W5" panose="020B0509000000000000" pitchFamily="49" charset="-128"/>
              </a:rPr>
              <a:t>のための</a:t>
            </a:r>
            <a:r>
              <a:rPr kumimoji="1" lang="ja" altLang="en-US" sz="3000" b="0" i="0" u="none" strike="noStrike" kern="1200" cap="none" spc="0" normalizeH="0" baseline="0" noProof="0" dirty="0">
                <a:ln>
                  <a:noFill/>
                </a:ln>
                <a:solidFill>
                  <a:srgbClr val="FFFFCC"/>
                </a:solidFill>
                <a:effectLst/>
                <a:uLnTx/>
                <a:uFillTx/>
                <a:latin typeface="ＤＦ平成ゴシック体W5" panose="020B0509000000000000" pitchFamily="49" charset="-128"/>
                <a:ea typeface="ＤＦ平成ゴシック体W5" panose="020B0509000000000000" pitchFamily="49" charset="-128"/>
              </a:rPr>
              <a:t>就労訓練事業を</a:t>
            </a:r>
            <a:endParaRPr kumimoji="1" lang="en-US" altLang="ja" sz="3000" b="0" i="0" u="none" strike="noStrike" kern="1200" cap="none" spc="0" normalizeH="0" baseline="0" noProof="0" dirty="0">
              <a:ln>
                <a:noFill/>
              </a:ln>
              <a:solidFill>
                <a:srgbClr val="FFFFCC"/>
              </a:solidFill>
              <a:effectLst/>
              <a:uLnTx/>
              <a:uFillTx/>
              <a:latin typeface="ＤＦ平成ゴシック体W5" panose="020B0509000000000000" pitchFamily="49" charset="-128"/>
              <a:ea typeface="ＤＦ平成ゴシック体W5" panose="020B0509000000000000" pitchFamily="49" charset="-128"/>
            </a:endParaRPr>
          </a:p>
          <a:p>
            <a:pPr marL="0" marR="0" lvl="0" indent="25400" algn="ctr" defTabSz="914400" rtl="0" eaLnBrk="1" fontAlgn="auto" latinLnBrk="0" hangingPunct="1">
              <a:lnSpc>
                <a:spcPts val="4560"/>
              </a:lnSpc>
              <a:spcBef>
                <a:spcPts val="0"/>
              </a:spcBef>
              <a:spcAft>
                <a:spcPts val="0"/>
              </a:spcAft>
              <a:buClrTx/>
              <a:buSzTx/>
              <a:buFontTx/>
              <a:buNone/>
              <a:tabLst/>
              <a:defRPr/>
            </a:pPr>
            <a:r>
              <a:rPr kumimoji="1" lang="ja" altLang="en-US" sz="3000" b="0" i="0" u="none" strike="noStrike" kern="1200" cap="none" spc="0" normalizeH="0" baseline="0" noProof="0" dirty="0">
                <a:ln>
                  <a:noFill/>
                </a:ln>
                <a:solidFill>
                  <a:srgbClr val="FFFFCC"/>
                </a:solidFill>
                <a:effectLst/>
                <a:uLnTx/>
                <a:uFillTx/>
                <a:latin typeface="ＤＦ平成ゴシック体W5" panose="020B0509000000000000" pitchFamily="49" charset="-128"/>
                <a:ea typeface="ＤＦ平成ゴシック体W5" panose="020B0509000000000000" pitchFamily="49" charset="-128"/>
              </a:rPr>
              <a:t>考えてみませんか？ </a:t>
            </a:r>
          </a:p>
        </p:txBody>
      </p:sp>
      <p:sp>
        <p:nvSpPr>
          <p:cNvPr id="17" name="四角形: 角を丸くする 16">
            <a:extLst>
              <a:ext uri="{FF2B5EF4-FFF2-40B4-BE49-F238E27FC236}">
                <a16:creationId xmlns:a16="http://schemas.microsoft.com/office/drawing/2014/main" id="{34668550-66AB-4342-A51E-6A26C85AA99B}"/>
              </a:ext>
            </a:extLst>
          </p:cNvPr>
          <p:cNvSpPr/>
          <p:nvPr/>
        </p:nvSpPr>
        <p:spPr>
          <a:xfrm>
            <a:off x="487329" y="772068"/>
            <a:ext cx="6558089" cy="1279072"/>
          </a:xfrm>
          <a:prstGeom prst="roundRect">
            <a:avLst/>
          </a:prstGeom>
          <a:noFill/>
          <a:ln w="47625" cap="rnd">
            <a:solidFill>
              <a:srgbClr val="FFFFC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495299" y="2288732"/>
            <a:ext cx="3886201" cy="3973756"/>
          </a:xfrm>
          <a:prstGeom prst="rect">
            <a:avLst/>
          </a:prstGeom>
          <a:solidFill>
            <a:srgbClr val="FFFFFF"/>
          </a:solidFill>
        </p:spPr>
        <p:txBody>
          <a:bodyPr lIns="0" tIns="0" rIns="0" bIns="0">
            <a:noAutofit/>
          </a:bodyPr>
          <a:lstStyle/>
          <a:p>
            <a:pPr indent="25400">
              <a:lnSpc>
                <a:spcPct val="200000"/>
              </a:lnSpc>
            </a:pPr>
            <a:r>
              <a:rPr lang="ja-JP" altLang="en-US" sz="1100" dirty="0">
                <a:latin typeface="HGPｺﾞｼｯｸM" panose="020B0600000000000000" pitchFamily="50" charset="-128"/>
                <a:ea typeface="HGPｺﾞｼｯｸM" panose="020B0600000000000000" pitchFamily="50" charset="-128"/>
              </a:rPr>
              <a:t>　</a:t>
            </a:r>
            <a:r>
              <a:rPr lang="ja" sz="1050" dirty="0">
                <a:latin typeface="HGPｺﾞｼｯｸM" panose="020B0600000000000000" pitchFamily="50" charset="-128"/>
                <a:ea typeface="HGPｺﾞｼｯｸM" panose="020B0600000000000000" pitchFamily="50" charset="-128"/>
              </a:rPr>
              <a:t>生活困窮者自立支援制度</a:t>
            </a:r>
            <a:r>
              <a:rPr lang="ja-JP" altLang="en-US" sz="1050" dirty="0">
                <a:latin typeface="HGPｺﾞｼｯｸM" panose="020B0600000000000000" pitchFamily="50" charset="-128"/>
                <a:ea typeface="HGPｺﾞｼｯｸM" panose="020B0600000000000000" pitchFamily="50" charset="-128"/>
              </a:rPr>
              <a:t>は、</a:t>
            </a:r>
            <a:r>
              <a:rPr kumimoji="1" lang="ja" altLang="en-US" sz="105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「仕事が見つからない」「社会に出るのが不安」「家賃が払えず家を追い出されそう」など、さまざまな困難の中で生活に困窮している人に包括的な支援を行う制度です。</a:t>
            </a:r>
          </a:p>
          <a:p>
            <a:pPr marL="0" marR="0" lvl="0" indent="25400" algn="l" defTabSz="914400" rtl="0" eaLnBrk="1" fontAlgn="auto" latinLnBrk="0" hangingPunct="1">
              <a:lnSpc>
                <a:spcPct val="200000"/>
              </a:lnSpc>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　</a:t>
            </a:r>
            <a:r>
              <a:rPr kumimoji="1" lang="ja" altLang="en-US" sz="105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その中で「就労訓練事業」という仕組みが導入され</a:t>
            </a:r>
            <a:r>
              <a:rPr kumimoji="1" lang="ja-JP" altLang="en-US" sz="105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ています。</a:t>
            </a:r>
            <a:r>
              <a:rPr kumimoji="1" lang="ja" altLang="en-US" sz="105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これは、事業者が自治体から認定を受けて、生活困窮者に就労の機会を提供するものです。引きこもっていた期間が長かった、心身に課題があるなどですぐには一般就労に従事することが難しくても、短い時間であったり、支援や配慮があれば働くことができる人は大勢います。</a:t>
            </a:r>
          </a:p>
          <a:p>
            <a:pPr marL="0" marR="0" lvl="0" indent="25400" algn="l" defTabSz="914400" rtl="0" eaLnBrk="1" fontAlgn="auto" latinLnBrk="0" hangingPunct="1">
              <a:lnSpc>
                <a:spcPct val="200000"/>
              </a:lnSpc>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　</a:t>
            </a:r>
            <a:r>
              <a:rPr kumimoji="1" lang="ja" altLang="en-US" sz="105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誰もが支え合う社会をめざして、この制度は創設されました。事業者の皆さまにとっても、貴重な人材だと思える人がきっと見つかるはず。生活困窮者の状況に応じた支援付きの働く場を提供するこの事業、皆様も是非その実施を考えてみませんか？</a:t>
            </a:r>
            <a:endParaRPr lang="ja" sz="1050" dirty="0">
              <a:latin typeface="HGPｺﾞｼｯｸM" panose="020B0600000000000000" pitchFamily="50" charset="-128"/>
              <a:ea typeface="HGPｺﾞｼｯｸM" panose="020B0600000000000000" pitchFamily="50" charset="-128"/>
            </a:endParaRP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平行四辺形 16">
            <a:extLst>
              <a:ext uri="{FF2B5EF4-FFF2-40B4-BE49-F238E27FC236}">
                <a16:creationId xmlns:a16="http://schemas.microsoft.com/office/drawing/2014/main" id="{B2BB1FDA-860D-4238-A3F9-D6D1964F0780}"/>
              </a:ext>
            </a:extLst>
          </p:cNvPr>
          <p:cNvSpPr/>
          <p:nvPr/>
        </p:nvSpPr>
        <p:spPr>
          <a:xfrm rot="3873843">
            <a:off x="2499672" y="8389795"/>
            <a:ext cx="267777" cy="1047725"/>
          </a:xfrm>
          <a:prstGeom prst="parallelogram">
            <a:avLst>
              <a:gd name="adj" fmla="val 23716"/>
            </a:avLst>
          </a:prstGeom>
          <a:gradFill flip="none" rotWithShape="1">
            <a:gsLst>
              <a:gs pos="0">
                <a:schemeClr val="accent6">
                  <a:lumMod val="5000"/>
                  <a:lumOff val="95000"/>
                </a:schemeClr>
              </a:gs>
              <a:gs pos="62000">
                <a:schemeClr val="accent6">
                  <a:lumMod val="45000"/>
                  <a:lumOff val="55000"/>
                </a:schemeClr>
              </a:gs>
              <a:gs pos="0">
                <a:schemeClr val="accent6">
                  <a:lumMod val="45000"/>
                  <a:lumOff val="55000"/>
                </a:schemeClr>
              </a:gs>
              <a:gs pos="100000">
                <a:schemeClr val="accent6">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id="{16FDD07D-CB23-41FA-A860-BA33F808CD11}"/>
              </a:ext>
            </a:extLst>
          </p:cNvPr>
          <p:cNvSpPr/>
          <p:nvPr/>
        </p:nvSpPr>
        <p:spPr>
          <a:xfrm>
            <a:off x="2631784" y="856149"/>
            <a:ext cx="68343" cy="4610069"/>
          </a:xfrm>
          <a:prstGeom prst="rect">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2B4B5320-940C-4048-8A2A-EE985AB6199C}"/>
              </a:ext>
            </a:extLst>
          </p:cNvPr>
          <p:cNvSpPr/>
          <p:nvPr/>
        </p:nvSpPr>
        <p:spPr>
          <a:xfrm>
            <a:off x="3433475" y="2674565"/>
            <a:ext cx="3754681" cy="794405"/>
          </a:xfrm>
          <a:prstGeom prst="rect">
            <a:avLst/>
          </a:prstGeom>
          <a:solidFill>
            <a:srgbClr val="FFE5B8"/>
          </a:solidFill>
        </p:spPr>
        <p:txBody>
          <a:bodyPr lIns="0" tIns="0" rIns="0" bIns="0" anchor="ctr">
            <a:normAutofit fontScale="92500"/>
          </a:bodyPr>
          <a:lstStyle/>
          <a:p>
            <a:pPr marL="52900" indent="12700">
              <a:spcAft>
                <a:spcPts val="350"/>
              </a:spcAft>
            </a:pPr>
            <a:r>
              <a:rPr lang="ja-JP" altLang="en-US" sz="1100" dirty="0">
                <a:solidFill>
                  <a:srgbClr val="F7941D"/>
                </a:solidFill>
                <a:latin typeface="MS Mincho"/>
                <a:ea typeface="MS Mincho"/>
              </a:rPr>
              <a:t>　　　　 ◆</a:t>
            </a:r>
            <a:r>
              <a:rPr lang="ja-JP" altLang="en-US" sz="1100" b="1" dirty="0">
                <a:latin typeface="BIZ UDPゴシック" panose="020B0400000000000000" pitchFamily="50" charset="-128"/>
                <a:ea typeface="BIZ UDPゴシック" panose="020B0400000000000000" pitchFamily="50" charset="-128"/>
                <a:cs typeface="Aldhabi" panose="020B0604020202020204" pitchFamily="2" charset="-78"/>
              </a:rPr>
              <a:t>一時生活支援事業</a:t>
            </a:r>
            <a:endParaRPr lang="ja" sz="1100" b="1" dirty="0">
              <a:latin typeface="BIZ UDPゴシック" panose="020B0400000000000000" pitchFamily="50" charset="-128"/>
              <a:ea typeface="BIZ UDPゴシック" panose="020B0400000000000000" pitchFamily="50" charset="-128"/>
              <a:cs typeface="Aldhabi" panose="020B0604020202020204" pitchFamily="2" charset="-78"/>
            </a:endParaRPr>
          </a:p>
          <a:p>
            <a:pPr marL="52900" indent="-88900">
              <a:lnSpc>
                <a:spcPts val="1041"/>
              </a:lnSpc>
            </a:pPr>
            <a:r>
              <a:rPr lang="ja-JP" altLang="en-US" sz="800" dirty="0">
                <a:latin typeface="BIZ UDゴシック" panose="020B0400000000000000" pitchFamily="49" charset="-128"/>
                <a:ea typeface="BIZ UDゴシック" panose="020B0400000000000000" pitchFamily="49" charset="-128"/>
              </a:rPr>
              <a:t>　　　　　　　　　</a:t>
            </a:r>
            <a:r>
              <a:rPr lang="ja" sz="800" dirty="0">
                <a:latin typeface="BIZ UDゴシック" panose="020B0400000000000000" pitchFamily="49" charset="-128"/>
                <a:ea typeface="BIZ UDゴシック" panose="020B0400000000000000" pitchFamily="49" charset="-128"/>
              </a:rPr>
              <a:t>〇</a:t>
            </a:r>
            <a:r>
              <a:rPr lang="ja-JP" altLang="en-US" sz="800" dirty="0">
                <a:latin typeface="BIZ UDゴシック" panose="020B0400000000000000" pitchFamily="49" charset="-128"/>
                <a:ea typeface="BIZ UDゴシック" panose="020B0400000000000000" pitchFamily="49" charset="-128"/>
              </a:rPr>
              <a:t>住居喪失者に対し一定期間、衣食住等の日常生活に必要な支援を提供</a:t>
            </a:r>
            <a:endParaRPr lang="en-US" altLang="ja-JP" sz="800" dirty="0">
              <a:latin typeface="BIZ UDゴシック" panose="020B0400000000000000" pitchFamily="49" charset="-128"/>
              <a:ea typeface="BIZ UDゴシック" panose="020B0400000000000000" pitchFamily="49" charset="-128"/>
            </a:endParaRPr>
          </a:p>
          <a:p>
            <a:pPr marL="52900" indent="-88900">
              <a:lnSpc>
                <a:spcPts val="1041"/>
              </a:lnSpc>
            </a:pPr>
            <a:r>
              <a:rPr lang="ja-JP" altLang="en-US" sz="800" dirty="0">
                <a:latin typeface="BIZ UDゴシック" panose="020B0400000000000000" pitchFamily="49" charset="-128"/>
                <a:ea typeface="BIZ UDゴシック" panose="020B0400000000000000" pitchFamily="49" charset="-128"/>
              </a:rPr>
              <a:t>　　　　　　　</a:t>
            </a:r>
            <a:r>
              <a:rPr lang="ja-JP" altLang="en-US" sz="800" dirty="0">
                <a:solidFill>
                  <a:srgbClr val="FF0000"/>
                </a:solidFill>
                <a:latin typeface="BIZ UDゴシック" panose="020B0400000000000000" pitchFamily="49" charset="-128"/>
                <a:ea typeface="BIZ UDゴシック" panose="020B0400000000000000" pitchFamily="49" charset="-128"/>
              </a:rPr>
              <a:t>　</a:t>
            </a:r>
            <a:r>
              <a:rPr lang="ja-JP" altLang="en-US" sz="800" dirty="0">
                <a:latin typeface="BIZ UDゴシック" panose="020B0400000000000000" pitchFamily="49" charset="-128"/>
                <a:ea typeface="BIZ UDゴシック" panose="020B0400000000000000" pitchFamily="49" charset="-128"/>
              </a:rPr>
              <a:t>　</a:t>
            </a:r>
            <a:r>
              <a:rPr lang="ja" altLang="ja-JP" sz="800" dirty="0">
                <a:latin typeface="BIZ UDゴシック" panose="020B0400000000000000" pitchFamily="49" charset="-128"/>
                <a:ea typeface="BIZ UDゴシック" panose="020B0400000000000000" pitchFamily="49" charset="-128"/>
              </a:rPr>
              <a:t>〇</a:t>
            </a:r>
            <a:r>
              <a:rPr lang="ja-JP" altLang="en-US" sz="800" dirty="0">
                <a:latin typeface="BIZ UDゴシック" panose="020B0400000000000000" pitchFamily="49" charset="-128"/>
                <a:ea typeface="BIZ UDゴシック" panose="020B0400000000000000" pitchFamily="49" charset="-128"/>
              </a:rPr>
              <a:t>シェルター等利用者や居住に困難を抱える者に対する一定期間の訪問に</a:t>
            </a:r>
            <a:endParaRPr lang="en-US" altLang="ja-JP" sz="800" dirty="0">
              <a:latin typeface="BIZ UDゴシック" panose="020B0400000000000000" pitchFamily="49" charset="-128"/>
              <a:ea typeface="BIZ UDゴシック" panose="020B0400000000000000" pitchFamily="49" charset="-128"/>
            </a:endParaRPr>
          </a:p>
          <a:p>
            <a:pPr marL="52900" indent="-88900">
              <a:lnSpc>
                <a:spcPts val="1041"/>
              </a:lnSpc>
            </a:pPr>
            <a:r>
              <a:rPr lang="en-US" altLang="ja-JP" sz="800" dirty="0">
                <a:latin typeface="BIZ UDゴシック" panose="020B0400000000000000" pitchFamily="49" charset="-128"/>
                <a:ea typeface="BIZ UDゴシック" panose="020B0400000000000000" pitchFamily="49" charset="-128"/>
              </a:rPr>
              <a:t>                </a:t>
            </a:r>
            <a:r>
              <a:rPr lang="ja-JP" altLang="en-US" sz="800" dirty="0">
                <a:latin typeface="BIZ UDゴシック" panose="020B0400000000000000" pitchFamily="49" charset="-128"/>
                <a:ea typeface="BIZ UDゴシック" panose="020B0400000000000000" pitchFamily="49" charset="-128"/>
              </a:rPr>
              <a:t>　</a:t>
            </a:r>
            <a:r>
              <a:rPr lang="en-US" altLang="ja-JP" sz="800" dirty="0">
                <a:latin typeface="BIZ UDゴシック" panose="020B0400000000000000" pitchFamily="49" charset="-128"/>
                <a:ea typeface="BIZ UDゴシック" panose="020B0400000000000000" pitchFamily="49" charset="-128"/>
              </a:rPr>
              <a:t>  </a:t>
            </a:r>
            <a:r>
              <a:rPr lang="ja-JP" altLang="en-US" sz="800" dirty="0">
                <a:latin typeface="BIZ UDゴシック" panose="020B0400000000000000" pitchFamily="49" charset="-128"/>
                <a:ea typeface="BIZ UDゴシック" panose="020B0400000000000000" pitchFamily="49" charset="-128"/>
              </a:rPr>
              <a:t>よる見守りや生活支援</a:t>
            </a:r>
            <a:endParaRPr lang="en-US" altLang="ja-JP" sz="800" dirty="0">
              <a:latin typeface="BIZ UDゴシック" panose="020B0400000000000000" pitchFamily="49" charset="-128"/>
              <a:ea typeface="BIZ UDゴシック" panose="020B0400000000000000" pitchFamily="49" charset="-128"/>
            </a:endParaRPr>
          </a:p>
          <a:p>
            <a:pPr marL="52900" indent="-88900">
              <a:lnSpc>
                <a:spcPts val="1041"/>
              </a:lnSpc>
            </a:pPr>
            <a:r>
              <a:rPr lang="ja-JP" altLang="en-US" sz="800" dirty="0">
                <a:latin typeface="BIZ UDゴシック" panose="020B0400000000000000" pitchFamily="49" charset="-128"/>
                <a:ea typeface="BIZ UDゴシック" panose="020B0400000000000000" pitchFamily="49" charset="-128"/>
              </a:rPr>
              <a:t>　　　　  　　　　</a:t>
            </a:r>
            <a:r>
              <a:rPr lang="ja" altLang="ja-JP" sz="800" dirty="0">
                <a:latin typeface="BIZ UDゴシック" panose="020B0400000000000000" pitchFamily="49" charset="-128"/>
                <a:ea typeface="BIZ UDゴシック" panose="020B0400000000000000" pitchFamily="49" charset="-128"/>
              </a:rPr>
              <a:t>〇</a:t>
            </a:r>
            <a:r>
              <a:rPr lang="ja-JP" altLang="en-US" sz="800" dirty="0">
                <a:latin typeface="BIZ UDゴシック" panose="020B0400000000000000" pitchFamily="49" charset="-128"/>
                <a:ea typeface="BIZ UDゴシック" panose="020B0400000000000000" pitchFamily="49" charset="-128"/>
              </a:rPr>
              <a:t>地域居住支援事業における居住支援法人との連携強化　　　</a:t>
            </a:r>
            <a:r>
              <a:rPr lang="ja-JP" altLang="en-US" sz="700" dirty="0">
                <a:latin typeface="BIZ UDゴシック" panose="020B0400000000000000" pitchFamily="49" charset="-128"/>
                <a:ea typeface="BIZ UDゴシック" panose="020B0400000000000000" pitchFamily="49" charset="-128"/>
              </a:rPr>
              <a:t>　　　</a:t>
            </a:r>
            <a:endParaRPr lang="ja" sz="700" dirty="0">
              <a:latin typeface="BIZ UDゴシック" panose="020B0400000000000000" pitchFamily="49" charset="-128"/>
              <a:ea typeface="BIZ UDゴシック" panose="020B0400000000000000" pitchFamily="49" charset="-128"/>
            </a:endParaRPr>
          </a:p>
        </p:txBody>
      </p:sp>
      <p:sp>
        <p:nvSpPr>
          <p:cNvPr id="56" name="正方形/長方形 55">
            <a:extLst>
              <a:ext uri="{FF2B5EF4-FFF2-40B4-BE49-F238E27FC236}">
                <a16:creationId xmlns:a16="http://schemas.microsoft.com/office/drawing/2014/main" id="{41C298FB-9F11-48D1-BDA2-8227AEB4358D}"/>
              </a:ext>
            </a:extLst>
          </p:cNvPr>
          <p:cNvSpPr/>
          <p:nvPr/>
        </p:nvSpPr>
        <p:spPr>
          <a:xfrm>
            <a:off x="3406348" y="5173601"/>
            <a:ext cx="3754681" cy="645950"/>
          </a:xfrm>
          <a:prstGeom prst="rect">
            <a:avLst/>
          </a:prstGeom>
          <a:solidFill>
            <a:srgbClr val="FFE5B8"/>
          </a:solidFill>
        </p:spPr>
        <p:txBody>
          <a:bodyPr lIns="0" tIns="0" rIns="0" bIns="0" anchor="ctr">
            <a:normAutofit/>
          </a:bodyPr>
          <a:lstStyle/>
          <a:p>
            <a:pPr marL="52900" indent="12700">
              <a:spcAft>
                <a:spcPts val="350"/>
              </a:spcAft>
            </a:pPr>
            <a:r>
              <a:rPr kumimoji="1" lang="ja-JP" altLang="en-US" sz="1000" b="0" i="0" u="none" strike="noStrike" kern="1200" cap="none" spc="0" normalizeH="0" baseline="0" noProof="0" dirty="0">
                <a:ln>
                  <a:solidFill>
                    <a:srgbClr val="F79646"/>
                  </a:solidFill>
                </a:ln>
                <a:solidFill>
                  <a:prstClr val="white"/>
                </a:solidFill>
                <a:effectLst/>
                <a:uLnTx/>
                <a:uFillTx/>
                <a:latin typeface="MS Mincho"/>
                <a:ea typeface="MS Mincho"/>
                <a:cs typeface="+mn-cs"/>
              </a:rPr>
              <a:t>　　　　　　◆</a:t>
            </a:r>
            <a:r>
              <a:rPr lang="ja-JP" altLang="en-US" sz="1000" b="1" dirty="0">
                <a:latin typeface="BIZ UDPゴシック" panose="020B0400000000000000" pitchFamily="50" charset="-128"/>
                <a:ea typeface="BIZ UDPゴシック" panose="020B0400000000000000" pitchFamily="50" charset="-128"/>
                <a:cs typeface="Aldhabi" panose="020B0604020202020204" pitchFamily="2" charset="-78"/>
              </a:rPr>
              <a:t>関係機関・他制度による支援</a:t>
            </a:r>
            <a:endParaRPr lang="en-US" altLang="ja-JP" sz="1000" b="1" dirty="0">
              <a:latin typeface="BIZ UDPゴシック" panose="020B0400000000000000" pitchFamily="50" charset="-128"/>
              <a:ea typeface="BIZ UDPゴシック" panose="020B0400000000000000" pitchFamily="50" charset="-128"/>
              <a:cs typeface="Aldhabi" panose="020B0604020202020204" pitchFamily="2" charset="-78"/>
            </a:endParaRPr>
          </a:p>
          <a:p>
            <a:pPr marL="52900" indent="12700">
              <a:spcAft>
                <a:spcPts val="350"/>
              </a:spcAft>
            </a:pPr>
            <a:r>
              <a:rPr kumimoji="1" lang="ja-JP" altLang="en-US" sz="1000" b="0" i="0" u="none" strike="noStrike" kern="1200" cap="none" spc="0" normalizeH="0" baseline="0" noProof="0" dirty="0">
                <a:ln>
                  <a:solidFill>
                    <a:srgbClr val="F79646"/>
                  </a:solidFill>
                </a:ln>
                <a:solidFill>
                  <a:prstClr val="white"/>
                </a:solidFill>
                <a:effectLst/>
                <a:uLnTx/>
                <a:uFillTx/>
                <a:latin typeface="MS Mincho"/>
                <a:ea typeface="MS Mincho"/>
                <a:cs typeface="+mn-cs"/>
              </a:rPr>
              <a:t>　　　　　　◆</a:t>
            </a:r>
            <a:r>
              <a:rPr lang="ja-JP" altLang="en-US" sz="1000" b="1" dirty="0">
                <a:latin typeface="BIZ UDPゴシック" panose="020B0400000000000000" pitchFamily="50" charset="-128"/>
                <a:ea typeface="BIZ UDPゴシック" panose="020B0400000000000000" pitchFamily="50" charset="-128"/>
                <a:cs typeface="Aldhabi" panose="020B0604020202020204" pitchFamily="2" charset="-78"/>
              </a:rPr>
              <a:t>民生委員・自治会・ボランティアなど</a:t>
            </a:r>
            <a:endParaRPr lang="en-US" altLang="ja-JP" sz="1000" b="1" dirty="0">
              <a:latin typeface="BIZ UDPゴシック" panose="020B0400000000000000" pitchFamily="50" charset="-128"/>
              <a:ea typeface="BIZ UDPゴシック" panose="020B0400000000000000" pitchFamily="50" charset="-128"/>
              <a:cs typeface="Aldhabi" panose="020B0604020202020204" pitchFamily="2" charset="-78"/>
            </a:endParaRPr>
          </a:p>
          <a:p>
            <a:pPr marL="52900" indent="12700">
              <a:spcAft>
                <a:spcPts val="350"/>
              </a:spcAft>
            </a:pPr>
            <a:r>
              <a:rPr lang="ja-JP" altLang="en-US" sz="1000" b="1" dirty="0">
                <a:latin typeface="BIZ UDPゴシック" panose="020B0400000000000000" pitchFamily="50" charset="-128"/>
                <a:ea typeface="BIZ UDPゴシック" panose="020B0400000000000000" pitchFamily="50" charset="-128"/>
                <a:cs typeface="Aldhabi" panose="020B0604020202020204" pitchFamily="2" charset="-78"/>
              </a:rPr>
              <a:t>　　　　　　　　　　 インフォーマルな支援</a:t>
            </a:r>
            <a:endParaRPr lang="ja" sz="1000" dirty="0">
              <a:latin typeface="BIZ UDゴシック" panose="020B0400000000000000" pitchFamily="49" charset="-128"/>
              <a:ea typeface="BIZ UDゴシック" panose="020B0400000000000000" pitchFamily="49" charset="-128"/>
            </a:endParaRPr>
          </a:p>
        </p:txBody>
      </p:sp>
      <p:sp>
        <p:nvSpPr>
          <p:cNvPr id="44" name="正方形/長方形 43">
            <a:extLst>
              <a:ext uri="{FF2B5EF4-FFF2-40B4-BE49-F238E27FC236}">
                <a16:creationId xmlns:a16="http://schemas.microsoft.com/office/drawing/2014/main" id="{73A93FAE-F7E6-426B-8D8B-50FA3280E95D}"/>
              </a:ext>
            </a:extLst>
          </p:cNvPr>
          <p:cNvSpPr/>
          <p:nvPr/>
        </p:nvSpPr>
        <p:spPr>
          <a:xfrm>
            <a:off x="3413642" y="4373917"/>
            <a:ext cx="3754681" cy="687230"/>
          </a:xfrm>
          <a:prstGeom prst="rect">
            <a:avLst/>
          </a:prstGeom>
          <a:solidFill>
            <a:srgbClr val="FFE5B8"/>
          </a:solidFill>
        </p:spPr>
        <p:txBody>
          <a:bodyPr lIns="0" tIns="0" rIns="0" bIns="0" anchor="ctr">
            <a:normAutofit/>
          </a:bodyPr>
          <a:lstStyle/>
          <a:p>
            <a:pPr marL="52900" indent="12700">
              <a:spcAft>
                <a:spcPts val="350"/>
              </a:spcAft>
            </a:pPr>
            <a:r>
              <a:rPr lang="ja-JP" altLang="en-US" sz="1100" dirty="0">
                <a:solidFill>
                  <a:srgbClr val="F7941D"/>
                </a:solidFill>
                <a:latin typeface="MS Mincho"/>
                <a:ea typeface="MS Mincho"/>
              </a:rPr>
              <a:t>　　　 　◆</a:t>
            </a:r>
            <a:r>
              <a:rPr lang="ja-JP" altLang="en-US" sz="1100" b="1" dirty="0">
                <a:latin typeface="BIZ UDPゴシック" panose="020B0400000000000000" pitchFamily="50" charset="-128"/>
                <a:ea typeface="BIZ UDPゴシック" panose="020B0400000000000000" pitchFamily="50" charset="-128"/>
                <a:cs typeface="Aldhabi" panose="020B0604020202020204" pitchFamily="2" charset="-78"/>
              </a:rPr>
              <a:t>子どもの学習・生活支援事業</a:t>
            </a:r>
            <a:endParaRPr lang="ja" sz="1100" b="1" dirty="0">
              <a:latin typeface="BIZ UDPゴシック" panose="020B0400000000000000" pitchFamily="50" charset="-128"/>
              <a:ea typeface="BIZ UDPゴシック" panose="020B0400000000000000" pitchFamily="50" charset="-128"/>
              <a:cs typeface="Aldhabi" panose="020B0604020202020204" pitchFamily="2" charset="-78"/>
            </a:endParaRPr>
          </a:p>
          <a:p>
            <a:pPr marL="52900" indent="-88900">
              <a:lnSpc>
                <a:spcPts val="1041"/>
              </a:lnSpc>
            </a:pPr>
            <a:r>
              <a:rPr lang="ja-JP" altLang="en-US" sz="700" dirty="0">
                <a:latin typeface="BIZ UDゴシック" panose="020B0400000000000000" pitchFamily="49" charset="-128"/>
                <a:ea typeface="BIZ UDゴシック" panose="020B0400000000000000" pitchFamily="49" charset="-128"/>
              </a:rPr>
              <a:t>　　　　　　　　　 </a:t>
            </a:r>
            <a:r>
              <a:rPr lang="ja" sz="700" dirty="0">
                <a:latin typeface="BIZ UDゴシック" panose="020B0400000000000000" pitchFamily="49" charset="-128"/>
                <a:ea typeface="BIZ UDゴシック" panose="020B0400000000000000" pitchFamily="49" charset="-128"/>
              </a:rPr>
              <a:t>〇</a:t>
            </a:r>
            <a:r>
              <a:rPr lang="ja-JP" altLang="en-US" sz="700" dirty="0">
                <a:latin typeface="BIZ UDゴシック" panose="020B0400000000000000" pitchFamily="49" charset="-128"/>
                <a:ea typeface="BIZ UDゴシック" panose="020B0400000000000000" pitchFamily="49" charset="-128"/>
              </a:rPr>
              <a:t>生活保護世帯の子どもを含む生活困窮世帯の子どもに対する学習支援</a:t>
            </a:r>
            <a:endParaRPr lang="en-US" altLang="ja-JP" sz="700" dirty="0">
              <a:latin typeface="BIZ UDゴシック" panose="020B0400000000000000" pitchFamily="49" charset="-128"/>
              <a:ea typeface="BIZ UDゴシック" panose="020B0400000000000000" pitchFamily="49" charset="-128"/>
            </a:endParaRPr>
          </a:p>
          <a:p>
            <a:pPr marL="52900" indent="-88900">
              <a:lnSpc>
                <a:spcPts val="1041"/>
              </a:lnSpc>
            </a:pPr>
            <a:r>
              <a:rPr lang="ja-JP" altLang="en-US" sz="700" dirty="0">
                <a:latin typeface="BIZ UDゴシック" panose="020B0400000000000000" pitchFamily="49" charset="-128"/>
                <a:ea typeface="BIZ UDゴシック" panose="020B0400000000000000" pitchFamily="49" charset="-128"/>
              </a:rPr>
              <a:t>　　　　　　　　　 ○生活困窮世帯の子ども・その保護者に対する生活習慣・育成環境の改</a:t>
            </a:r>
            <a:endParaRPr lang="en-US" altLang="ja-JP" sz="700" dirty="0">
              <a:latin typeface="BIZ UDゴシック" panose="020B0400000000000000" pitchFamily="49" charset="-128"/>
              <a:ea typeface="BIZ UDゴシック" panose="020B0400000000000000" pitchFamily="49" charset="-128"/>
            </a:endParaRPr>
          </a:p>
          <a:p>
            <a:pPr marL="52900" indent="-88900">
              <a:lnSpc>
                <a:spcPts val="1041"/>
              </a:lnSpc>
            </a:pPr>
            <a:r>
              <a:rPr lang="ja-JP" altLang="en-US" sz="700" dirty="0">
                <a:latin typeface="BIZ UDゴシック" panose="020B0400000000000000" pitchFamily="49" charset="-128"/>
                <a:ea typeface="BIZ UDゴシック" panose="020B0400000000000000" pitchFamily="49" charset="-128"/>
              </a:rPr>
              <a:t>　　　　　　　　　　 善、教育及び就労に関する支援等</a:t>
            </a:r>
            <a:endParaRPr lang="ja" sz="700" dirty="0">
              <a:latin typeface="BIZ UDゴシック" panose="020B0400000000000000" pitchFamily="49" charset="-128"/>
              <a:ea typeface="BIZ UDゴシック" panose="020B0400000000000000" pitchFamily="49" charset="-128"/>
            </a:endParaRPr>
          </a:p>
        </p:txBody>
      </p:sp>
      <p:sp>
        <p:nvSpPr>
          <p:cNvPr id="41" name="正方形/長方形 40">
            <a:extLst>
              <a:ext uri="{FF2B5EF4-FFF2-40B4-BE49-F238E27FC236}">
                <a16:creationId xmlns:a16="http://schemas.microsoft.com/office/drawing/2014/main" id="{B6598DB5-7CB6-44A0-9AE8-FE85E28CEE16}"/>
              </a:ext>
            </a:extLst>
          </p:cNvPr>
          <p:cNvSpPr/>
          <p:nvPr/>
        </p:nvSpPr>
        <p:spPr>
          <a:xfrm>
            <a:off x="3435402" y="3547608"/>
            <a:ext cx="3754681" cy="695773"/>
          </a:xfrm>
          <a:prstGeom prst="rect">
            <a:avLst/>
          </a:prstGeom>
          <a:solidFill>
            <a:srgbClr val="FFE5B8"/>
          </a:solidFill>
        </p:spPr>
        <p:txBody>
          <a:bodyPr lIns="0" tIns="0" rIns="0" bIns="0" anchor="ctr">
            <a:normAutofit/>
          </a:bodyPr>
          <a:lstStyle/>
          <a:p>
            <a:pPr marL="52900" indent="12700">
              <a:spcAft>
                <a:spcPts val="350"/>
              </a:spcAft>
            </a:pPr>
            <a:r>
              <a:rPr lang="ja-JP" altLang="en-US" sz="1100" dirty="0">
                <a:solidFill>
                  <a:srgbClr val="F7941D"/>
                </a:solidFill>
                <a:latin typeface="MS Mincho"/>
                <a:ea typeface="MS Mincho"/>
              </a:rPr>
              <a:t>　　　 　◆</a:t>
            </a:r>
            <a:r>
              <a:rPr lang="ja-JP" altLang="en-US" sz="1100" b="1" dirty="0">
                <a:latin typeface="BIZ UDPゴシック" panose="020B0400000000000000" pitchFamily="50" charset="-128"/>
                <a:ea typeface="BIZ UDPゴシック" panose="020B0400000000000000" pitchFamily="50" charset="-128"/>
                <a:cs typeface="Aldhabi" panose="020B0604020202020204" pitchFamily="2" charset="-78"/>
              </a:rPr>
              <a:t>家計改善支援事業</a:t>
            </a:r>
            <a:endParaRPr lang="ja" sz="1100" b="1" dirty="0">
              <a:latin typeface="BIZ UDPゴシック" panose="020B0400000000000000" pitchFamily="50" charset="-128"/>
              <a:ea typeface="BIZ UDPゴシック" panose="020B0400000000000000" pitchFamily="50" charset="-128"/>
              <a:cs typeface="Aldhabi" panose="020B0604020202020204" pitchFamily="2" charset="-78"/>
            </a:endParaRPr>
          </a:p>
          <a:p>
            <a:pPr marL="52900" indent="-88900">
              <a:lnSpc>
                <a:spcPts val="1041"/>
              </a:lnSpc>
            </a:pPr>
            <a:r>
              <a:rPr lang="ja-JP" altLang="en-US" sz="600" dirty="0">
                <a:latin typeface="HGS創英角ｺﾞｼｯｸUB" panose="020B0900000000000000" pitchFamily="50" charset="-128"/>
                <a:ea typeface="HGS創英角ｺﾞｼｯｸUB" panose="020B0900000000000000" pitchFamily="50" charset="-128"/>
              </a:rPr>
              <a:t>　　　　　　　　　　　</a:t>
            </a:r>
            <a:r>
              <a:rPr lang="ja" sz="700" dirty="0">
                <a:latin typeface="BIZ UDゴシック" panose="020B0400000000000000" pitchFamily="49" charset="-128"/>
                <a:ea typeface="BIZ UDゴシック" panose="020B0400000000000000" pitchFamily="49" charset="-128"/>
              </a:rPr>
              <a:t>〇</a:t>
            </a:r>
            <a:r>
              <a:rPr lang="ja-JP" altLang="en-US" sz="700" dirty="0">
                <a:latin typeface="BIZ UDゴシック" panose="020B0400000000000000" pitchFamily="49" charset="-128"/>
                <a:ea typeface="BIZ UDゴシック" panose="020B0400000000000000" pitchFamily="49" charset="-128"/>
              </a:rPr>
              <a:t>家計の状況を「見える化」するなど家計の状況を把握することや利</a:t>
            </a:r>
            <a:endParaRPr lang="en-US" altLang="ja-JP" sz="700" dirty="0">
              <a:latin typeface="BIZ UDゴシック" panose="020B0400000000000000" pitchFamily="49" charset="-128"/>
              <a:ea typeface="BIZ UDゴシック" panose="020B0400000000000000" pitchFamily="49" charset="-128"/>
            </a:endParaRPr>
          </a:p>
          <a:p>
            <a:pPr marL="52900" indent="-88900">
              <a:lnSpc>
                <a:spcPts val="1041"/>
              </a:lnSpc>
            </a:pPr>
            <a:r>
              <a:rPr lang="ja-JP" altLang="en-US" sz="700" dirty="0">
                <a:latin typeface="BIZ UDゴシック" panose="020B0400000000000000" pitchFamily="49" charset="-128"/>
                <a:ea typeface="BIZ UDゴシック" panose="020B0400000000000000" pitchFamily="49" charset="-128"/>
              </a:rPr>
              <a:t>　　　　　　　　　　用者の家計の改善の意欲を高めるための支援（貸付のあっせん等を</a:t>
            </a:r>
            <a:endParaRPr lang="en-US" altLang="ja-JP" sz="700" dirty="0">
              <a:latin typeface="BIZ UDゴシック" panose="020B0400000000000000" pitchFamily="49" charset="-128"/>
              <a:ea typeface="BIZ UDゴシック" panose="020B0400000000000000" pitchFamily="49" charset="-128"/>
            </a:endParaRPr>
          </a:p>
          <a:p>
            <a:pPr marL="52900" indent="-88900">
              <a:lnSpc>
                <a:spcPts val="1041"/>
              </a:lnSpc>
            </a:pPr>
            <a:r>
              <a:rPr lang="ja-JP" altLang="en-US" sz="700" dirty="0">
                <a:latin typeface="BIZ UDゴシック" panose="020B0400000000000000" pitchFamily="49" charset="-128"/>
                <a:ea typeface="BIZ UDゴシック" panose="020B0400000000000000" pitchFamily="49" charset="-128"/>
              </a:rPr>
              <a:t>　　　　　　　　　　含む）</a:t>
            </a:r>
            <a:endParaRPr lang="ja" sz="700" dirty="0">
              <a:latin typeface="BIZ UDゴシック" panose="020B0400000000000000" pitchFamily="49" charset="-128"/>
              <a:ea typeface="BIZ UDゴシック" panose="020B0400000000000000" pitchFamily="49" charset="-128"/>
            </a:endParaRPr>
          </a:p>
        </p:txBody>
      </p:sp>
      <p:sp>
        <p:nvSpPr>
          <p:cNvPr id="55" name="四角形: 角を丸くする 54">
            <a:extLst>
              <a:ext uri="{FF2B5EF4-FFF2-40B4-BE49-F238E27FC236}">
                <a16:creationId xmlns:a16="http://schemas.microsoft.com/office/drawing/2014/main" id="{928D449B-010A-442C-82E4-2B68E7153775}"/>
              </a:ext>
            </a:extLst>
          </p:cNvPr>
          <p:cNvSpPr/>
          <p:nvPr/>
        </p:nvSpPr>
        <p:spPr>
          <a:xfrm>
            <a:off x="313899" y="502228"/>
            <a:ext cx="6931877" cy="5393999"/>
          </a:xfrm>
          <a:prstGeom prst="roundRect">
            <a:avLst>
              <a:gd name="adj" fmla="val 4439"/>
            </a:avLst>
          </a:prstGeom>
          <a:noFill/>
          <a:ln w="22225">
            <a:solidFill>
              <a:srgbClr val="58CC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a:extLst>
              <a:ext uri="{FF2B5EF4-FFF2-40B4-BE49-F238E27FC236}">
                <a16:creationId xmlns:a16="http://schemas.microsoft.com/office/drawing/2014/main" id="{3B5076D2-B7C5-476B-BF0D-4222CED6FDA0}"/>
              </a:ext>
            </a:extLst>
          </p:cNvPr>
          <p:cNvSpPr/>
          <p:nvPr/>
        </p:nvSpPr>
        <p:spPr>
          <a:xfrm>
            <a:off x="3424040" y="1239765"/>
            <a:ext cx="3754681" cy="1345643"/>
          </a:xfrm>
          <a:prstGeom prst="rect">
            <a:avLst/>
          </a:prstGeom>
          <a:solidFill>
            <a:srgbClr val="FFE5B8"/>
          </a:solidFill>
        </p:spPr>
        <p:txBody>
          <a:bodyPr lIns="0" tIns="0" rIns="0" bIns="0" anchor="ctr">
            <a:normAutofit/>
          </a:bodyPr>
          <a:lstStyle/>
          <a:p>
            <a:pPr marL="52900" indent="12700">
              <a:spcAft>
                <a:spcPts val="350"/>
              </a:spcAft>
            </a:pPr>
            <a:r>
              <a:rPr lang="ja-JP" altLang="en-US" sz="1100" dirty="0">
                <a:solidFill>
                  <a:srgbClr val="F7941D"/>
                </a:solidFill>
                <a:latin typeface="MS Mincho"/>
                <a:ea typeface="MS Mincho"/>
              </a:rPr>
              <a:t>　　　　 ◆</a:t>
            </a:r>
            <a:r>
              <a:rPr lang="ja-JP" altLang="en-US" sz="1100" b="1" dirty="0">
                <a:latin typeface="BIZ UDPゴシック" panose="020B0400000000000000" pitchFamily="50" charset="-128"/>
                <a:ea typeface="BIZ UDPゴシック" panose="020B0400000000000000" pitchFamily="50" charset="-128"/>
                <a:cs typeface="Aldhabi" panose="020B0604020202020204" pitchFamily="2" charset="-78"/>
              </a:rPr>
              <a:t>就労準備支援事業</a:t>
            </a:r>
            <a:endParaRPr lang="ja" sz="1100" b="1" dirty="0">
              <a:latin typeface="BIZ UDPゴシック" panose="020B0400000000000000" pitchFamily="50" charset="-128"/>
              <a:ea typeface="BIZ UDPゴシック" panose="020B0400000000000000" pitchFamily="50" charset="-128"/>
              <a:cs typeface="Aldhabi" panose="020B0604020202020204" pitchFamily="2" charset="-78"/>
            </a:endParaRPr>
          </a:p>
          <a:p>
            <a:pPr marL="52900" indent="-88900">
              <a:lnSpc>
                <a:spcPts val="1041"/>
              </a:lnSpc>
            </a:pPr>
            <a:r>
              <a:rPr lang="ja-JP" altLang="en-US" sz="600" dirty="0">
                <a:latin typeface="HGS創英角ｺﾞｼｯｸUB" panose="020B0900000000000000" pitchFamily="50" charset="-128"/>
                <a:ea typeface="HGS創英角ｺﾞｼｯｸUB" panose="020B0900000000000000" pitchFamily="50" charset="-128"/>
              </a:rPr>
              <a:t>　　　　　　　　　　　</a:t>
            </a:r>
            <a:r>
              <a:rPr lang="ja" sz="700" dirty="0">
                <a:latin typeface="BIZ UDゴシック" panose="020B0400000000000000" pitchFamily="49" charset="-128"/>
                <a:ea typeface="BIZ UDゴシック" panose="020B0400000000000000" pitchFamily="49" charset="-128"/>
              </a:rPr>
              <a:t>〇</a:t>
            </a:r>
            <a:r>
              <a:rPr lang="ja-JP" altLang="en-US" sz="700" dirty="0">
                <a:latin typeface="BIZ UDゴシック" panose="020B0400000000000000" pitchFamily="49" charset="-128"/>
                <a:ea typeface="BIZ UDゴシック" panose="020B0400000000000000" pitchFamily="49" charset="-128"/>
              </a:rPr>
              <a:t>一般就労に向けた日常生活自立・社会自立・就労自立のための訓練</a:t>
            </a:r>
            <a:endParaRPr lang="en-US" altLang="ja-JP" sz="700" dirty="0">
              <a:latin typeface="BIZ UDゴシック" panose="020B0400000000000000" pitchFamily="49" charset="-128"/>
              <a:ea typeface="BIZ UDゴシック" panose="020B0400000000000000" pitchFamily="49" charset="-128"/>
            </a:endParaRPr>
          </a:p>
          <a:p>
            <a:pPr marL="52900" indent="-88900">
              <a:lnSpc>
                <a:spcPts val="1041"/>
              </a:lnSpc>
            </a:pPr>
            <a:endParaRPr lang="en-US" altLang="ja-JP" sz="700" dirty="0">
              <a:latin typeface="BIZ UDゴシック" panose="020B0400000000000000" pitchFamily="49" charset="-128"/>
              <a:ea typeface="BIZ UDゴシック" panose="020B0400000000000000" pitchFamily="49" charset="-128"/>
            </a:endParaRPr>
          </a:p>
          <a:p>
            <a:pPr marL="52900" marR="0" lvl="0" indent="12700" algn="l" defTabSz="914400" rtl="0" eaLnBrk="1" fontAlgn="auto" latinLnBrk="0" hangingPunct="1">
              <a:lnSpc>
                <a:spcPct val="100000"/>
              </a:lnSpc>
              <a:spcBef>
                <a:spcPts val="0"/>
              </a:spcBef>
              <a:spcAft>
                <a:spcPts val="350"/>
              </a:spcAft>
              <a:buClrTx/>
              <a:buSzTx/>
              <a:buFontTx/>
              <a:buNone/>
              <a:tabLst/>
              <a:defRPr/>
            </a:pPr>
            <a:r>
              <a:rPr kumimoji="1" lang="ja-JP" altLang="en-US" sz="1100" b="0" i="0" u="none" strike="noStrike" kern="1200" cap="none" spc="0" normalizeH="0" baseline="0" noProof="0" dirty="0">
                <a:ln>
                  <a:noFill/>
                </a:ln>
                <a:solidFill>
                  <a:srgbClr val="F7941D"/>
                </a:solidFill>
                <a:effectLst/>
                <a:uLnTx/>
                <a:uFillTx/>
                <a:latin typeface="MS Mincho"/>
                <a:ea typeface="MS Mincho"/>
                <a:cs typeface="+mn-cs"/>
              </a:rPr>
              <a:t>　　　　 ◆</a:t>
            </a:r>
            <a:r>
              <a:rPr kumimoji="1" lang="ja-JP" altLang="en-US" sz="11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Aldhabi" panose="020B0604020202020204" pitchFamily="2" charset="-78"/>
              </a:rPr>
              <a:t>認定就労訓練事業</a:t>
            </a:r>
            <a:r>
              <a:rPr kumimoji="1" lang="ja-JP" altLang="en-US" sz="7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Aldhabi" panose="020B0604020202020204" pitchFamily="2" charset="-78"/>
              </a:rPr>
              <a:t>（いわゆる「中間的就労」）</a:t>
            </a:r>
            <a:endParaRPr kumimoji="1" lang="ja" altLang="en-US" sz="7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Aldhabi" panose="020B0604020202020204" pitchFamily="2" charset="-78"/>
            </a:endParaRPr>
          </a:p>
          <a:p>
            <a:pPr marL="52900" marR="0" lvl="0" indent="-88900" algn="l" defTabSz="914400" rtl="0" eaLnBrk="1" fontAlgn="auto" latinLnBrk="0" hangingPunct="1">
              <a:lnSpc>
                <a:spcPts val="1041"/>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　　　　　　　　　　　</a:t>
            </a:r>
            <a:r>
              <a:rPr kumimoji="1" lang="ja" altLang="en-US" sz="7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〇</a:t>
            </a:r>
            <a:r>
              <a:rPr kumimoji="1" lang="ja-JP" altLang="en-US" sz="7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直ちに一般就労が困難な者に対する支援付きの就労の場の育成</a:t>
            </a:r>
            <a:endParaRPr kumimoji="1" lang="en-US" altLang="ja-JP" sz="7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52900" marR="0" lvl="0" indent="-88900" algn="l" defTabSz="914400" rtl="0" eaLnBrk="1" fontAlgn="auto" latinLnBrk="0" hangingPunct="1">
              <a:lnSpc>
                <a:spcPts val="1041"/>
              </a:lnSpc>
              <a:spcBef>
                <a:spcPts val="0"/>
              </a:spcBef>
              <a:spcAft>
                <a:spcPts val="0"/>
              </a:spcAft>
              <a:buClrTx/>
              <a:buSzTx/>
              <a:buFontTx/>
              <a:buNone/>
              <a:tabLst/>
              <a:defRPr/>
            </a:pPr>
            <a:r>
              <a:rPr lang="ja-JP" altLang="en-US" sz="500" dirty="0">
                <a:latin typeface="BIZ UDゴシック" panose="020B0400000000000000" pitchFamily="49" charset="-128"/>
                <a:ea typeface="BIZ UDゴシック" panose="020B0400000000000000" pitchFamily="49" charset="-128"/>
              </a:rPr>
              <a:t>　　　　　　　　　　　　　　（社会福祉法人等の自主事業について都道府県等が認定する制度）</a:t>
            </a:r>
            <a:endParaRPr lang="en-US" altLang="ja-JP" sz="500" dirty="0">
              <a:latin typeface="BIZ UDゴシック" panose="020B0400000000000000" pitchFamily="49" charset="-128"/>
              <a:ea typeface="BIZ UDゴシック" panose="020B0400000000000000" pitchFamily="49" charset="-128"/>
            </a:endParaRPr>
          </a:p>
          <a:p>
            <a:pPr marL="52900" marR="0" lvl="0" indent="12700" algn="l" defTabSz="914400" rtl="0" eaLnBrk="1" fontAlgn="auto" latinLnBrk="0" hangingPunct="1">
              <a:lnSpc>
                <a:spcPct val="100000"/>
              </a:lnSpc>
              <a:spcBef>
                <a:spcPts val="0"/>
              </a:spcBef>
              <a:spcAft>
                <a:spcPts val="350"/>
              </a:spcAft>
              <a:buClrTx/>
              <a:buSzTx/>
              <a:buFontTx/>
              <a:buNone/>
              <a:tabLst/>
              <a:defRPr/>
            </a:pPr>
            <a:r>
              <a:rPr kumimoji="1" lang="ja-JP" altLang="en-US" sz="1100" b="0" i="0" u="none" strike="noStrike" kern="1200" cap="none" spc="0" normalizeH="0" baseline="0" noProof="0" dirty="0">
                <a:ln>
                  <a:noFill/>
                </a:ln>
                <a:solidFill>
                  <a:srgbClr val="F7941D"/>
                </a:solidFill>
                <a:effectLst/>
                <a:uLnTx/>
                <a:uFillTx/>
                <a:latin typeface="MS Mincho"/>
                <a:ea typeface="MS Mincho"/>
                <a:cs typeface="+mn-cs"/>
              </a:rPr>
              <a:t>　　　　 </a:t>
            </a:r>
            <a:r>
              <a:rPr kumimoji="1" lang="ja-JP" altLang="en-US" sz="1100" b="0" i="0" u="none" strike="noStrike" kern="1200" cap="none" spc="0" normalizeH="0" baseline="0" noProof="0" dirty="0">
                <a:ln>
                  <a:solidFill>
                    <a:schemeClr val="accent6"/>
                  </a:solidFill>
                </a:ln>
                <a:solidFill>
                  <a:schemeClr val="bg1"/>
                </a:solidFill>
                <a:effectLst/>
                <a:uLnTx/>
                <a:uFillTx/>
                <a:latin typeface="MS Mincho"/>
                <a:ea typeface="MS Mincho"/>
                <a:cs typeface="+mn-cs"/>
              </a:rPr>
              <a:t>◆</a:t>
            </a:r>
            <a:r>
              <a:rPr kumimoji="1" lang="ja-JP" altLang="en-US" sz="11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Aldhabi" panose="020B0604020202020204" pitchFamily="2" charset="-78"/>
              </a:rPr>
              <a:t>生活保護受給者等就労自立促進事業</a:t>
            </a:r>
            <a:endParaRPr kumimoji="1" lang="ja" altLang="en-US" sz="7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Aldhabi" panose="020B0604020202020204" pitchFamily="2" charset="-78"/>
            </a:endParaRPr>
          </a:p>
          <a:p>
            <a:pPr marL="52900" marR="0" lvl="0" indent="-88900" algn="l" defTabSz="914400" rtl="0" eaLnBrk="1" fontAlgn="auto" latinLnBrk="0" hangingPunct="1">
              <a:lnSpc>
                <a:spcPts val="1041"/>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　　　　　　　　　　　</a:t>
            </a:r>
            <a:r>
              <a:rPr kumimoji="1" lang="ja" altLang="en-US" sz="7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〇</a:t>
            </a:r>
            <a:r>
              <a:rPr kumimoji="1" lang="ja-JP" altLang="en-US" sz="7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一般就労に向けた自治体とハローワークによる一体的な支援</a:t>
            </a:r>
            <a:endParaRPr lang="ja" sz="500" dirty="0">
              <a:latin typeface="BIZ UDゴシック" panose="020B0400000000000000" pitchFamily="49" charset="-128"/>
              <a:ea typeface="BIZ UDゴシック" panose="020B0400000000000000" pitchFamily="49" charset="-128"/>
            </a:endParaRPr>
          </a:p>
        </p:txBody>
      </p:sp>
      <p:sp>
        <p:nvSpPr>
          <p:cNvPr id="11" name="正方形/長方形 10"/>
          <p:cNvSpPr/>
          <p:nvPr/>
        </p:nvSpPr>
        <p:spPr>
          <a:xfrm>
            <a:off x="2027103" y="370635"/>
            <a:ext cx="3481330" cy="255592"/>
          </a:xfrm>
          <a:prstGeom prst="rect">
            <a:avLst/>
          </a:prstGeom>
          <a:solidFill>
            <a:srgbClr val="FFFFFF"/>
          </a:solidFill>
        </p:spPr>
        <p:txBody>
          <a:bodyPr lIns="0" tIns="0" rIns="0" bIns="0">
            <a:normAutofit fontScale="90000" lnSpcReduction="10000"/>
          </a:bodyPr>
          <a:lstStyle/>
          <a:p>
            <a:pPr indent="0" algn="ctr"/>
            <a:r>
              <a:rPr lang="ja" sz="1900" dirty="0">
                <a:solidFill>
                  <a:srgbClr val="58CBF4"/>
                </a:solidFill>
                <a:latin typeface="BIZ UDゴシック" panose="020B0400000000000000" pitchFamily="49" charset="-128"/>
                <a:ea typeface="BIZ UDゴシック" panose="020B0400000000000000" pitchFamily="49" charset="-128"/>
              </a:rPr>
              <a:t>生活困窮者自立支援制度</a:t>
            </a:r>
            <a:r>
              <a:rPr lang="ja-JP" altLang="en-US" sz="1900" dirty="0">
                <a:solidFill>
                  <a:srgbClr val="58CBF4"/>
                </a:solidFill>
                <a:latin typeface="BIZ UDゴシック" panose="020B0400000000000000" pitchFamily="49" charset="-128"/>
                <a:ea typeface="BIZ UDゴシック" panose="020B0400000000000000" pitchFamily="49" charset="-128"/>
              </a:rPr>
              <a:t>の概要</a:t>
            </a:r>
            <a:endParaRPr lang="ja" sz="1900" dirty="0">
              <a:solidFill>
                <a:srgbClr val="58CBF4"/>
              </a:solidFill>
              <a:latin typeface="BIZ UDゴシック" panose="020B0400000000000000" pitchFamily="49" charset="-128"/>
              <a:ea typeface="BIZ UDゴシック" panose="020B0400000000000000" pitchFamily="49" charset="-128"/>
            </a:endParaRPr>
          </a:p>
        </p:txBody>
      </p:sp>
      <p:sp>
        <p:nvSpPr>
          <p:cNvPr id="13" name="正方形/長方形 12"/>
          <p:cNvSpPr/>
          <p:nvPr/>
        </p:nvSpPr>
        <p:spPr>
          <a:xfrm>
            <a:off x="515756" y="5221993"/>
            <a:ext cx="1846092" cy="370167"/>
          </a:xfrm>
          <a:prstGeom prst="rect">
            <a:avLst/>
          </a:prstGeom>
          <a:solidFill>
            <a:srgbClr val="FFFFFF"/>
          </a:solidFill>
        </p:spPr>
        <p:txBody>
          <a:bodyPr lIns="0" tIns="0" rIns="0" bIns="0">
            <a:noAutofit/>
          </a:bodyPr>
          <a:lstStyle/>
          <a:p>
            <a:pPr marL="72000" indent="-108000" algn="just">
              <a:lnSpc>
                <a:spcPts val="997"/>
              </a:lnSpc>
            </a:pPr>
            <a:r>
              <a:rPr lang="ja" sz="700" dirty="0">
                <a:latin typeface="ＤＨＰ平成ゴシックW5" panose="020B0500000000000000" pitchFamily="50" charset="-128"/>
                <a:ea typeface="ＤＨＰ平成ゴシックW5" panose="020B0500000000000000" pitchFamily="50" charset="-128"/>
              </a:rPr>
              <a:t>※右記は、生活困窮者自立支援法に規定する支援(</a:t>
            </a:r>
            <a:r>
              <a:rPr lang="ja-JP" altLang="en-US" sz="700" dirty="0">
                <a:solidFill>
                  <a:schemeClr val="accent6"/>
                </a:solidFill>
                <a:latin typeface="ＤＨＰ平成ゴシックW5" panose="020B0500000000000000" pitchFamily="50" charset="-128"/>
                <a:ea typeface="ＤＨＰ平成ゴシックW5" panose="020B0500000000000000" pitchFamily="50" charset="-128"/>
              </a:rPr>
              <a:t>◆</a:t>
            </a:r>
            <a:r>
              <a:rPr lang="ja" sz="700" dirty="0">
                <a:latin typeface="ＤＨＰ平成ゴシックW5" panose="020B0500000000000000" pitchFamily="50" charset="-128"/>
                <a:ea typeface="ＤＨＰ平成ゴシックW5" panose="020B0500000000000000" pitchFamily="50" charset="-128"/>
              </a:rPr>
              <a:t>) を中心に記載しているが、これ以外に様々な支援 (</a:t>
            </a:r>
            <a:r>
              <a:rPr lang="ja-JP" altLang="en-US" sz="700" b="1" dirty="0">
                <a:solidFill>
                  <a:schemeClr val="accent6"/>
                </a:solidFill>
                <a:latin typeface="ＤＨＰ平成ゴシックW5" panose="020B0500000000000000" pitchFamily="50" charset="-128"/>
                <a:ea typeface="ＤＨＰ平成ゴシックW5" panose="020B0500000000000000" pitchFamily="50" charset="-128"/>
              </a:rPr>
              <a:t>◇</a:t>
            </a:r>
            <a:r>
              <a:rPr lang="ja" sz="700" dirty="0">
                <a:latin typeface="ＤＨＰ平成ゴシックW5" panose="020B0500000000000000" pitchFamily="50" charset="-128"/>
                <a:ea typeface="ＤＨＰ平成ゴシックW5" panose="020B0500000000000000" pitchFamily="50" charset="-128"/>
              </a:rPr>
              <a:t>)がある</a:t>
            </a:r>
          </a:p>
        </p:txBody>
      </p:sp>
      <p:sp>
        <p:nvSpPr>
          <p:cNvPr id="42" name="正方形/長方形 41"/>
          <p:cNvSpPr/>
          <p:nvPr/>
        </p:nvSpPr>
        <p:spPr>
          <a:xfrm>
            <a:off x="466721" y="694062"/>
            <a:ext cx="1963206" cy="2550602"/>
          </a:xfrm>
          <a:prstGeom prst="rect">
            <a:avLst/>
          </a:prstGeom>
          <a:solidFill>
            <a:srgbClr val="FFE5B8"/>
          </a:solidFill>
        </p:spPr>
        <p:txBody>
          <a:bodyPr lIns="0" tIns="0" rIns="0" bIns="0">
            <a:normAutofit fontScale="97500"/>
          </a:bodyPr>
          <a:lstStyle/>
          <a:p>
            <a:pPr marL="52900" indent="12700" algn="ctr">
              <a:spcAft>
                <a:spcPts val="350"/>
              </a:spcAft>
            </a:pPr>
            <a:endParaRPr lang="en-US" altLang="ja-JP" sz="800" noProof="0" dirty="0">
              <a:solidFill>
                <a:srgbClr val="F7941D"/>
              </a:solidFill>
              <a:latin typeface="MS Mincho"/>
              <a:ea typeface="MS Mincho"/>
            </a:endParaRPr>
          </a:p>
          <a:p>
            <a:pPr marL="52900" indent="12700" algn="ctr">
              <a:spcAft>
                <a:spcPts val="350"/>
              </a:spcAft>
            </a:pPr>
            <a:endParaRPr kumimoji="1" lang="en-US" altLang="ja-JP" sz="800" b="0" i="0" u="none" strike="noStrike" kern="1200" cap="none" spc="0" normalizeH="0" baseline="0" dirty="0">
              <a:ln>
                <a:noFill/>
              </a:ln>
              <a:solidFill>
                <a:srgbClr val="F7941D"/>
              </a:solidFill>
              <a:effectLst/>
              <a:uLnTx/>
              <a:uFillTx/>
              <a:latin typeface="MS Mincho"/>
              <a:ea typeface="MS Mincho"/>
              <a:cs typeface="+mn-cs"/>
            </a:endParaRPr>
          </a:p>
          <a:p>
            <a:pPr>
              <a:spcAft>
                <a:spcPts val="350"/>
              </a:spcAft>
            </a:pPr>
            <a:r>
              <a:rPr kumimoji="1" lang="ja-JP" altLang="en-US" sz="1100" b="0" i="0" u="none" strike="noStrike" kern="1200" cap="none" spc="0" normalizeH="0" baseline="0" noProof="0" dirty="0">
                <a:ln>
                  <a:noFill/>
                </a:ln>
                <a:solidFill>
                  <a:srgbClr val="F7941D"/>
                </a:solidFill>
                <a:effectLst/>
                <a:uLnTx/>
                <a:uFillTx/>
                <a:latin typeface="MS Mincho"/>
                <a:ea typeface="MS Mincho"/>
                <a:cs typeface="+mn-cs"/>
              </a:rPr>
              <a:t>　　◆</a:t>
            </a:r>
            <a:r>
              <a:rPr lang="ja" sz="1100" b="1" dirty="0">
                <a:latin typeface="BIZ UDPゴシック" panose="020B0400000000000000" pitchFamily="50" charset="-128"/>
                <a:ea typeface="BIZ UDPゴシック" panose="020B0400000000000000" pitchFamily="50" charset="-128"/>
                <a:cs typeface="Aldhabi" panose="020B0604020202020204" pitchFamily="2" charset="-78"/>
              </a:rPr>
              <a:t>自立相談支援事業</a:t>
            </a:r>
          </a:p>
          <a:p>
            <a:pPr marL="52900" indent="-88900">
              <a:lnSpc>
                <a:spcPts val="1041"/>
              </a:lnSpc>
            </a:pPr>
            <a:r>
              <a:rPr lang="en-US" altLang="ja-JP" sz="700" b="1" dirty="0">
                <a:latin typeface="BIZ UDゴシック" panose="020B0400000000000000" pitchFamily="49" charset="-128"/>
                <a:ea typeface="BIZ UDゴシック" panose="020B0400000000000000" pitchFamily="49" charset="-128"/>
                <a:cs typeface="Aldhabi" panose="01000000000000000000" pitchFamily="2" charset="-78"/>
              </a:rPr>
              <a:t>〈</a:t>
            </a:r>
            <a:r>
              <a:rPr lang="ja" sz="700" b="1" dirty="0">
                <a:latin typeface="BIZ UDゴシック" panose="020B0400000000000000" pitchFamily="49" charset="-128"/>
                <a:ea typeface="BIZ UDゴシック" panose="020B0400000000000000" pitchFamily="49" charset="-128"/>
                <a:cs typeface="Aldhabi" panose="01000000000000000000" pitchFamily="2" charset="-78"/>
              </a:rPr>
              <a:t>対個人</a:t>
            </a:r>
            <a:r>
              <a:rPr lang="en-US" altLang="ja-JP" sz="700" b="1" dirty="0">
                <a:latin typeface="BIZ UDゴシック" panose="020B0400000000000000" pitchFamily="49" charset="-128"/>
                <a:ea typeface="BIZ UDゴシック" panose="020B0400000000000000" pitchFamily="49" charset="-128"/>
                <a:cs typeface="Aldhabi" panose="01000000000000000000" pitchFamily="2" charset="-78"/>
              </a:rPr>
              <a:t>〉</a:t>
            </a:r>
            <a:endParaRPr lang="ja" sz="700" b="1" dirty="0">
              <a:latin typeface="BIZ UDゴシック" panose="020B0400000000000000" pitchFamily="49" charset="-128"/>
              <a:ea typeface="BIZ UDゴシック" panose="020B0400000000000000" pitchFamily="49" charset="-128"/>
              <a:cs typeface="Aldhabi" panose="01000000000000000000" pitchFamily="2" charset="-78"/>
            </a:endParaRPr>
          </a:p>
          <a:p>
            <a:pPr marL="180000" indent="-88900">
              <a:lnSpc>
                <a:spcPts val="1041"/>
              </a:lnSpc>
            </a:pPr>
            <a:r>
              <a:rPr lang="ja" sz="700" dirty="0">
                <a:latin typeface="BIZ UDゴシック" panose="020B0400000000000000" pitchFamily="49" charset="-128"/>
                <a:ea typeface="BIZ UDゴシック" panose="020B0400000000000000" pitchFamily="49" charset="-128"/>
              </a:rPr>
              <a:t>〇生活と就労に関する支援員を配置し、ワン</a:t>
            </a:r>
            <a:endParaRPr lang="en-US" altLang="ja" sz="700" dirty="0">
              <a:latin typeface="BIZ UDゴシック" panose="020B0400000000000000" pitchFamily="49" charset="-128"/>
              <a:ea typeface="BIZ UDゴシック" panose="020B0400000000000000" pitchFamily="49" charset="-128"/>
            </a:endParaRPr>
          </a:p>
          <a:p>
            <a:pPr marL="180000" indent="-88900">
              <a:lnSpc>
                <a:spcPts val="1041"/>
              </a:lnSpc>
            </a:pPr>
            <a:r>
              <a:rPr lang="ja-JP" altLang="en-US" sz="700" dirty="0">
                <a:latin typeface="BIZ UDゴシック" panose="020B0400000000000000" pitchFamily="49" charset="-128"/>
                <a:ea typeface="BIZ UDゴシック" panose="020B0400000000000000" pitchFamily="49" charset="-128"/>
              </a:rPr>
              <a:t>　</a:t>
            </a:r>
            <a:r>
              <a:rPr lang="ja" sz="700" dirty="0">
                <a:latin typeface="BIZ UDゴシック" panose="020B0400000000000000" pitchFamily="49" charset="-128"/>
                <a:ea typeface="BIZ UDゴシック" panose="020B0400000000000000" pitchFamily="49" charset="-128"/>
              </a:rPr>
              <a:t>ストップ型の相談窓口により、情報と</a:t>
            </a:r>
            <a:r>
              <a:rPr lang="ja-JP" altLang="en-US" sz="700" dirty="0">
                <a:latin typeface="BIZ UDゴシック" panose="020B0400000000000000" pitchFamily="49" charset="-128"/>
                <a:ea typeface="BIZ UDゴシック" panose="020B0400000000000000" pitchFamily="49" charset="-128"/>
              </a:rPr>
              <a:t>サー</a:t>
            </a:r>
            <a:endParaRPr lang="en-US" altLang="ja-JP" sz="700" dirty="0">
              <a:latin typeface="BIZ UDゴシック" panose="020B0400000000000000" pitchFamily="49" charset="-128"/>
              <a:ea typeface="BIZ UDゴシック" panose="020B0400000000000000" pitchFamily="49" charset="-128"/>
            </a:endParaRPr>
          </a:p>
          <a:p>
            <a:pPr marL="180000" indent="-88900">
              <a:lnSpc>
                <a:spcPts val="1041"/>
              </a:lnSpc>
            </a:pPr>
            <a:r>
              <a:rPr lang="ja-JP" altLang="en-US" sz="700" dirty="0">
                <a:latin typeface="BIZ UDゴシック" panose="020B0400000000000000" pitchFamily="49" charset="-128"/>
                <a:ea typeface="BIZ UDゴシック" panose="020B0400000000000000" pitchFamily="49" charset="-128"/>
              </a:rPr>
              <a:t>　ビスの拠点として機能</a:t>
            </a:r>
            <a:endParaRPr lang="en-US" altLang="ja-JP" sz="700" dirty="0">
              <a:latin typeface="BIZ UDゴシック" panose="020B0400000000000000" pitchFamily="49" charset="-128"/>
              <a:ea typeface="BIZ UDゴシック" panose="020B0400000000000000" pitchFamily="49" charset="-128"/>
            </a:endParaRPr>
          </a:p>
          <a:p>
            <a:pPr marL="180000" indent="-88900">
              <a:lnSpc>
                <a:spcPts val="1041"/>
              </a:lnSpc>
            </a:pPr>
            <a:r>
              <a:rPr lang="ja-JP" altLang="en-US" sz="700" dirty="0">
                <a:latin typeface="BIZ UDゴシック" panose="020B0400000000000000" pitchFamily="49" charset="-128"/>
                <a:ea typeface="BIZ UDゴシック" panose="020B0400000000000000" pitchFamily="49" charset="-128"/>
              </a:rPr>
              <a:t>○一人ひとりの状況に応じ自立に向けた支援</a:t>
            </a:r>
            <a:endParaRPr lang="en-US" altLang="ja-JP" sz="700" dirty="0">
              <a:latin typeface="BIZ UDゴシック" panose="020B0400000000000000" pitchFamily="49" charset="-128"/>
              <a:ea typeface="BIZ UDゴシック" panose="020B0400000000000000" pitchFamily="49" charset="-128"/>
            </a:endParaRPr>
          </a:p>
          <a:p>
            <a:pPr marL="180000" indent="-88900">
              <a:lnSpc>
                <a:spcPts val="1041"/>
              </a:lnSpc>
            </a:pPr>
            <a:r>
              <a:rPr lang="ja-JP" altLang="en-US" sz="700" dirty="0">
                <a:latin typeface="BIZ UDゴシック" panose="020B0400000000000000" pitchFamily="49" charset="-128"/>
                <a:ea typeface="BIZ UDゴシック" panose="020B0400000000000000" pitchFamily="49" charset="-128"/>
              </a:rPr>
              <a:t>　計画（プラン）を作成</a:t>
            </a:r>
            <a:endParaRPr lang="en-US" altLang="ja-JP" sz="700" dirty="0">
              <a:latin typeface="BIZ UDゴシック" panose="020B0400000000000000" pitchFamily="49" charset="-128"/>
              <a:ea typeface="BIZ UDゴシック" panose="020B0400000000000000" pitchFamily="49" charset="-128"/>
            </a:endParaRPr>
          </a:p>
          <a:p>
            <a:pPr marL="52900" indent="-88900">
              <a:lnSpc>
                <a:spcPts val="1041"/>
              </a:lnSpc>
            </a:pPr>
            <a:r>
              <a:rPr lang="en-US" altLang="ja-JP" sz="700" b="1" dirty="0">
                <a:latin typeface="BIZ UDゴシック" panose="020B0400000000000000" pitchFamily="49" charset="-128"/>
                <a:ea typeface="BIZ UDゴシック" panose="020B0400000000000000" pitchFamily="49" charset="-128"/>
              </a:rPr>
              <a:t> </a:t>
            </a:r>
          </a:p>
          <a:p>
            <a:pPr marL="52900" indent="-88900">
              <a:lnSpc>
                <a:spcPts val="1041"/>
              </a:lnSpc>
            </a:pPr>
            <a:r>
              <a:rPr lang="en-US" altLang="ja-JP" sz="700" b="1" dirty="0">
                <a:latin typeface="BIZ UDゴシック" panose="020B0400000000000000" pitchFamily="49" charset="-128"/>
                <a:ea typeface="BIZ UDゴシック" panose="020B0400000000000000" pitchFamily="49" charset="-128"/>
              </a:rPr>
              <a:t>〈</a:t>
            </a:r>
            <a:r>
              <a:rPr lang="ja-JP" altLang="en-US" sz="700" b="1" dirty="0">
                <a:latin typeface="BIZ UDゴシック" panose="020B0400000000000000" pitchFamily="49" charset="-128"/>
                <a:ea typeface="BIZ UDゴシック" panose="020B0400000000000000" pitchFamily="49" charset="-128"/>
              </a:rPr>
              <a:t>対地域</a:t>
            </a:r>
            <a:r>
              <a:rPr lang="en-US" altLang="ja-JP" sz="700" b="1" dirty="0">
                <a:latin typeface="BIZ UDゴシック" panose="020B0400000000000000" pitchFamily="49" charset="-128"/>
                <a:ea typeface="BIZ UDゴシック" panose="020B0400000000000000" pitchFamily="49" charset="-128"/>
              </a:rPr>
              <a:t>〉</a:t>
            </a:r>
          </a:p>
          <a:p>
            <a:pPr marL="52900" indent="-88900">
              <a:lnSpc>
                <a:spcPts val="1041"/>
              </a:lnSpc>
            </a:pPr>
            <a:r>
              <a:rPr lang="ja-JP" altLang="en-US" sz="700" dirty="0">
                <a:latin typeface="BIZ UDゴシック" panose="020B0400000000000000" pitchFamily="49" charset="-128"/>
                <a:ea typeface="BIZ UDゴシック" panose="020B0400000000000000" pitchFamily="49" charset="-128"/>
              </a:rPr>
              <a:t>　○地域ネットワークの</a:t>
            </a:r>
            <a:endParaRPr lang="en-US" altLang="ja-JP" sz="700" dirty="0">
              <a:latin typeface="BIZ UDゴシック" panose="020B0400000000000000" pitchFamily="49" charset="-128"/>
              <a:ea typeface="BIZ UDゴシック" panose="020B0400000000000000" pitchFamily="49" charset="-128"/>
            </a:endParaRPr>
          </a:p>
          <a:p>
            <a:pPr marL="52900" indent="-88900">
              <a:lnSpc>
                <a:spcPts val="1041"/>
              </a:lnSpc>
            </a:pPr>
            <a:r>
              <a:rPr lang="ja-JP" altLang="en-US" sz="700" dirty="0">
                <a:latin typeface="BIZ UDゴシック" panose="020B0400000000000000" pitchFamily="49" charset="-128"/>
                <a:ea typeface="BIZ UDゴシック" panose="020B0400000000000000" pitchFamily="49" charset="-128"/>
              </a:rPr>
              <a:t>　　強化・社会資源の</a:t>
            </a:r>
            <a:endParaRPr lang="en-US" altLang="ja-JP" sz="700" dirty="0">
              <a:latin typeface="BIZ UDゴシック" panose="020B0400000000000000" pitchFamily="49" charset="-128"/>
              <a:ea typeface="BIZ UDゴシック" panose="020B0400000000000000" pitchFamily="49" charset="-128"/>
            </a:endParaRPr>
          </a:p>
          <a:p>
            <a:pPr marL="52900" indent="-88900">
              <a:lnSpc>
                <a:spcPts val="1041"/>
              </a:lnSpc>
            </a:pPr>
            <a:r>
              <a:rPr lang="ja-JP" altLang="en-US" sz="700" dirty="0">
                <a:latin typeface="BIZ UDゴシック" panose="020B0400000000000000" pitchFamily="49" charset="-128"/>
                <a:ea typeface="BIZ UDゴシック" panose="020B0400000000000000" pitchFamily="49" charset="-128"/>
              </a:rPr>
              <a:t>　　開発など地域づくり</a:t>
            </a:r>
            <a:endParaRPr lang="en-US" altLang="ja-JP" sz="700" dirty="0">
              <a:latin typeface="BIZ UDゴシック" panose="020B0400000000000000" pitchFamily="49" charset="-128"/>
              <a:ea typeface="BIZ UDゴシック" panose="020B0400000000000000" pitchFamily="49" charset="-128"/>
            </a:endParaRPr>
          </a:p>
          <a:p>
            <a:pPr marL="52900" indent="-88900">
              <a:lnSpc>
                <a:spcPts val="1041"/>
              </a:lnSpc>
            </a:pPr>
            <a:r>
              <a:rPr lang="ja-JP" altLang="en-US" sz="700" dirty="0">
                <a:latin typeface="BIZ UDゴシック" panose="020B0400000000000000" pitchFamily="49" charset="-128"/>
                <a:ea typeface="BIZ UDゴシック" panose="020B0400000000000000" pitchFamily="49" charset="-128"/>
              </a:rPr>
              <a:t>　　も担う</a:t>
            </a:r>
            <a:endParaRPr lang="ja" sz="700" dirty="0">
              <a:latin typeface="BIZ UDゴシック" panose="020B0400000000000000" pitchFamily="49" charset="-128"/>
              <a:ea typeface="BIZ UDゴシック" panose="020B0400000000000000" pitchFamily="49" charset="-128"/>
            </a:endParaRPr>
          </a:p>
        </p:txBody>
      </p:sp>
      <p:pic>
        <p:nvPicPr>
          <p:cNvPr id="24" name="図 23">
            <a:extLst>
              <a:ext uri="{FF2B5EF4-FFF2-40B4-BE49-F238E27FC236}">
                <a16:creationId xmlns:a16="http://schemas.microsoft.com/office/drawing/2014/main" id="{6B010E60-64C2-4CB1-9781-A495E74149D3}"/>
              </a:ext>
            </a:extLst>
          </p:cNvPr>
          <p:cNvPicPr>
            <a:picLocks noChangeAspect="1"/>
          </p:cNvPicPr>
          <p:nvPr/>
        </p:nvPicPr>
        <p:blipFill>
          <a:blip r:embed="rId2"/>
          <a:stretch>
            <a:fillRect/>
          </a:stretch>
        </p:blipFill>
        <p:spPr>
          <a:xfrm>
            <a:off x="1548971" y="2145181"/>
            <a:ext cx="768994" cy="1088466"/>
          </a:xfrm>
          <a:prstGeom prst="rect">
            <a:avLst/>
          </a:prstGeom>
        </p:spPr>
      </p:pic>
      <p:sp>
        <p:nvSpPr>
          <p:cNvPr id="36" name="吹き出し: 円形 35">
            <a:extLst>
              <a:ext uri="{FF2B5EF4-FFF2-40B4-BE49-F238E27FC236}">
                <a16:creationId xmlns:a16="http://schemas.microsoft.com/office/drawing/2014/main" id="{EC942C04-5EC1-4A0F-824E-AD84D671E7ED}"/>
              </a:ext>
            </a:extLst>
          </p:cNvPr>
          <p:cNvSpPr/>
          <p:nvPr/>
        </p:nvSpPr>
        <p:spPr>
          <a:xfrm>
            <a:off x="587879" y="3315172"/>
            <a:ext cx="1630435" cy="1621682"/>
          </a:xfrm>
          <a:prstGeom prst="wedgeEllipseCallout">
            <a:avLst>
              <a:gd name="adj1" fmla="val 51061"/>
              <a:gd name="adj2" fmla="val -39544"/>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100" dirty="0">
                <a:solidFill>
                  <a:schemeClr val="tx1"/>
                </a:solidFill>
              </a:rPr>
              <a:t>基本は、</a:t>
            </a:r>
            <a:endParaRPr kumimoji="1" lang="en-US" altLang="ja-JP" sz="1100" dirty="0">
              <a:solidFill>
                <a:schemeClr val="tx1"/>
              </a:solidFill>
            </a:endParaRPr>
          </a:p>
          <a:p>
            <a:pPr algn="ctr">
              <a:lnSpc>
                <a:spcPct val="150000"/>
              </a:lnSpc>
            </a:pPr>
            <a:r>
              <a:rPr kumimoji="1" lang="ja-JP" altLang="en-US" sz="1100" dirty="0">
                <a:solidFill>
                  <a:schemeClr val="tx1"/>
                </a:solidFill>
              </a:rPr>
              <a:t>自立に向けた</a:t>
            </a:r>
            <a:endParaRPr kumimoji="1" lang="en-US" altLang="ja-JP" sz="1100" dirty="0">
              <a:solidFill>
                <a:schemeClr val="tx1"/>
              </a:solidFill>
            </a:endParaRPr>
          </a:p>
          <a:p>
            <a:pPr algn="ctr">
              <a:lnSpc>
                <a:spcPct val="150000"/>
              </a:lnSpc>
            </a:pPr>
            <a:r>
              <a:rPr kumimoji="1" lang="ja-JP" altLang="en-US" sz="1100" dirty="0">
                <a:solidFill>
                  <a:schemeClr val="tx1"/>
                </a:solidFill>
              </a:rPr>
              <a:t>人的支援を</a:t>
            </a:r>
            <a:endParaRPr kumimoji="1" lang="en-US" altLang="ja-JP" sz="1100" dirty="0">
              <a:solidFill>
                <a:schemeClr val="tx1"/>
              </a:solidFill>
            </a:endParaRPr>
          </a:p>
          <a:p>
            <a:pPr algn="ctr">
              <a:lnSpc>
                <a:spcPct val="150000"/>
              </a:lnSpc>
            </a:pPr>
            <a:r>
              <a:rPr kumimoji="1" lang="ja-JP" altLang="en-US" sz="1100" dirty="0">
                <a:solidFill>
                  <a:schemeClr val="tx1"/>
                </a:solidFill>
              </a:rPr>
              <a:t>包括的に提供</a:t>
            </a:r>
          </a:p>
        </p:txBody>
      </p:sp>
      <p:pic>
        <p:nvPicPr>
          <p:cNvPr id="46" name="jiritsushien_ill_mono-01_new02.eps" descr="/Users/qg02/Desktop/data/05_自立支援チラシリーフ/jiritsushien_ill_mono-01_new02.eps">
            <a:extLst>
              <a:ext uri="{FF2B5EF4-FFF2-40B4-BE49-F238E27FC236}">
                <a16:creationId xmlns:a16="http://schemas.microsoft.com/office/drawing/2014/main" id="{3637FC2A-414E-4504-8958-DB14F90B36C1}"/>
              </a:ext>
            </a:extLst>
          </p:cNvPr>
          <p:cNvPicPr/>
          <p:nvPr/>
        </p:nvPicPr>
        <p:blipFill>
          <a:blip r:embed="rId3" cstate="print"/>
          <a:srcRect/>
          <a:stretch>
            <a:fillRect/>
          </a:stretch>
        </p:blipFill>
        <p:spPr bwMode="auto">
          <a:xfrm>
            <a:off x="6867761" y="1780692"/>
            <a:ext cx="365891" cy="877810"/>
          </a:xfrm>
          <a:prstGeom prst="rect">
            <a:avLst/>
          </a:prstGeom>
          <a:noFill/>
          <a:ln w="9525">
            <a:noFill/>
            <a:miter lim="800000"/>
            <a:headEnd/>
            <a:tailEnd/>
          </a:ln>
        </p:spPr>
      </p:pic>
      <p:sp>
        <p:nvSpPr>
          <p:cNvPr id="47" name="正方形/長方形 46">
            <a:extLst>
              <a:ext uri="{FF2B5EF4-FFF2-40B4-BE49-F238E27FC236}">
                <a16:creationId xmlns:a16="http://schemas.microsoft.com/office/drawing/2014/main" id="{2523A589-37F5-45FA-85A5-DD547AA7F404}"/>
              </a:ext>
            </a:extLst>
          </p:cNvPr>
          <p:cNvSpPr/>
          <p:nvPr/>
        </p:nvSpPr>
        <p:spPr>
          <a:xfrm>
            <a:off x="3406414" y="761449"/>
            <a:ext cx="3754681" cy="407258"/>
          </a:xfrm>
          <a:prstGeom prst="rect">
            <a:avLst/>
          </a:prstGeom>
          <a:solidFill>
            <a:srgbClr val="FFE5B8"/>
          </a:solidFill>
        </p:spPr>
        <p:txBody>
          <a:bodyPr lIns="0" tIns="0" rIns="0" bIns="0" anchor="ctr">
            <a:normAutofit/>
          </a:bodyPr>
          <a:lstStyle/>
          <a:p>
            <a:pPr marL="52900" indent="12700">
              <a:spcAft>
                <a:spcPts val="350"/>
              </a:spcAft>
            </a:pPr>
            <a:r>
              <a:rPr lang="ja-JP" altLang="en-US" sz="1100" dirty="0">
                <a:solidFill>
                  <a:srgbClr val="F7941D"/>
                </a:solidFill>
                <a:latin typeface="MS Mincho"/>
                <a:ea typeface="MS Mincho"/>
              </a:rPr>
              <a:t>　　　　 ◆</a:t>
            </a:r>
            <a:r>
              <a:rPr lang="ja-JP" altLang="en-US" sz="1100" b="1" dirty="0">
                <a:latin typeface="BIZ UDPゴシック" panose="020B0400000000000000" pitchFamily="50" charset="-128"/>
                <a:ea typeface="BIZ UDPゴシック" panose="020B0400000000000000" pitchFamily="50" charset="-128"/>
                <a:cs typeface="Aldhabi" panose="020B0604020202020204" pitchFamily="2" charset="-78"/>
              </a:rPr>
              <a:t>住居確保給付金の支給</a:t>
            </a:r>
            <a:endParaRPr lang="ja" sz="1100" b="1" dirty="0">
              <a:latin typeface="BIZ UDPゴシック" panose="020B0400000000000000" pitchFamily="50" charset="-128"/>
              <a:ea typeface="BIZ UDPゴシック" panose="020B0400000000000000" pitchFamily="50" charset="-128"/>
              <a:cs typeface="Aldhabi" panose="020B0604020202020204" pitchFamily="2" charset="-78"/>
            </a:endParaRPr>
          </a:p>
          <a:p>
            <a:pPr marL="52900" indent="-88900">
              <a:lnSpc>
                <a:spcPts val="1041"/>
              </a:lnSpc>
            </a:pPr>
            <a:r>
              <a:rPr lang="ja-JP" altLang="en-US" sz="600" dirty="0">
                <a:latin typeface="HGS創英角ｺﾞｼｯｸUB" panose="020B0900000000000000" pitchFamily="50" charset="-128"/>
                <a:ea typeface="HGS創英角ｺﾞｼｯｸUB" panose="020B0900000000000000" pitchFamily="50" charset="-128"/>
              </a:rPr>
              <a:t>　　　　　　　　　　　</a:t>
            </a:r>
            <a:r>
              <a:rPr lang="ja" sz="700" dirty="0">
                <a:latin typeface="BIZ UDゴシック" panose="020B0400000000000000" pitchFamily="49" charset="-128"/>
                <a:ea typeface="BIZ UDゴシック" panose="020B0400000000000000" pitchFamily="49" charset="-128"/>
              </a:rPr>
              <a:t>〇</a:t>
            </a:r>
            <a:r>
              <a:rPr lang="ja-JP" altLang="en-US" sz="700" dirty="0">
                <a:latin typeface="BIZ UDゴシック" panose="020B0400000000000000" pitchFamily="49" charset="-128"/>
                <a:ea typeface="BIZ UDゴシック" panose="020B0400000000000000" pitchFamily="49" charset="-128"/>
              </a:rPr>
              <a:t>就職活動を支えるため家賃費用を有期で給付</a:t>
            </a:r>
            <a:endParaRPr lang="ja" sz="700" dirty="0">
              <a:latin typeface="BIZ UDゴシック" panose="020B0400000000000000" pitchFamily="49" charset="-128"/>
              <a:ea typeface="BIZ UDゴシック" panose="020B0400000000000000" pitchFamily="49" charset="-128"/>
            </a:endParaRPr>
          </a:p>
        </p:txBody>
      </p:sp>
      <p:pic>
        <p:nvPicPr>
          <p:cNvPr id="43" name="jiritsushien_ill_mono-06_new02.eps" descr="/Users/qg02/Desktop/data/05_自立支援チラシリーフ/jiritsushien_ill_mono-06_new02.eps">
            <a:extLst>
              <a:ext uri="{FF2B5EF4-FFF2-40B4-BE49-F238E27FC236}">
                <a16:creationId xmlns:a16="http://schemas.microsoft.com/office/drawing/2014/main" id="{1C4D2F52-9CCF-4625-9213-2E1F5292552E}"/>
              </a:ext>
            </a:extLst>
          </p:cNvPr>
          <p:cNvPicPr/>
          <p:nvPr/>
        </p:nvPicPr>
        <p:blipFill>
          <a:blip r:embed="rId4" cstate="print"/>
          <a:srcRect/>
          <a:stretch>
            <a:fillRect/>
          </a:stretch>
        </p:blipFill>
        <p:spPr bwMode="auto">
          <a:xfrm>
            <a:off x="6329855" y="494765"/>
            <a:ext cx="711595" cy="620870"/>
          </a:xfrm>
          <a:prstGeom prst="rect">
            <a:avLst/>
          </a:prstGeom>
          <a:noFill/>
          <a:ln w="9525">
            <a:noFill/>
            <a:miter lim="800000"/>
            <a:headEnd/>
            <a:tailEnd/>
          </a:ln>
        </p:spPr>
      </p:pic>
      <p:sp>
        <p:nvSpPr>
          <p:cNvPr id="12" name="四角形: 角を丸くする 11">
            <a:extLst>
              <a:ext uri="{FF2B5EF4-FFF2-40B4-BE49-F238E27FC236}">
                <a16:creationId xmlns:a16="http://schemas.microsoft.com/office/drawing/2014/main" id="{4612794D-ED76-4C10-A94F-5F7F0FEF243B}"/>
              </a:ext>
            </a:extLst>
          </p:cNvPr>
          <p:cNvSpPr/>
          <p:nvPr/>
        </p:nvSpPr>
        <p:spPr>
          <a:xfrm>
            <a:off x="717297" y="809742"/>
            <a:ext cx="1371600" cy="181777"/>
          </a:xfrm>
          <a:prstGeom prst="roundRect">
            <a:avLst>
              <a:gd name="adj" fmla="val 50000"/>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900" dirty="0"/>
              <a:t>包括的な相談支援</a:t>
            </a:r>
          </a:p>
        </p:txBody>
      </p:sp>
      <p:sp>
        <p:nvSpPr>
          <p:cNvPr id="49" name="四角形: 角を丸くする 48">
            <a:extLst>
              <a:ext uri="{FF2B5EF4-FFF2-40B4-BE49-F238E27FC236}">
                <a16:creationId xmlns:a16="http://schemas.microsoft.com/office/drawing/2014/main" id="{9E9B45B3-6840-400B-B5CB-76726E269DAC}"/>
              </a:ext>
            </a:extLst>
          </p:cNvPr>
          <p:cNvSpPr/>
          <p:nvPr/>
        </p:nvSpPr>
        <p:spPr>
          <a:xfrm>
            <a:off x="4290658" y="1613366"/>
            <a:ext cx="1187355" cy="118029"/>
          </a:xfrm>
          <a:prstGeom prst="roundRect">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latin typeface="BIZ UDゴシック" panose="020B0400000000000000" pitchFamily="49" charset="-128"/>
                <a:ea typeface="BIZ UDゴシック" panose="020B0400000000000000" pitchFamily="49" charset="-128"/>
              </a:rPr>
              <a:t>なお一般就労が困難な者</a:t>
            </a:r>
          </a:p>
        </p:txBody>
      </p:sp>
      <p:sp>
        <p:nvSpPr>
          <p:cNvPr id="50" name="矢印: 下 49">
            <a:extLst>
              <a:ext uri="{FF2B5EF4-FFF2-40B4-BE49-F238E27FC236}">
                <a16:creationId xmlns:a16="http://schemas.microsoft.com/office/drawing/2014/main" id="{EFAEDEAA-84BF-4FF7-9A32-ACDBC1DFAB38}"/>
              </a:ext>
            </a:extLst>
          </p:cNvPr>
          <p:cNvSpPr/>
          <p:nvPr/>
        </p:nvSpPr>
        <p:spPr>
          <a:xfrm>
            <a:off x="4118040" y="1453347"/>
            <a:ext cx="121250" cy="307123"/>
          </a:xfrm>
          <a:prstGeom prst="downArrow">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四角形: 角を丸くする 61">
            <a:extLst>
              <a:ext uri="{FF2B5EF4-FFF2-40B4-BE49-F238E27FC236}">
                <a16:creationId xmlns:a16="http://schemas.microsoft.com/office/drawing/2014/main" id="{B7E4A49C-FBF6-4569-A33C-73EDBF8FB840}"/>
              </a:ext>
            </a:extLst>
          </p:cNvPr>
          <p:cNvSpPr/>
          <p:nvPr/>
        </p:nvSpPr>
        <p:spPr>
          <a:xfrm>
            <a:off x="3032868" y="4286332"/>
            <a:ext cx="952140" cy="181777"/>
          </a:xfrm>
          <a:prstGeom prst="roundRect">
            <a:avLst>
              <a:gd name="adj" fmla="val 50000"/>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900" dirty="0"/>
              <a:t>子ども支援</a:t>
            </a:r>
          </a:p>
        </p:txBody>
      </p:sp>
      <p:sp>
        <p:nvSpPr>
          <p:cNvPr id="63" name="四角形: 角を丸くする 62">
            <a:extLst>
              <a:ext uri="{FF2B5EF4-FFF2-40B4-BE49-F238E27FC236}">
                <a16:creationId xmlns:a16="http://schemas.microsoft.com/office/drawing/2014/main" id="{C636006C-0A80-4D4A-884F-6B030FC2FBA6}"/>
              </a:ext>
            </a:extLst>
          </p:cNvPr>
          <p:cNvSpPr/>
          <p:nvPr/>
        </p:nvSpPr>
        <p:spPr>
          <a:xfrm>
            <a:off x="3059072" y="3495162"/>
            <a:ext cx="961795" cy="181777"/>
          </a:xfrm>
          <a:prstGeom prst="roundRect">
            <a:avLst>
              <a:gd name="adj" fmla="val 50000"/>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900" dirty="0"/>
              <a:t>家計再建支援</a:t>
            </a:r>
          </a:p>
        </p:txBody>
      </p:sp>
      <p:sp>
        <p:nvSpPr>
          <p:cNvPr id="64" name="四角形: 角を丸くする 63">
            <a:extLst>
              <a:ext uri="{FF2B5EF4-FFF2-40B4-BE49-F238E27FC236}">
                <a16:creationId xmlns:a16="http://schemas.microsoft.com/office/drawing/2014/main" id="{F781B1F1-5E33-4344-9C38-4553A1F48B11}"/>
              </a:ext>
            </a:extLst>
          </p:cNvPr>
          <p:cNvSpPr/>
          <p:nvPr/>
        </p:nvSpPr>
        <p:spPr>
          <a:xfrm>
            <a:off x="3053728" y="2633171"/>
            <a:ext cx="972711" cy="181777"/>
          </a:xfrm>
          <a:prstGeom prst="roundRect">
            <a:avLst>
              <a:gd name="adj" fmla="val 50000"/>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900" dirty="0"/>
              <a:t>緊急的な支援</a:t>
            </a:r>
          </a:p>
        </p:txBody>
      </p:sp>
      <p:sp>
        <p:nvSpPr>
          <p:cNvPr id="65" name="四角形: 角を丸くする 64">
            <a:extLst>
              <a:ext uri="{FF2B5EF4-FFF2-40B4-BE49-F238E27FC236}">
                <a16:creationId xmlns:a16="http://schemas.microsoft.com/office/drawing/2014/main" id="{A45A6C43-E15B-4931-B30F-79C14973B63F}"/>
              </a:ext>
            </a:extLst>
          </p:cNvPr>
          <p:cNvSpPr/>
          <p:nvPr/>
        </p:nvSpPr>
        <p:spPr>
          <a:xfrm>
            <a:off x="3053728" y="1182293"/>
            <a:ext cx="967139" cy="181777"/>
          </a:xfrm>
          <a:prstGeom prst="roundRect">
            <a:avLst>
              <a:gd name="adj" fmla="val 50000"/>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900" dirty="0"/>
              <a:t>就労支援</a:t>
            </a:r>
          </a:p>
        </p:txBody>
      </p:sp>
      <p:sp>
        <p:nvSpPr>
          <p:cNvPr id="66" name="四角形: 角を丸くする 65">
            <a:extLst>
              <a:ext uri="{FF2B5EF4-FFF2-40B4-BE49-F238E27FC236}">
                <a16:creationId xmlns:a16="http://schemas.microsoft.com/office/drawing/2014/main" id="{7D85502D-0274-4245-9FBC-53DD4D425D58}"/>
              </a:ext>
            </a:extLst>
          </p:cNvPr>
          <p:cNvSpPr/>
          <p:nvPr/>
        </p:nvSpPr>
        <p:spPr>
          <a:xfrm>
            <a:off x="3018932" y="651832"/>
            <a:ext cx="1001935" cy="181777"/>
          </a:xfrm>
          <a:prstGeom prst="roundRect">
            <a:avLst>
              <a:gd name="adj" fmla="val 50000"/>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900" dirty="0"/>
              <a:t>居住確保支援</a:t>
            </a:r>
          </a:p>
        </p:txBody>
      </p:sp>
      <p:sp>
        <p:nvSpPr>
          <p:cNvPr id="67" name="四角形: 角を丸くする 66">
            <a:extLst>
              <a:ext uri="{FF2B5EF4-FFF2-40B4-BE49-F238E27FC236}">
                <a16:creationId xmlns:a16="http://schemas.microsoft.com/office/drawing/2014/main" id="{DA1E4075-60ED-48E4-951B-BB50CFF11FDC}"/>
              </a:ext>
            </a:extLst>
          </p:cNvPr>
          <p:cNvSpPr/>
          <p:nvPr/>
        </p:nvSpPr>
        <p:spPr>
          <a:xfrm>
            <a:off x="3018931" y="5099646"/>
            <a:ext cx="966076" cy="181777"/>
          </a:xfrm>
          <a:prstGeom prst="roundRect">
            <a:avLst>
              <a:gd name="adj" fmla="val 50000"/>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900" dirty="0"/>
              <a:t>その他の支援</a:t>
            </a:r>
          </a:p>
        </p:txBody>
      </p:sp>
      <p:sp>
        <p:nvSpPr>
          <p:cNvPr id="68" name="矢印: 右 67">
            <a:extLst>
              <a:ext uri="{FF2B5EF4-FFF2-40B4-BE49-F238E27FC236}">
                <a16:creationId xmlns:a16="http://schemas.microsoft.com/office/drawing/2014/main" id="{05694CA2-6CB6-43CF-B306-68201F3E41F7}"/>
              </a:ext>
            </a:extLst>
          </p:cNvPr>
          <p:cNvSpPr/>
          <p:nvPr/>
        </p:nvSpPr>
        <p:spPr>
          <a:xfrm>
            <a:off x="2649103" y="827161"/>
            <a:ext cx="1449338" cy="130903"/>
          </a:xfrm>
          <a:prstGeom prst="rightArrow">
            <a:avLst>
              <a:gd name="adj1" fmla="val 50000"/>
              <a:gd name="adj2" fmla="val 78490"/>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矢印: 右 68">
            <a:extLst>
              <a:ext uri="{FF2B5EF4-FFF2-40B4-BE49-F238E27FC236}">
                <a16:creationId xmlns:a16="http://schemas.microsoft.com/office/drawing/2014/main" id="{B1F41475-3C50-4900-87BD-FB6DCC4035C3}"/>
              </a:ext>
            </a:extLst>
          </p:cNvPr>
          <p:cNvSpPr/>
          <p:nvPr/>
        </p:nvSpPr>
        <p:spPr>
          <a:xfrm>
            <a:off x="2631784" y="1349424"/>
            <a:ext cx="1478882" cy="127100"/>
          </a:xfrm>
          <a:prstGeom prst="rightArrow">
            <a:avLst>
              <a:gd name="adj1" fmla="val 50000"/>
              <a:gd name="adj2" fmla="val 78490"/>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矢印: 右 69">
            <a:extLst>
              <a:ext uri="{FF2B5EF4-FFF2-40B4-BE49-F238E27FC236}">
                <a16:creationId xmlns:a16="http://schemas.microsoft.com/office/drawing/2014/main" id="{63B78BD6-FBAF-4669-8DBB-2ED59A73E167}"/>
              </a:ext>
            </a:extLst>
          </p:cNvPr>
          <p:cNvSpPr/>
          <p:nvPr/>
        </p:nvSpPr>
        <p:spPr>
          <a:xfrm>
            <a:off x="2699863" y="2238307"/>
            <a:ext cx="1410029" cy="128506"/>
          </a:xfrm>
          <a:prstGeom prst="rightArrow">
            <a:avLst>
              <a:gd name="adj1" fmla="val 50000"/>
              <a:gd name="adj2" fmla="val 78490"/>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矢印: 右 70">
            <a:extLst>
              <a:ext uri="{FF2B5EF4-FFF2-40B4-BE49-F238E27FC236}">
                <a16:creationId xmlns:a16="http://schemas.microsoft.com/office/drawing/2014/main" id="{AA180643-DE08-44DA-9947-53C2FAD13439}"/>
              </a:ext>
            </a:extLst>
          </p:cNvPr>
          <p:cNvSpPr/>
          <p:nvPr/>
        </p:nvSpPr>
        <p:spPr>
          <a:xfrm>
            <a:off x="2639933" y="2808938"/>
            <a:ext cx="1478107" cy="124992"/>
          </a:xfrm>
          <a:prstGeom prst="rightArrow">
            <a:avLst>
              <a:gd name="adj1" fmla="val 50000"/>
              <a:gd name="adj2" fmla="val 78490"/>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矢印: 右 71">
            <a:extLst>
              <a:ext uri="{FF2B5EF4-FFF2-40B4-BE49-F238E27FC236}">
                <a16:creationId xmlns:a16="http://schemas.microsoft.com/office/drawing/2014/main" id="{7F0C1CF7-5E39-4711-A7CE-5FE287CF4F10}"/>
              </a:ext>
            </a:extLst>
          </p:cNvPr>
          <p:cNvSpPr/>
          <p:nvPr/>
        </p:nvSpPr>
        <p:spPr>
          <a:xfrm>
            <a:off x="2642772" y="3662086"/>
            <a:ext cx="1478107" cy="127923"/>
          </a:xfrm>
          <a:prstGeom prst="rightArrow">
            <a:avLst>
              <a:gd name="adj1" fmla="val 50000"/>
              <a:gd name="adj2" fmla="val 78490"/>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矢印: 右 72">
            <a:extLst>
              <a:ext uri="{FF2B5EF4-FFF2-40B4-BE49-F238E27FC236}">
                <a16:creationId xmlns:a16="http://schemas.microsoft.com/office/drawing/2014/main" id="{9D30045F-7271-4777-B49A-8F7A150200C0}"/>
              </a:ext>
            </a:extLst>
          </p:cNvPr>
          <p:cNvSpPr/>
          <p:nvPr/>
        </p:nvSpPr>
        <p:spPr>
          <a:xfrm>
            <a:off x="2631784" y="4460993"/>
            <a:ext cx="1478107" cy="127923"/>
          </a:xfrm>
          <a:prstGeom prst="rightArrow">
            <a:avLst>
              <a:gd name="adj1" fmla="val 50000"/>
              <a:gd name="adj2" fmla="val 78490"/>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矢印: 右 73">
            <a:extLst>
              <a:ext uri="{FF2B5EF4-FFF2-40B4-BE49-F238E27FC236}">
                <a16:creationId xmlns:a16="http://schemas.microsoft.com/office/drawing/2014/main" id="{A79DF70C-8D44-4A1C-B683-8DF178958AAE}"/>
              </a:ext>
            </a:extLst>
          </p:cNvPr>
          <p:cNvSpPr/>
          <p:nvPr/>
        </p:nvSpPr>
        <p:spPr>
          <a:xfrm>
            <a:off x="2631784" y="5375399"/>
            <a:ext cx="1504591" cy="120009"/>
          </a:xfrm>
          <a:prstGeom prst="rightArrow">
            <a:avLst>
              <a:gd name="adj1" fmla="val 50000"/>
              <a:gd name="adj2" fmla="val 78490"/>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矢印: 右 74">
            <a:extLst>
              <a:ext uri="{FF2B5EF4-FFF2-40B4-BE49-F238E27FC236}">
                <a16:creationId xmlns:a16="http://schemas.microsoft.com/office/drawing/2014/main" id="{FE60E080-4349-42D2-9087-68E7A22AD0F9}"/>
              </a:ext>
            </a:extLst>
          </p:cNvPr>
          <p:cNvSpPr/>
          <p:nvPr/>
        </p:nvSpPr>
        <p:spPr>
          <a:xfrm>
            <a:off x="2429927" y="1776533"/>
            <a:ext cx="1688113" cy="120875"/>
          </a:xfrm>
          <a:prstGeom prst="rightArrow">
            <a:avLst>
              <a:gd name="adj1" fmla="val 50000"/>
              <a:gd name="adj2" fmla="val 78490"/>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四角形: 角を丸くする 50">
            <a:extLst>
              <a:ext uri="{FF2B5EF4-FFF2-40B4-BE49-F238E27FC236}">
                <a16:creationId xmlns:a16="http://schemas.microsoft.com/office/drawing/2014/main" id="{621B7FC9-FDDD-4CF9-A083-BF1E278B3679}"/>
              </a:ext>
            </a:extLst>
          </p:cNvPr>
          <p:cNvSpPr/>
          <p:nvPr/>
        </p:nvSpPr>
        <p:spPr>
          <a:xfrm>
            <a:off x="2513400" y="1044502"/>
            <a:ext cx="282015" cy="3721908"/>
          </a:xfrm>
          <a:prstGeom prst="roundRect">
            <a:avLst/>
          </a:prstGeom>
          <a:solidFill>
            <a:srgbClr val="FFFFCC"/>
          </a:solidFill>
          <a:ln>
            <a:solidFill>
              <a:srgbClr val="58CCF5"/>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a:solidFill>
                  <a:srgbClr val="58CCF5"/>
                </a:solidFill>
              </a:rPr>
              <a:t>本人の状況に応じた支援</a:t>
            </a:r>
            <a:r>
              <a:rPr kumimoji="1" lang="ja-JP" altLang="en-US" sz="1200" dirty="0">
                <a:solidFill>
                  <a:schemeClr val="tx1"/>
                </a:solidFill>
              </a:rPr>
              <a:t>（</a:t>
            </a:r>
            <a:r>
              <a:rPr kumimoji="1" lang="en-US" altLang="ja-JP" sz="1200" dirty="0">
                <a:solidFill>
                  <a:schemeClr val="tx1"/>
                </a:solidFill>
              </a:rPr>
              <a:t>※</a:t>
            </a:r>
            <a:r>
              <a:rPr kumimoji="1" lang="ja-JP" altLang="en-US" sz="1200" dirty="0">
                <a:solidFill>
                  <a:schemeClr val="tx1"/>
                </a:solidFill>
              </a:rPr>
              <a:t>）</a:t>
            </a:r>
          </a:p>
        </p:txBody>
      </p:sp>
      <p:sp>
        <p:nvSpPr>
          <p:cNvPr id="60" name="四角形: 角を丸くする 59">
            <a:extLst>
              <a:ext uri="{FF2B5EF4-FFF2-40B4-BE49-F238E27FC236}">
                <a16:creationId xmlns:a16="http://schemas.microsoft.com/office/drawing/2014/main" id="{0B213C7F-914C-48D3-94ED-35D5E5503B4A}"/>
              </a:ext>
            </a:extLst>
          </p:cNvPr>
          <p:cNvSpPr/>
          <p:nvPr/>
        </p:nvSpPr>
        <p:spPr>
          <a:xfrm>
            <a:off x="2837098" y="1383720"/>
            <a:ext cx="1141249" cy="237964"/>
          </a:xfrm>
          <a:prstGeom prst="roundRect">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latin typeface="BIZ UDゴシック" panose="020B0400000000000000" pitchFamily="49" charset="-128"/>
                <a:ea typeface="BIZ UDゴシック" panose="020B0400000000000000" pitchFamily="49" charset="-128"/>
              </a:rPr>
              <a:t>就労に向けた</a:t>
            </a:r>
            <a:endParaRPr kumimoji="1" lang="en-US" altLang="ja-JP" sz="700" dirty="0">
              <a:latin typeface="BIZ UDゴシック" panose="020B0400000000000000" pitchFamily="49" charset="-128"/>
              <a:ea typeface="BIZ UDゴシック" panose="020B0400000000000000" pitchFamily="49" charset="-128"/>
            </a:endParaRPr>
          </a:p>
          <a:p>
            <a:pPr algn="ctr"/>
            <a:r>
              <a:rPr kumimoji="1" lang="ja-JP" altLang="en-US" sz="700" dirty="0">
                <a:latin typeface="BIZ UDゴシック" panose="020B0400000000000000" pitchFamily="49" charset="-128"/>
                <a:ea typeface="BIZ UDゴシック" panose="020B0400000000000000" pitchFamily="49" charset="-128"/>
              </a:rPr>
              <a:t>準備が必要な者</a:t>
            </a:r>
          </a:p>
        </p:txBody>
      </p:sp>
      <p:sp>
        <p:nvSpPr>
          <p:cNvPr id="61" name="四角形: 角を丸くする 60">
            <a:extLst>
              <a:ext uri="{FF2B5EF4-FFF2-40B4-BE49-F238E27FC236}">
                <a16:creationId xmlns:a16="http://schemas.microsoft.com/office/drawing/2014/main" id="{B197CCBA-91C2-4D9E-88F8-36D387CEB5C3}"/>
              </a:ext>
            </a:extLst>
          </p:cNvPr>
          <p:cNvSpPr/>
          <p:nvPr/>
        </p:nvSpPr>
        <p:spPr>
          <a:xfrm>
            <a:off x="2834252" y="873121"/>
            <a:ext cx="1141249" cy="237964"/>
          </a:xfrm>
          <a:prstGeom prst="roundRect">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latin typeface="BIZ UDゴシック" panose="020B0400000000000000" pitchFamily="49" charset="-128"/>
                <a:ea typeface="BIZ UDゴシック" panose="020B0400000000000000" pitchFamily="49" charset="-128"/>
              </a:rPr>
              <a:t>再就職のため居住</a:t>
            </a:r>
            <a:endParaRPr kumimoji="1" lang="en-US" altLang="ja-JP" sz="700" dirty="0">
              <a:latin typeface="BIZ UDゴシック" panose="020B0400000000000000" pitchFamily="49" charset="-128"/>
              <a:ea typeface="BIZ UDゴシック" panose="020B0400000000000000" pitchFamily="49" charset="-128"/>
            </a:endParaRPr>
          </a:p>
          <a:p>
            <a:pPr algn="ctr"/>
            <a:r>
              <a:rPr kumimoji="1" lang="ja-JP" altLang="en-US" sz="700" dirty="0">
                <a:latin typeface="BIZ UDゴシック" panose="020B0400000000000000" pitchFamily="49" charset="-128"/>
                <a:ea typeface="BIZ UDゴシック" panose="020B0400000000000000" pitchFamily="49" charset="-128"/>
              </a:rPr>
              <a:t>確保が必要な者</a:t>
            </a:r>
          </a:p>
        </p:txBody>
      </p:sp>
      <p:sp>
        <p:nvSpPr>
          <p:cNvPr id="53" name="四角形: 角を丸くする 52">
            <a:extLst>
              <a:ext uri="{FF2B5EF4-FFF2-40B4-BE49-F238E27FC236}">
                <a16:creationId xmlns:a16="http://schemas.microsoft.com/office/drawing/2014/main" id="{79F46411-AF86-44B7-AB8C-747727CD58FC}"/>
              </a:ext>
            </a:extLst>
          </p:cNvPr>
          <p:cNvSpPr/>
          <p:nvPr/>
        </p:nvSpPr>
        <p:spPr>
          <a:xfrm>
            <a:off x="2853415" y="1807443"/>
            <a:ext cx="1141249" cy="237964"/>
          </a:xfrm>
          <a:prstGeom prst="roundRect">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latin typeface="BIZ UDゴシック" panose="020B0400000000000000" pitchFamily="49" charset="-128"/>
                <a:ea typeface="BIZ UDゴシック" panose="020B0400000000000000" pitchFamily="49" charset="-128"/>
              </a:rPr>
              <a:t>柔軟な働き方を</a:t>
            </a:r>
            <a:endParaRPr kumimoji="1" lang="en-US" altLang="ja-JP" sz="700" dirty="0">
              <a:latin typeface="BIZ UDゴシック" panose="020B0400000000000000" pitchFamily="49" charset="-128"/>
              <a:ea typeface="BIZ UDゴシック" panose="020B0400000000000000" pitchFamily="49" charset="-128"/>
            </a:endParaRPr>
          </a:p>
          <a:p>
            <a:pPr algn="ctr"/>
            <a:r>
              <a:rPr kumimoji="1" lang="ja-JP" altLang="en-US" sz="700" dirty="0">
                <a:latin typeface="BIZ UDゴシック" panose="020B0400000000000000" pitchFamily="49" charset="-128"/>
                <a:ea typeface="BIZ UDゴシック" panose="020B0400000000000000" pitchFamily="49" charset="-128"/>
              </a:rPr>
              <a:t>必要とする者</a:t>
            </a:r>
          </a:p>
        </p:txBody>
      </p:sp>
      <p:sp>
        <p:nvSpPr>
          <p:cNvPr id="54" name="四角形: 角を丸くする 53">
            <a:extLst>
              <a:ext uri="{FF2B5EF4-FFF2-40B4-BE49-F238E27FC236}">
                <a16:creationId xmlns:a16="http://schemas.microsoft.com/office/drawing/2014/main" id="{977BEBF6-47BE-4D3E-AB24-C0778BD12B42}"/>
              </a:ext>
            </a:extLst>
          </p:cNvPr>
          <p:cNvSpPr/>
          <p:nvPr/>
        </p:nvSpPr>
        <p:spPr>
          <a:xfrm>
            <a:off x="2837098" y="2283085"/>
            <a:ext cx="1141249" cy="237964"/>
          </a:xfrm>
          <a:prstGeom prst="roundRect">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latin typeface="BIZ UDゴシック" panose="020B0400000000000000" pitchFamily="49" charset="-128"/>
                <a:ea typeface="BIZ UDゴシック" panose="020B0400000000000000" pitchFamily="49" charset="-128"/>
              </a:rPr>
              <a:t>就労に向けた準備が</a:t>
            </a:r>
            <a:endParaRPr kumimoji="1" lang="en-US" altLang="ja-JP" sz="700" dirty="0">
              <a:latin typeface="BIZ UDゴシック" panose="020B0400000000000000" pitchFamily="49" charset="-128"/>
              <a:ea typeface="BIZ UDゴシック" panose="020B0400000000000000" pitchFamily="49" charset="-128"/>
            </a:endParaRPr>
          </a:p>
          <a:p>
            <a:pPr algn="ctr"/>
            <a:r>
              <a:rPr kumimoji="1" lang="ja-JP" altLang="en-US" sz="700" dirty="0">
                <a:latin typeface="BIZ UDゴシック" panose="020B0400000000000000" pitchFamily="49" charset="-128"/>
                <a:ea typeface="BIZ UDゴシック" panose="020B0400000000000000" pitchFamily="49" charset="-128"/>
              </a:rPr>
              <a:t>一定程度整っている者</a:t>
            </a:r>
          </a:p>
        </p:txBody>
      </p:sp>
      <p:sp>
        <p:nvSpPr>
          <p:cNvPr id="59" name="四角形: 角を丸くする 58">
            <a:extLst>
              <a:ext uri="{FF2B5EF4-FFF2-40B4-BE49-F238E27FC236}">
                <a16:creationId xmlns:a16="http://schemas.microsoft.com/office/drawing/2014/main" id="{203AD3DF-48CA-4727-93FF-182B0D90E50C}"/>
              </a:ext>
            </a:extLst>
          </p:cNvPr>
          <p:cNvSpPr/>
          <p:nvPr/>
        </p:nvSpPr>
        <p:spPr>
          <a:xfrm>
            <a:off x="2838785" y="2837059"/>
            <a:ext cx="1141249" cy="237964"/>
          </a:xfrm>
          <a:prstGeom prst="roundRect">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latin typeface="BIZ UDゴシック" panose="020B0400000000000000" pitchFamily="49" charset="-128"/>
                <a:ea typeface="BIZ UDゴシック" panose="020B0400000000000000" pitchFamily="49" charset="-128"/>
              </a:rPr>
              <a:t>緊急に衣食住の</a:t>
            </a:r>
            <a:endParaRPr kumimoji="1" lang="en-US" altLang="ja-JP" sz="700" dirty="0">
              <a:latin typeface="BIZ UDゴシック" panose="020B0400000000000000" pitchFamily="49" charset="-128"/>
              <a:ea typeface="BIZ UDゴシック" panose="020B0400000000000000" pitchFamily="49" charset="-128"/>
            </a:endParaRPr>
          </a:p>
          <a:p>
            <a:pPr algn="ctr"/>
            <a:r>
              <a:rPr kumimoji="1" lang="ja-JP" altLang="en-US" sz="700" dirty="0">
                <a:latin typeface="BIZ UDゴシック" panose="020B0400000000000000" pitchFamily="49" charset="-128"/>
                <a:ea typeface="BIZ UDゴシック" panose="020B0400000000000000" pitchFamily="49" charset="-128"/>
              </a:rPr>
              <a:t>確保が必要な者</a:t>
            </a:r>
          </a:p>
        </p:txBody>
      </p:sp>
      <p:sp>
        <p:nvSpPr>
          <p:cNvPr id="58" name="四角形: 角を丸くする 57">
            <a:extLst>
              <a:ext uri="{FF2B5EF4-FFF2-40B4-BE49-F238E27FC236}">
                <a16:creationId xmlns:a16="http://schemas.microsoft.com/office/drawing/2014/main" id="{81387BC2-6FA0-44EA-B514-9CDF6066C04B}"/>
              </a:ext>
            </a:extLst>
          </p:cNvPr>
          <p:cNvSpPr/>
          <p:nvPr/>
        </p:nvSpPr>
        <p:spPr>
          <a:xfrm>
            <a:off x="2845176" y="3697468"/>
            <a:ext cx="1141249" cy="237964"/>
          </a:xfrm>
          <a:prstGeom prst="roundRect">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latin typeface="BIZ UDゴシック" panose="020B0400000000000000" pitchFamily="49" charset="-128"/>
                <a:ea typeface="BIZ UDゴシック" panose="020B0400000000000000" pitchFamily="49" charset="-128"/>
              </a:rPr>
              <a:t>家計から生活</a:t>
            </a:r>
            <a:endParaRPr kumimoji="1" lang="en-US" altLang="ja-JP" sz="700" dirty="0">
              <a:latin typeface="BIZ UDゴシック" panose="020B0400000000000000" pitchFamily="49" charset="-128"/>
              <a:ea typeface="BIZ UDゴシック" panose="020B0400000000000000" pitchFamily="49" charset="-128"/>
            </a:endParaRPr>
          </a:p>
          <a:p>
            <a:pPr algn="ctr"/>
            <a:r>
              <a:rPr kumimoji="1" lang="ja-JP" altLang="en-US" sz="700" dirty="0">
                <a:latin typeface="BIZ UDゴシック" panose="020B0400000000000000" pitchFamily="49" charset="-128"/>
                <a:ea typeface="BIZ UDゴシック" panose="020B0400000000000000" pitchFamily="49" charset="-128"/>
              </a:rPr>
              <a:t>再建を考える者</a:t>
            </a:r>
          </a:p>
        </p:txBody>
      </p:sp>
      <p:sp>
        <p:nvSpPr>
          <p:cNvPr id="57" name="四角形: 角を丸くする 56">
            <a:extLst>
              <a:ext uri="{FF2B5EF4-FFF2-40B4-BE49-F238E27FC236}">
                <a16:creationId xmlns:a16="http://schemas.microsoft.com/office/drawing/2014/main" id="{5A2B2EBA-2869-4819-8BA8-2C2BF1A18985}"/>
              </a:ext>
            </a:extLst>
          </p:cNvPr>
          <p:cNvSpPr/>
          <p:nvPr/>
        </p:nvSpPr>
        <p:spPr>
          <a:xfrm>
            <a:off x="2834252" y="4494566"/>
            <a:ext cx="1141249" cy="237964"/>
          </a:xfrm>
          <a:prstGeom prst="roundRect">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latin typeface="BIZ UDゴシック" panose="020B0400000000000000" pitchFamily="49" charset="-128"/>
                <a:ea typeface="BIZ UDゴシック" panose="020B0400000000000000" pitchFamily="49" charset="-128"/>
              </a:rPr>
              <a:t>貧困の連鎖</a:t>
            </a:r>
            <a:endParaRPr kumimoji="1" lang="en-US" altLang="ja-JP" sz="700" dirty="0">
              <a:latin typeface="BIZ UDゴシック" panose="020B0400000000000000" pitchFamily="49" charset="-128"/>
              <a:ea typeface="BIZ UDゴシック" panose="020B0400000000000000" pitchFamily="49" charset="-128"/>
            </a:endParaRPr>
          </a:p>
          <a:p>
            <a:pPr algn="ctr"/>
            <a:r>
              <a:rPr kumimoji="1" lang="ja-JP" altLang="en-US" sz="700" dirty="0">
                <a:latin typeface="BIZ UDゴシック" panose="020B0400000000000000" pitchFamily="49" charset="-128"/>
                <a:ea typeface="BIZ UDゴシック" panose="020B0400000000000000" pitchFamily="49" charset="-128"/>
              </a:rPr>
              <a:t>の防止</a:t>
            </a:r>
          </a:p>
        </p:txBody>
      </p:sp>
      <p:sp>
        <p:nvSpPr>
          <p:cNvPr id="3" name="四角形: 角を丸くする 2">
            <a:extLst>
              <a:ext uri="{FF2B5EF4-FFF2-40B4-BE49-F238E27FC236}">
                <a16:creationId xmlns:a16="http://schemas.microsoft.com/office/drawing/2014/main" id="{85CDE5C5-4C5A-4503-B8F3-AAF4E052B9FE}"/>
              </a:ext>
            </a:extLst>
          </p:cNvPr>
          <p:cNvSpPr/>
          <p:nvPr/>
        </p:nvSpPr>
        <p:spPr>
          <a:xfrm>
            <a:off x="601054" y="6716082"/>
            <a:ext cx="6364464" cy="721214"/>
          </a:xfrm>
          <a:prstGeom prst="roundRect">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ＤＦ平成ゴシック体W5" panose="020B0509000000000000" pitchFamily="49" charset="-128"/>
                <a:ea typeface="ＤＦ平成ゴシック体W5" panose="020B0509000000000000" pitchFamily="49" charset="-128"/>
              </a:rPr>
              <a:t>自立相談支援機関による課題の評価・分析</a:t>
            </a:r>
            <a:r>
              <a:rPr kumimoji="1" lang="ja-JP" altLang="en-US" sz="1200" dirty="0">
                <a:latin typeface="ＤＦ平成ゴシック体W5" panose="020B0509000000000000" pitchFamily="49" charset="-128"/>
                <a:ea typeface="ＤＦ平成ゴシック体W5" panose="020B0509000000000000" pitchFamily="49" charset="-128"/>
              </a:rPr>
              <a:t>（アセスメント）</a:t>
            </a:r>
            <a:r>
              <a:rPr kumimoji="1" lang="ja-JP" altLang="en-US" sz="1600" dirty="0">
                <a:latin typeface="ＤＦ平成ゴシック体W5" panose="020B0509000000000000" pitchFamily="49" charset="-128"/>
                <a:ea typeface="ＤＦ平成ゴシック体W5" panose="020B0509000000000000" pitchFamily="49" charset="-128"/>
              </a:rPr>
              <a:t>、</a:t>
            </a:r>
            <a:endParaRPr kumimoji="1" lang="en-US" altLang="ja-JP" sz="1600" dirty="0">
              <a:latin typeface="ＤＦ平成ゴシック体W5" panose="020B0509000000000000" pitchFamily="49" charset="-128"/>
              <a:ea typeface="ＤＦ平成ゴシック体W5" panose="020B0509000000000000" pitchFamily="49" charset="-128"/>
            </a:endParaRPr>
          </a:p>
          <a:p>
            <a:pPr algn="ctr"/>
            <a:r>
              <a:rPr kumimoji="1" lang="ja-JP" altLang="en-US" sz="1600" dirty="0">
                <a:latin typeface="ＤＦ平成ゴシック体W5" panose="020B0509000000000000" pitchFamily="49" charset="-128"/>
                <a:ea typeface="ＤＦ平成ゴシック体W5" panose="020B0509000000000000" pitchFamily="49" charset="-128"/>
              </a:rPr>
              <a:t>行政による支援決定</a:t>
            </a:r>
          </a:p>
        </p:txBody>
      </p:sp>
      <p:sp>
        <p:nvSpPr>
          <p:cNvPr id="76" name="四角形: 角を丸くする 75">
            <a:extLst>
              <a:ext uri="{FF2B5EF4-FFF2-40B4-BE49-F238E27FC236}">
                <a16:creationId xmlns:a16="http://schemas.microsoft.com/office/drawing/2014/main" id="{8775A839-1F17-4934-8B76-0471E12EC060}"/>
              </a:ext>
            </a:extLst>
          </p:cNvPr>
          <p:cNvSpPr/>
          <p:nvPr/>
        </p:nvSpPr>
        <p:spPr>
          <a:xfrm>
            <a:off x="609156" y="7766937"/>
            <a:ext cx="6341360" cy="344288"/>
          </a:xfrm>
          <a:prstGeom prst="roundRect">
            <a:avLst/>
          </a:prstGeom>
          <a:solidFill>
            <a:srgbClr val="FFFFCC"/>
          </a:solidFill>
          <a:ln>
            <a:solidFill>
              <a:srgbClr val="58CCF5"/>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400" dirty="0">
                <a:solidFill>
                  <a:srgbClr val="58CCF5"/>
                </a:solidFill>
              </a:rPr>
              <a:t>　　　　　　　　　　　　　就 労 訓 練 事 業　　　　　　　　　　　　　　　　　　一 般 就 労</a:t>
            </a:r>
            <a:endParaRPr kumimoji="1" lang="ja-JP" altLang="en-US" sz="1200" dirty="0">
              <a:solidFill>
                <a:schemeClr val="tx1"/>
              </a:solidFill>
            </a:endParaRPr>
          </a:p>
        </p:txBody>
      </p:sp>
      <p:cxnSp>
        <p:nvCxnSpPr>
          <p:cNvPr id="10" name="直線コネクタ 9">
            <a:extLst>
              <a:ext uri="{FF2B5EF4-FFF2-40B4-BE49-F238E27FC236}">
                <a16:creationId xmlns:a16="http://schemas.microsoft.com/office/drawing/2014/main" id="{2D7C0AA1-E7E3-4D2F-8560-0EC003591963}"/>
              </a:ext>
            </a:extLst>
          </p:cNvPr>
          <p:cNvCxnSpPr>
            <a:cxnSpLocks/>
          </p:cNvCxnSpPr>
          <p:nvPr/>
        </p:nvCxnSpPr>
        <p:spPr>
          <a:xfrm>
            <a:off x="5494441" y="7760723"/>
            <a:ext cx="0" cy="344288"/>
          </a:xfrm>
          <a:prstGeom prst="line">
            <a:avLst/>
          </a:prstGeom>
          <a:ln w="22225">
            <a:solidFill>
              <a:srgbClr val="58CCF5"/>
            </a:solidFill>
          </a:ln>
        </p:spPr>
        <p:style>
          <a:lnRef idx="1">
            <a:schemeClr val="accent1"/>
          </a:lnRef>
          <a:fillRef idx="0">
            <a:schemeClr val="accent1"/>
          </a:fillRef>
          <a:effectRef idx="0">
            <a:schemeClr val="accent1"/>
          </a:effectRef>
          <a:fontRef idx="minor">
            <a:schemeClr val="tx1"/>
          </a:fontRef>
        </p:style>
      </p:cxnSp>
      <p:sp>
        <p:nvSpPr>
          <p:cNvPr id="16" name="四角形: 角を丸くする 15">
            <a:extLst>
              <a:ext uri="{FF2B5EF4-FFF2-40B4-BE49-F238E27FC236}">
                <a16:creationId xmlns:a16="http://schemas.microsoft.com/office/drawing/2014/main" id="{BA5E51C8-FFC3-42BB-9D96-5CF3EBC68EBA}"/>
              </a:ext>
            </a:extLst>
          </p:cNvPr>
          <p:cNvSpPr/>
          <p:nvPr/>
        </p:nvSpPr>
        <p:spPr>
          <a:xfrm>
            <a:off x="699022" y="9002882"/>
            <a:ext cx="1498604" cy="204913"/>
          </a:xfrm>
          <a:prstGeom prst="roundRect">
            <a:avLst/>
          </a:prstGeom>
          <a:gradFill flip="none" rotWithShape="1">
            <a:gsLst>
              <a:gs pos="0">
                <a:schemeClr val="accent6">
                  <a:lumMod val="5000"/>
                  <a:lumOff val="95000"/>
                </a:schemeClr>
              </a:gs>
              <a:gs pos="100000">
                <a:schemeClr val="accent6">
                  <a:lumMod val="45000"/>
                  <a:lumOff val="55000"/>
                </a:schemeClr>
              </a:gs>
              <a:gs pos="100000">
                <a:schemeClr val="accent6">
                  <a:lumMod val="45000"/>
                  <a:lumOff val="55000"/>
                </a:schemeClr>
              </a:gs>
              <a:gs pos="100000">
                <a:schemeClr val="accent6">
                  <a:lumMod val="30000"/>
                  <a:lumOff val="7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四角形: 角を丸くする 77">
            <a:extLst>
              <a:ext uri="{FF2B5EF4-FFF2-40B4-BE49-F238E27FC236}">
                <a16:creationId xmlns:a16="http://schemas.microsoft.com/office/drawing/2014/main" id="{E5F0EC00-F553-4B0E-8E32-F322BC75E03A}"/>
              </a:ext>
            </a:extLst>
          </p:cNvPr>
          <p:cNvSpPr/>
          <p:nvPr/>
        </p:nvSpPr>
        <p:spPr>
          <a:xfrm>
            <a:off x="3052725" y="8625171"/>
            <a:ext cx="1603870" cy="201872"/>
          </a:xfrm>
          <a:prstGeom prst="roundRect">
            <a:avLst>
              <a:gd name="adj" fmla="val 24787"/>
            </a:avLst>
          </a:prstGeom>
          <a:gradFill flip="none" rotWithShape="1">
            <a:gsLst>
              <a:gs pos="4000">
                <a:srgbClr val="FBCAA2"/>
              </a:gs>
              <a:gs pos="100000">
                <a:srgbClr val="F9AC6D"/>
              </a:gs>
              <a:gs pos="0">
                <a:schemeClr val="accent6">
                  <a:lumMod val="0"/>
                  <a:lumOff val="100000"/>
                </a:schemeClr>
              </a:gs>
              <a:gs pos="0">
                <a:srgbClr val="FCDBC0"/>
              </a:gs>
              <a:gs pos="0">
                <a:srgbClr val="FDE1CA"/>
              </a:gs>
              <a:gs pos="100000">
                <a:schemeClr val="accent6">
                  <a:lumMod val="10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平行四辺形 78">
            <a:extLst>
              <a:ext uri="{FF2B5EF4-FFF2-40B4-BE49-F238E27FC236}">
                <a16:creationId xmlns:a16="http://schemas.microsoft.com/office/drawing/2014/main" id="{E62AE341-6C99-4CBB-809E-191B259BABC2}"/>
              </a:ext>
            </a:extLst>
          </p:cNvPr>
          <p:cNvSpPr/>
          <p:nvPr/>
        </p:nvSpPr>
        <p:spPr>
          <a:xfrm rot="3873843">
            <a:off x="4930504" y="8040549"/>
            <a:ext cx="261762" cy="1018754"/>
          </a:xfrm>
          <a:prstGeom prst="parallelogram">
            <a:avLst/>
          </a:prstGeom>
          <a:gradFill flip="none" rotWithShape="1">
            <a:gsLst>
              <a:gs pos="0">
                <a:schemeClr val="accent6">
                  <a:lumMod val="67000"/>
                </a:schemeClr>
              </a:gs>
              <a:gs pos="0">
                <a:srgbClr val="D8711C"/>
              </a:gs>
              <a:gs pos="5000">
                <a:schemeClr val="accent6">
                  <a:lumMod val="97000"/>
                  <a:lumOff val="3000"/>
                </a:schemeClr>
              </a:gs>
              <a:gs pos="100000">
                <a:schemeClr val="accent6">
                  <a:lumMod val="60000"/>
                  <a:lumOff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四角形: 角を丸くする 79">
            <a:extLst>
              <a:ext uri="{FF2B5EF4-FFF2-40B4-BE49-F238E27FC236}">
                <a16:creationId xmlns:a16="http://schemas.microsoft.com/office/drawing/2014/main" id="{0F38BC1A-D567-42A3-B264-10B62C6FB437}"/>
              </a:ext>
            </a:extLst>
          </p:cNvPr>
          <p:cNvSpPr/>
          <p:nvPr/>
        </p:nvSpPr>
        <p:spPr>
          <a:xfrm>
            <a:off x="5458519" y="8270382"/>
            <a:ext cx="1509880" cy="204913"/>
          </a:xfrm>
          <a:prstGeom prst="roundRect">
            <a:avLst>
              <a:gd name="adj" fmla="val 27292"/>
            </a:avLst>
          </a:prstGeom>
          <a:gradFill flip="none" rotWithShape="1">
            <a:gsLst>
              <a:gs pos="100000">
                <a:srgbClr val="C4712B"/>
              </a:gs>
              <a:gs pos="0">
                <a:schemeClr val="accent6">
                  <a:lumMod val="40000"/>
                  <a:lumOff val="60000"/>
                </a:schemeClr>
              </a:gs>
              <a:gs pos="2000">
                <a:schemeClr val="accent6">
                  <a:lumMod val="95000"/>
                  <a:lumOff val="5000"/>
                </a:schemeClr>
              </a:gs>
              <a:gs pos="100000">
                <a:schemeClr val="accent6">
                  <a:lumMod val="6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A41FBE8E-ACD8-4A49-804C-542D148FA67A}"/>
              </a:ext>
            </a:extLst>
          </p:cNvPr>
          <p:cNvSpPr/>
          <p:nvPr/>
        </p:nvSpPr>
        <p:spPr>
          <a:xfrm>
            <a:off x="682501" y="9247305"/>
            <a:ext cx="1830900" cy="4307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700" dirty="0">
                <a:solidFill>
                  <a:schemeClr val="tx1"/>
                </a:solidFill>
              </a:rPr>
              <a:t>○訓練計画に基づく就労訓練</a:t>
            </a:r>
            <a:endParaRPr kumimoji="1" lang="en-US" altLang="ja-JP" sz="700" dirty="0">
              <a:solidFill>
                <a:schemeClr val="tx1"/>
              </a:solidFill>
            </a:endParaRPr>
          </a:p>
          <a:p>
            <a:pPr>
              <a:lnSpc>
                <a:spcPct val="150000"/>
              </a:lnSpc>
            </a:pPr>
            <a:r>
              <a:rPr kumimoji="1" lang="ja-JP" altLang="en-US" sz="700" dirty="0">
                <a:solidFill>
                  <a:schemeClr val="tx1"/>
                </a:solidFill>
              </a:rPr>
              <a:t>○事業主の指揮監督を受けない軽作業等</a:t>
            </a:r>
            <a:endParaRPr kumimoji="1" lang="en-US" altLang="ja-JP" sz="700" dirty="0">
              <a:solidFill>
                <a:schemeClr val="tx1"/>
              </a:solidFill>
            </a:endParaRPr>
          </a:p>
          <a:p>
            <a:pPr>
              <a:lnSpc>
                <a:spcPct val="150000"/>
              </a:lnSpc>
            </a:pPr>
            <a:r>
              <a:rPr kumimoji="1" lang="ja-JP" altLang="en-US" sz="700" dirty="0">
                <a:solidFill>
                  <a:schemeClr val="tx1"/>
                </a:solidFill>
              </a:rPr>
              <a:t>○就労支援担当者による就労支援・指導等</a:t>
            </a:r>
          </a:p>
        </p:txBody>
      </p:sp>
      <p:sp>
        <p:nvSpPr>
          <p:cNvPr id="19" name="楕円 18">
            <a:extLst>
              <a:ext uri="{FF2B5EF4-FFF2-40B4-BE49-F238E27FC236}">
                <a16:creationId xmlns:a16="http://schemas.microsoft.com/office/drawing/2014/main" id="{D59C27C1-4CD9-47A2-8274-EACE4EE52355}"/>
              </a:ext>
            </a:extLst>
          </p:cNvPr>
          <p:cNvSpPr/>
          <p:nvPr/>
        </p:nvSpPr>
        <p:spPr>
          <a:xfrm>
            <a:off x="734652" y="8618542"/>
            <a:ext cx="1301286" cy="457740"/>
          </a:xfrm>
          <a:prstGeom prst="ellips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ＤＦ平成ゴシック体W5" panose="020B0509000000000000" pitchFamily="49" charset="-128"/>
                <a:ea typeface="ＤＦ平成ゴシック体W5" panose="020B0509000000000000" pitchFamily="49" charset="-128"/>
              </a:rPr>
              <a:t>非雇用型</a:t>
            </a:r>
          </a:p>
        </p:txBody>
      </p:sp>
      <p:sp>
        <p:nvSpPr>
          <p:cNvPr id="20" name="矢印: 左右 19">
            <a:extLst>
              <a:ext uri="{FF2B5EF4-FFF2-40B4-BE49-F238E27FC236}">
                <a16:creationId xmlns:a16="http://schemas.microsoft.com/office/drawing/2014/main" id="{DD5211A8-40C2-41FA-B993-15A6EBFBFD7A}"/>
              </a:ext>
            </a:extLst>
          </p:cNvPr>
          <p:cNvSpPr/>
          <p:nvPr/>
        </p:nvSpPr>
        <p:spPr>
          <a:xfrm>
            <a:off x="758589" y="9805370"/>
            <a:ext cx="6080150" cy="122024"/>
          </a:xfrm>
          <a:prstGeom prst="leftRightArrow">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a:extLst>
              <a:ext uri="{FF2B5EF4-FFF2-40B4-BE49-F238E27FC236}">
                <a16:creationId xmlns:a16="http://schemas.microsoft.com/office/drawing/2014/main" id="{F907EDDD-E873-425A-9360-3406FAAB0C51}"/>
              </a:ext>
            </a:extLst>
          </p:cNvPr>
          <p:cNvSpPr/>
          <p:nvPr/>
        </p:nvSpPr>
        <p:spPr>
          <a:xfrm>
            <a:off x="2021773" y="9919010"/>
            <a:ext cx="3277488" cy="2322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solidFill>
              </a:rPr>
              <a:t>（課題の評価・分析（アセスメント）は約６か月ごとに実施）</a:t>
            </a:r>
          </a:p>
        </p:txBody>
      </p:sp>
      <p:sp>
        <p:nvSpPr>
          <p:cNvPr id="21" name="矢印: 下 20">
            <a:extLst>
              <a:ext uri="{FF2B5EF4-FFF2-40B4-BE49-F238E27FC236}">
                <a16:creationId xmlns:a16="http://schemas.microsoft.com/office/drawing/2014/main" id="{7B0B581F-4871-4C7B-853A-4FC419518E07}"/>
              </a:ext>
            </a:extLst>
          </p:cNvPr>
          <p:cNvSpPr/>
          <p:nvPr/>
        </p:nvSpPr>
        <p:spPr>
          <a:xfrm>
            <a:off x="3356453" y="7437296"/>
            <a:ext cx="423383" cy="323427"/>
          </a:xfrm>
          <a:prstGeom prst="downArrow">
            <a:avLst>
              <a:gd name="adj1" fmla="val 46572"/>
              <a:gd name="adj2" fmla="val 50000"/>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四角形: 角を丸くする 21">
            <a:extLst>
              <a:ext uri="{FF2B5EF4-FFF2-40B4-BE49-F238E27FC236}">
                <a16:creationId xmlns:a16="http://schemas.microsoft.com/office/drawing/2014/main" id="{89E64CE6-2174-4BCB-902C-7E2B1E6A0E1D}"/>
              </a:ext>
            </a:extLst>
          </p:cNvPr>
          <p:cNvSpPr/>
          <p:nvPr/>
        </p:nvSpPr>
        <p:spPr>
          <a:xfrm>
            <a:off x="246743" y="6326277"/>
            <a:ext cx="7053943" cy="3996488"/>
          </a:xfrm>
          <a:prstGeom prst="roundRect">
            <a:avLst>
              <a:gd name="adj" fmla="val 3710"/>
            </a:avLst>
          </a:prstGeom>
          <a:noFill/>
          <a:ln>
            <a:solidFill>
              <a:srgbClr val="58CC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2088897" y="6186297"/>
            <a:ext cx="3419536" cy="237964"/>
          </a:xfrm>
          <a:prstGeom prst="rect">
            <a:avLst/>
          </a:prstGeom>
          <a:solidFill>
            <a:srgbClr val="FFFFFF"/>
          </a:solidFill>
        </p:spPr>
        <p:txBody>
          <a:bodyPr lIns="0" tIns="0" rIns="0" bIns="0">
            <a:noAutofit/>
          </a:bodyPr>
          <a:lstStyle/>
          <a:p>
            <a:pPr indent="0" algn="just"/>
            <a:r>
              <a:rPr lang="ja-JP" altLang="en-US" dirty="0">
                <a:solidFill>
                  <a:srgbClr val="58CBF4"/>
                </a:solidFill>
                <a:latin typeface="ＤＦ平成ゴシック体W5" panose="020B0509000000000000" pitchFamily="49" charset="-128"/>
                <a:ea typeface="ＤＦ平成ゴシック体W5" panose="020B0509000000000000" pitchFamily="49" charset="-128"/>
              </a:rPr>
              <a:t> </a:t>
            </a:r>
            <a:r>
              <a:rPr lang="ja" dirty="0">
                <a:solidFill>
                  <a:srgbClr val="58CBF4"/>
                </a:solidFill>
                <a:latin typeface="ＤＦ平成ゴシック体W5" panose="020B0509000000000000" pitchFamily="49" charset="-128"/>
                <a:ea typeface="ＤＦ平成ゴシック体W5" panose="020B0509000000000000" pitchFamily="49" charset="-128"/>
              </a:rPr>
              <a:t>就労訓練事業の支援のイメージ</a:t>
            </a:r>
          </a:p>
        </p:txBody>
      </p:sp>
      <p:sp>
        <p:nvSpPr>
          <p:cNvPr id="23" name="四角形: 角を丸くする 22">
            <a:extLst>
              <a:ext uri="{FF2B5EF4-FFF2-40B4-BE49-F238E27FC236}">
                <a16:creationId xmlns:a16="http://schemas.microsoft.com/office/drawing/2014/main" id="{8C3E6415-2B89-4951-A1AA-EB7A315D2CAD}"/>
              </a:ext>
            </a:extLst>
          </p:cNvPr>
          <p:cNvSpPr/>
          <p:nvPr/>
        </p:nvSpPr>
        <p:spPr>
          <a:xfrm>
            <a:off x="466721" y="6583419"/>
            <a:ext cx="6635434" cy="3615216"/>
          </a:xfrm>
          <a:prstGeom prst="roundRect">
            <a:avLst>
              <a:gd name="adj" fmla="val 2312"/>
            </a:avLst>
          </a:prstGeom>
          <a:noFill/>
          <a:ln w="15875">
            <a:solidFill>
              <a:srgbClr val="F794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四角形: 角を丸くする 76">
            <a:extLst>
              <a:ext uri="{FF2B5EF4-FFF2-40B4-BE49-F238E27FC236}">
                <a16:creationId xmlns:a16="http://schemas.microsoft.com/office/drawing/2014/main" id="{2276DA14-19A5-4B50-B83C-FB014606FF8F}"/>
              </a:ext>
            </a:extLst>
          </p:cNvPr>
          <p:cNvSpPr/>
          <p:nvPr/>
        </p:nvSpPr>
        <p:spPr>
          <a:xfrm>
            <a:off x="515756" y="6470309"/>
            <a:ext cx="1059872" cy="181777"/>
          </a:xfrm>
          <a:prstGeom prst="roundRect">
            <a:avLst>
              <a:gd name="adj" fmla="val 50000"/>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900" dirty="0"/>
              <a:t>支援のイメージ</a:t>
            </a:r>
          </a:p>
        </p:txBody>
      </p:sp>
      <p:sp>
        <p:nvSpPr>
          <p:cNvPr id="82" name="楕円 81">
            <a:extLst>
              <a:ext uri="{FF2B5EF4-FFF2-40B4-BE49-F238E27FC236}">
                <a16:creationId xmlns:a16="http://schemas.microsoft.com/office/drawing/2014/main" id="{730E8727-8622-449A-B4FA-BB6C8A7028A3}"/>
              </a:ext>
            </a:extLst>
          </p:cNvPr>
          <p:cNvSpPr/>
          <p:nvPr/>
        </p:nvSpPr>
        <p:spPr>
          <a:xfrm>
            <a:off x="3095129" y="8199023"/>
            <a:ext cx="1407071" cy="506122"/>
          </a:xfrm>
          <a:prstGeom prst="ellips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ＤＦ平成ゴシック体W5" panose="020B0509000000000000" pitchFamily="49" charset="-128"/>
                <a:ea typeface="ＤＦ平成ゴシック体W5" panose="020B0509000000000000" pitchFamily="49" charset="-128"/>
              </a:rPr>
              <a:t>支援付雇用型</a:t>
            </a:r>
          </a:p>
        </p:txBody>
      </p:sp>
      <p:sp>
        <p:nvSpPr>
          <p:cNvPr id="83" name="正方形/長方形 82">
            <a:extLst>
              <a:ext uri="{FF2B5EF4-FFF2-40B4-BE49-F238E27FC236}">
                <a16:creationId xmlns:a16="http://schemas.microsoft.com/office/drawing/2014/main" id="{E8C22BB5-C23E-4CCB-9031-915F16BB2D81}"/>
              </a:ext>
            </a:extLst>
          </p:cNvPr>
          <p:cNvSpPr/>
          <p:nvPr/>
        </p:nvSpPr>
        <p:spPr>
          <a:xfrm>
            <a:off x="3079214" y="8833458"/>
            <a:ext cx="1830900" cy="839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700" dirty="0">
                <a:solidFill>
                  <a:schemeClr val="tx1"/>
                </a:solidFill>
              </a:rPr>
              <a:t>○雇用契約に基づく就労</a:t>
            </a:r>
            <a:endParaRPr kumimoji="1" lang="en-US" altLang="ja-JP" sz="700" dirty="0">
              <a:solidFill>
                <a:schemeClr val="tx1"/>
              </a:solidFill>
            </a:endParaRPr>
          </a:p>
          <a:p>
            <a:pPr>
              <a:lnSpc>
                <a:spcPct val="150000"/>
              </a:lnSpc>
            </a:pPr>
            <a:r>
              <a:rPr kumimoji="1" lang="ja-JP" altLang="en-US" sz="700" dirty="0">
                <a:solidFill>
                  <a:schemeClr val="tx1"/>
                </a:solidFill>
              </a:rPr>
              <a:t>○比較的軽易な作業を想定</a:t>
            </a:r>
            <a:endParaRPr kumimoji="1" lang="en-US" altLang="ja-JP" sz="700" dirty="0">
              <a:solidFill>
                <a:schemeClr val="tx1"/>
              </a:solidFill>
            </a:endParaRPr>
          </a:p>
          <a:p>
            <a:pPr>
              <a:lnSpc>
                <a:spcPct val="150000"/>
              </a:lnSpc>
            </a:pPr>
            <a:r>
              <a:rPr kumimoji="1" lang="ja-JP" altLang="en-US" sz="700" dirty="0">
                <a:solidFill>
                  <a:schemeClr val="tx1"/>
                </a:solidFill>
              </a:rPr>
              <a:t>○就労支援担当者による就労支援・指導等</a:t>
            </a:r>
            <a:endParaRPr kumimoji="1" lang="en-US" altLang="ja-JP" sz="700" dirty="0">
              <a:solidFill>
                <a:schemeClr val="tx1"/>
              </a:solidFill>
            </a:endParaRPr>
          </a:p>
          <a:p>
            <a:pPr>
              <a:lnSpc>
                <a:spcPct val="150000"/>
              </a:lnSpc>
            </a:pPr>
            <a:r>
              <a:rPr kumimoji="1" lang="ja-JP" altLang="en-US" sz="700" dirty="0">
                <a:solidFill>
                  <a:schemeClr val="tx1"/>
                </a:solidFill>
              </a:rPr>
              <a:t>○就労条件における一定の配慮</a:t>
            </a:r>
            <a:endParaRPr kumimoji="1" lang="en-US" altLang="ja-JP" sz="700" dirty="0">
              <a:solidFill>
                <a:schemeClr val="tx1"/>
              </a:solidFill>
            </a:endParaRPr>
          </a:p>
          <a:p>
            <a:pPr>
              <a:lnSpc>
                <a:spcPct val="150000"/>
              </a:lnSpc>
            </a:pPr>
            <a:r>
              <a:rPr kumimoji="1" lang="ja-JP" altLang="en-US" sz="700" dirty="0">
                <a:solidFill>
                  <a:schemeClr val="tx1"/>
                </a:solidFill>
              </a:rPr>
              <a:t>　（労働時間、欠勤について柔軟な対応）</a:t>
            </a:r>
          </a:p>
        </p:txBody>
      </p:sp>
      <p:sp>
        <p:nvSpPr>
          <p:cNvPr id="84" name="正方形/長方形 83">
            <a:extLst>
              <a:ext uri="{FF2B5EF4-FFF2-40B4-BE49-F238E27FC236}">
                <a16:creationId xmlns:a16="http://schemas.microsoft.com/office/drawing/2014/main" id="{772DBF6B-82A1-4F9D-BAEE-AFF581CC7EBC}"/>
              </a:ext>
            </a:extLst>
          </p:cNvPr>
          <p:cNvSpPr/>
          <p:nvPr/>
        </p:nvSpPr>
        <p:spPr>
          <a:xfrm>
            <a:off x="5444895" y="8457730"/>
            <a:ext cx="1830900" cy="5352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700" dirty="0">
                <a:solidFill>
                  <a:schemeClr val="tx1"/>
                </a:solidFill>
              </a:rPr>
              <a:t>○雇用契約に基づく就労</a:t>
            </a:r>
            <a:endParaRPr kumimoji="1" lang="en-US" altLang="ja-JP" sz="700" dirty="0">
              <a:solidFill>
                <a:schemeClr val="tx1"/>
              </a:solidFill>
            </a:endParaRPr>
          </a:p>
          <a:p>
            <a:pPr>
              <a:lnSpc>
                <a:spcPct val="150000"/>
              </a:lnSpc>
            </a:pPr>
            <a:r>
              <a:rPr kumimoji="1" lang="ja-JP" altLang="en-US" sz="700" dirty="0">
                <a:solidFill>
                  <a:schemeClr val="tx1"/>
                </a:solidFill>
              </a:rPr>
              <a:t>○必要に応じ、自立相談支援機関</a:t>
            </a:r>
            <a:endParaRPr kumimoji="1" lang="en-US" altLang="ja-JP" sz="700" dirty="0">
              <a:solidFill>
                <a:schemeClr val="tx1"/>
              </a:solidFill>
            </a:endParaRPr>
          </a:p>
          <a:p>
            <a:pPr>
              <a:lnSpc>
                <a:spcPct val="150000"/>
              </a:lnSpc>
            </a:pPr>
            <a:r>
              <a:rPr kumimoji="1" lang="ja-JP" altLang="en-US" sz="700" dirty="0">
                <a:solidFill>
                  <a:schemeClr val="tx1"/>
                </a:solidFill>
              </a:rPr>
              <a:t>　 等がフォローアップを実施</a:t>
            </a:r>
          </a:p>
        </p:txBody>
      </p:sp>
      <p:sp>
        <p:nvSpPr>
          <p:cNvPr id="4" name="矢印: 下 3">
            <a:extLst>
              <a:ext uri="{FF2B5EF4-FFF2-40B4-BE49-F238E27FC236}">
                <a16:creationId xmlns:a16="http://schemas.microsoft.com/office/drawing/2014/main" id="{288EDE5F-3549-4BB2-B73B-0984D245CC56}"/>
              </a:ext>
            </a:extLst>
          </p:cNvPr>
          <p:cNvSpPr/>
          <p:nvPr/>
        </p:nvSpPr>
        <p:spPr>
          <a:xfrm rot="3609261">
            <a:off x="5142191" y="8896247"/>
            <a:ext cx="241563" cy="388527"/>
          </a:xfrm>
          <a:prstGeom prst="downArrow">
            <a:avLst/>
          </a:prstGeom>
          <a:solidFill>
            <a:srgbClr val="FBCC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矢印: 下 84">
            <a:extLst>
              <a:ext uri="{FF2B5EF4-FFF2-40B4-BE49-F238E27FC236}">
                <a16:creationId xmlns:a16="http://schemas.microsoft.com/office/drawing/2014/main" id="{543DC3C1-35F3-47C7-BB79-0355C35F1418}"/>
              </a:ext>
            </a:extLst>
          </p:cNvPr>
          <p:cNvSpPr/>
          <p:nvPr/>
        </p:nvSpPr>
        <p:spPr>
          <a:xfrm rot="3675602">
            <a:off x="2688062" y="9279805"/>
            <a:ext cx="241563" cy="388527"/>
          </a:xfrm>
          <a:prstGeom prst="downArrow">
            <a:avLst/>
          </a:prstGeom>
          <a:solidFill>
            <a:srgbClr val="FBCC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矢印: 下 85">
            <a:extLst>
              <a:ext uri="{FF2B5EF4-FFF2-40B4-BE49-F238E27FC236}">
                <a16:creationId xmlns:a16="http://schemas.microsoft.com/office/drawing/2014/main" id="{105AA82C-CD0A-4319-98C9-36BF3A3BAE81}"/>
              </a:ext>
            </a:extLst>
          </p:cNvPr>
          <p:cNvSpPr/>
          <p:nvPr/>
        </p:nvSpPr>
        <p:spPr>
          <a:xfrm rot="14565025">
            <a:off x="2660551" y="9013134"/>
            <a:ext cx="241563" cy="388527"/>
          </a:xfrm>
          <a:prstGeom prst="down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矢印: 下 86">
            <a:extLst>
              <a:ext uri="{FF2B5EF4-FFF2-40B4-BE49-F238E27FC236}">
                <a16:creationId xmlns:a16="http://schemas.microsoft.com/office/drawing/2014/main" id="{79524690-21BF-492F-86E9-C72DDC517D35}"/>
              </a:ext>
            </a:extLst>
          </p:cNvPr>
          <p:cNvSpPr/>
          <p:nvPr/>
        </p:nvSpPr>
        <p:spPr>
          <a:xfrm rot="14565025">
            <a:off x="5080065" y="8639195"/>
            <a:ext cx="241563" cy="388527"/>
          </a:xfrm>
          <a:prstGeom prst="down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a:extLst>
              <a:ext uri="{FF2B5EF4-FFF2-40B4-BE49-F238E27FC236}">
                <a16:creationId xmlns:a16="http://schemas.microsoft.com/office/drawing/2014/main" id="{9FA8C6B2-8391-450E-8C8F-85DF556AD8D4}"/>
              </a:ext>
            </a:extLst>
          </p:cNvPr>
          <p:cNvCxnSpPr/>
          <p:nvPr/>
        </p:nvCxnSpPr>
        <p:spPr>
          <a:xfrm>
            <a:off x="4239290" y="1926000"/>
            <a:ext cx="2200924" cy="0"/>
          </a:xfrm>
          <a:prstGeom prst="line">
            <a:avLst/>
          </a:prstGeom>
          <a:ln w="25400" cap="rnd" cmpd="sng">
            <a:solidFill>
              <a:schemeClr val="accent6"/>
            </a:solidFill>
          </a:ln>
        </p:spPr>
        <p:style>
          <a:lnRef idx="1">
            <a:schemeClr val="accent1"/>
          </a:lnRef>
          <a:fillRef idx="0">
            <a:schemeClr val="accent1"/>
          </a:fillRef>
          <a:effectRef idx="0">
            <a:schemeClr val="accent1"/>
          </a:effectRef>
          <a:fontRef idx="minor">
            <a:schemeClr val="tx1"/>
          </a:fontRef>
        </p:style>
      </p:cxnSp>
      <p:pic>
        <p:nvPicPr>
          <p:cNvPr id="89" name="jiritsushien_ill_mono-07_new02.eps" descr="/Users/qg02/Desktop/data/05_自立支援チラシリーフ/jiritsushien_ill_mono-07_new02.eps">
            <a:extLst>
              <a:ext uri="{FF2B5EF4-FFF2-40B4-BE49-F238E27FC236}">
                <a16:creationId xmlns:a16="http://schemas.microsoft.com/office/drawing/2014/main" id="{AB341E0F-0116-455D-8290-6127C6279B67}"/>
              </a:ext>
            </a:extLst>
          </p:cNvPr>
          <p:cNvPicPr/>
          <p:nvPr/>
        </p:nvPicPr>
        <p:blipFill>
          <a:blip r:embed="rId5" cstate="print"/>
          <a:srcRect/>
          <a:stretch>
            <a:fillRect/>
          </a:stretch>
        </p:blipFill>
        <p:spPr bwMode="auto">
          <a:xfrm>
            <a:off x="6640809" y="3405881"/>
            <a:ext cx="476738" cy="420364"/>
          </a:xfrm>
          <a:prstGeom prst="rect">
            <a:avLst/>
          </a:prstGeom>
          <a:noFill/>
          <a:ln w="9525">
            <a:noFill/>
            <a:miter lim="800000"/>
            <a:headEnd/>
            <a:tailEnd/>
          </a:ln>
        </p:spPr>
      </p:pic>
      <p:pic>
        <p:nvPicPr>
          <p:cNvPr id="90" name="jiritsushien_ill_mono-04_new02.eps" descr="/Users/qg02/Desktop/data/05_自立支援チラシリーフ/jiritsushien_ill_mono-04_new02.eps">
            <a:extLst>
              <a:ext uri="{FF2B5EF4-FFF2-40B4-BE49-F238E27FC236}">
                <a16:creationId xmlns:a16="http://schemas.microsoft.com/office/drawing/2014/main" id="{383C2C3E-4ADB-4DDB-8B7E-CABE4B2FFA20}"/>
              </a:ext>
            </a:extLst>
          </p:cNvPr>
          <p:cNvPicPr/>
          <p:nvPr/>
        </p:nvPicPr>
        <p:blipFill>
          <a:blip r:embed="rId6" cstate="print"/>
          <a:srcRect/>
          <a:stretch>
            <a:fillRect/>
          </a:stretch>
        </p:blipFill>
        <p:spPr bwMode="auto">
          <a:xfrm>
            <a:off x="6609136" y="4214760"/>
            <a:ext cx="503629" cy="413912"/>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四角形: 角を丸くする 23">
            <a:extLst>
              <a:ext uri="{FF2B5EF4-FFF2-40B4-BE49-F238E27FC236}">
                <a16:creationId xmlns:a16="http://schemas.microsoft.com/office/drawing/2014/main" id="{7EECF1CE-945F-4CC3-A6BE-64BFF6AF2794}"/>
              </a:ext>
            </a:extLst>
          </p:cNvPr>
          <p:cNvSpPr/>
          <p:nvPr/>
        </p:nvSpPr>
        <p:spPr>
          <a:xfrm>
            <a:off x="406653" y="1197656"/>
            <a:ext cx="6746367" cy="9059527"/>
          </a:xfrm>
          <a:prstGeom prst="roundRect">
            <a:avLst>
              <a:gd name="adj" fmla="val 3024"/>
            </a:avLst>
          </a:prstGeom>
          <a:solidFill>
            <a:srgbClr val="FFFFCC"/>
          </a:solidFill>
          <a:ln>
            <a:solidFill>
              <a:srgbClr val="58CC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812482" y="1304544"/>
            <a:ext cx="5915787" cy="981456"/>
          </a:xfrm>
          <a:prstGeom prst="rect">
            <a:avLst/>
          </a:prstGeom>
          <a:solidFill>
            <a:srgbClr val="FFFFFF">
              <a:alpha val="0"/>
            </a:srgbClr>
          </a:solidFill>
        </p:spPr>
        <p:txBody>
          <a:bodyPr lIns="0" tIns="0" rIns="0" bIns="0">
            <a:noAutofit/>
          </a:bodyPr>
          <a:lstStyle/>
          <a:p>
            <a:pPr indent="12700" algn="just">
              <a:lnSpc>
                <a:spcPts val="3360"/>
              </a:lnSpc>
            </a:pPr>
            <a:r>
              <a:rPr lang="ja" b="1" dirty="0">
                <a:latin typeface="游明朝 Demibold" panose="02020600000000000000" pitchFamily="18" charset="-128"/>
                <a:ea typeface="游明朝 Demibold" panose="02020600000000000000" pitchFamily="18" charset="-128"/>
              </a:rPr>
              <a:t>生活困窮者のため、地域のため、自らの事業所のために、 </a:t>
            </a:r>
            <a:endParaRPr lang="en-US" altLang="ja" b="1" dirty="0">
              <a:latin typeface="游明朝 Demibold" panose="02020600000000000000" pitchFamily="18" charset="-128"/>
              <a:ea typeface="游明朝 Demibold" panose="02020600000000000000" pitchFamily="18" charset="-128"/>
            </a:endParaRPr>
          </a:p>
          <a:p>
            <a:pPr indent="12700" algn="just">
              <a:lnSpc>
                <a:spcPts val="3360"/>
              </a:lnSpc>
            </a:pPr>
            <a:r>
              <a:rPr lang="ja" b="1" dirty="0">
                <a:latin typeface="游明朝 Demibold" panose="02020600000000000000" pitchFamily="18" charset="-128"/>
                <a:ea typeface="游明朝 Demibold" panose="02020600000000000000" pitchFamily="18" charset="-128"/>
              </a:rPr>
              <a:t>事業の実施を考えてみませんか？</a:t>
            </a:r>
          </a:p>
        </p:txBody>
      </p:sp>
      <p:sp>
        <p:nvSpPr>
          <p:cNvPr id="13" name="正方形/長方形 12"/>
          <p:cNvSpPr/>
          <p:nvPr/>
        </p:nvSpPr>
        <p:spPr>
          <a:xfrm>
            <a:off x="883920" y="5626608"/>
            <a:ext cx="5772912" cy="1566672"/>
          </a:xfrm>
          <a:prstGeom prst="rect">
            <a:avLst/>
          </a:prstGeom>
          <a:solidFill>
            <a:srgbClr val="FFFFFF"/>
          </a:solidFill>
        </p:spPr>
        <p:txBody>
          <a:bodyPr lIns="0" tIns="0" rIns="0" bIns="0">
            <a:normAutofit fontScale="97500"/>
          </a:bodyPr>
          <a:lstStyle/>
          <a:p>
            <a:pPr marL="37660" indent="25400" algn="just">
              <a:spcAft>
                <a:spcPts val="420"/>
              </a:spcAft>
            </a:pPr>
            <a:endParaRPr lang="ja" sz="850" dirty="0">
              <a:latin typeface="MS Mincho"/>
              <a:ea typeface="MS Mincho"/>
            </a:endParaRPr>
          </a:p>
        </p:txBody>
      </p:sp>
      <p:sp>
        <p:nvSpPr>
          <p:cNvPr id="15" name="正方形/長方形 14"/>
          <p:cNvSpPr/>
          <p:nvPr/>
        </p:nvSpPr>
        <p:spPr>
          <a:xfrm>
            <a:off x="883920" y="8186928"/>
            <a:ext cx="5779008" cy="1551432"/>
          </a:xfrm>
          <a:prstGeom prst="rect">
            <a:avLst/>
          </a:prstGeom>
          <a:solidFill>
            <a:srgbClr val="FFFFFF"/>
          </a:solidFill>
        </p:spPr>
        <p:txBody>
          <a:bodyPr lIns="0" tIns="0" rIns="0" bIns="0">
            <a:normAutofit fontScale="97500"/>
          </a:bodyPr>
          <a:lstStyle/>
          <a:p>
            <a:pPr marL="37660" indent="25400" algn="just">
              <a:spcAft>
                <a:spcPts val="420"/>
              </a:spcAft>
            </a:pPr>
            <a:endParaRPr lang="ja" sz="850" dirty="0">
              <a:latin typeface="MS Mincho"/>
              <a:ea typeface="MS Mincho"/>
            </a:endParaRPr>
          </a:p>
        </p:txBody>
      </p:sp>
      <p:sp>
        <p:nvSpPr>
          <p:cNvPr id="17" name="吹き出し: 角を丸めた四角形 16">
            <a:extLst>
              <a:ext uri="{FF2B5EF4-FFF2-40B4-BE49-F238E27FC236}">
                <a16:creationId xmlns:a16="http://schemas.microsoft.com/office/drawing/2014/main" id="{9E01E900-8434-43DD-9A53-A26B844A6622}"/>
              </a:ext>
            </a:extLst>
          </p:cNvPr>
          <p:cNvSpPr/>
          <p:nvPr/>
        </p:nvSpPr>
        <p:spPr>
          <a:xfrm>
            <a:off x="628650" y="520603"/>
            <a:ext cx="5193792" cy="524256"/>
          </a:xfrm>
          <a:prstGeom prst="wedgeRoundRectCallout">
            <a:avLst>
              <a:gd name="adj1" fmla="val -38072"/>
              <a:gd name="adj2" fmla="val 77035"/>
              <a:gd name="adj3" fmla="val 16667"/>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今、なぜ就労訓練事業に取り組む必要があるの？</a:t>
            </a:r>
          </a:p>
        </p:txBody>
      </p:sp>
      <p:sp>
        <p:nvSpPr>
          <p:cNvPr id="21" name="四角形: 角を丸くする 20">
            <a:extLst>
              <a:ext uri="{FF2B5EF4-FFF2-40B4-BE49-F238E27FC236}">
                <a16:creationId xmlns:a16="http://schemas.microsoft.com/office/drawing/2014/main" id="{60BC0B07-04B2-4873-AA91-82A64736C50E}"/>
              </a:ext>
            </a:extLst>
          </p:cNvPr>
          <p:cNvSpPr/>
          <p:nvPr/>
        </p:nvSpPr>
        <p:spPr>
          <a:xfrm>
            <a:off x="628650" y="2286000"/>
            <a:ext cx="6400800" cy="2577429"/>
          </a:xfrm>
          <a:prstGeom prst="roundRect">
            <a:avLst>
              <a:gd name="adj" fmla="val 7745"/>
            </a:avLst>
          </a:prstGeom>
          <a:gradFill flip="none" rotWithShape="1">
            <a:gsLst>
              <a:gs pos="95000">
                <a:schemeClr val="bg1"/>
              </a:gs>
              <a:gs pos="100000">
                <a:schemeClr val="accent5">
                  <a:lumMod val="45000"/>
                  <a:lumOff val="55000"/>
                </a:schemeClr>
              </a:gs>
              <a:gs pos="100000">
                <a:schemeClr val="accent5">
                  <a:lumMod val="45000"/>
                  <a:lumOff val="55000"/>
                </a:schemeClr>
              </a:gs>
              <a:gs pos="100000">
                <a:schemeClr val="bg2"/>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25400" algn="l" defTabSz="914400" rtl="0" eaLnBrk="1" fontAlgn="auto" latinLnBrk="0" hangingPunct="1">
              <a:lnSpc>
                <a:spcPct val="100000"/>
              </a:lnSpc>
              <a:spcBef>
                <a:spcPts val="0"/>
              </a:spcBef>
              <a:spcAft>
                <a:spcPts val="420"/>
              </a:spcAft>
              <a:buClrTx/>
              <a:buSzTx/>
              <a:buFontTx/>
              <a:buNone/>
              <a:tabLst/>
              <a:defRPr/>
            </a:pPr>
            <a:endParaRPr kumimoji="1" lang="en-US" altLang="ja" sz="1200" b="0" i="0" u="none" strike="noStrike" kern="1200" cap="none" spc="0" normalizeH="0" baseline="0" noProof="0" dirty="0">
              <a:ln>
                <a:noFill/>
              </a:ln>
              <a:solidFill>
                <a:srgbClr val="F6941D"/>
              </a:solidFill>
              <a:effectLst/>
              <a:uLnTx/>
              <a:uFillTx/>
              <a:latin typeface="MS Mincho"/>
              <a:ea typeface="MS Mincho"/>
              <a:cs typeface="+mn-cs"/>
            </a:endParaRPr>
          </a:p>
          <a:p>
            <a:pPr marL="0" marR="0" lvl="0" indent="25400" algn="l" defTabSz="914400" rtl="0" eaLnBrk="1" fontAlgn="auto" latinLnBrk="0" hangingPunct="1">
              <a:lnSpc>
                <a:spcPct val="100000"/>
              </a:lnSpc>
              <a:spcBef>
                <a:spcPts val="0"/>
              </a:spcBef>
              <a:spcAft>
                <a:spcPts val="420"/>
              </a:spcAft>
              <a:buClrTx/>
              <a:buSzTx/>
              <a:buFontTx/>
              <a:buNone/>
              <a:tabLst/>
              <a:defRPr/>
            </a:pPr>
            <a:r>
              <a:rPr kumimoji="1" lang="ja-JP" altLang="en-US" sz="1200" b="0" i="0" u="none" strike="noStrike" kern="1200" cap="none" spc="0" normalizeH="0" baseline="0" noProof="0" dirty="0">
                <a:ln>
                  <a:noFill/>
                </a:ln>
                <a:solidFill>
                  <a:srgbClr val="F6941D"/>
                </a:solidFill>
                <a:effectLst/>
                <a:uLnTx/>
                <a:uFillTx/>
                <a:latin typeface="HGS創英角ｺﾞｼｯｸUB" panose="020B0900000000000000" pitchFamily="50" charset="-128"/>
                <a:ea typeface="HGS創英角ｺﾞｼｯｸUB" panose="020B0900000000000000" pitchFamily="50" charset="-128"/>
              </a:rPr>
              <a:t>　</a:t>
            </a:r>
            <a:r>
              <a:rPr kumimoji="1" lang="ja" altLang="en-US" sz="1200" b="0" i="0" u="none" strike="noStrike" kern="1200" cap="none" spc="0" normalizeH="0" baseline="0" noProof="0" dirty="0">
                <a:ln>
                  <a:noFill/>
                </a:ln>
                <a:solidFill>
                  <a:srgbClr val="F6941D"/>
                </a:solidFill>
                <a:effectLst/>
                <a:uLnTx/>
                <a:uFillTx/>
                <a:latin typeface="HGS創英角ｺﾞｼｯｸUB" panose="020B0900000000000000" pitchFamily="50" charset="-128"/>
                <a:ea typeface="HGS創英角ｺﾞｼｯｸUB" panose="020B0900000000000000" pitchFamily="50" charset="-128"/>
              </a:rPr>
              <a:t>就労は、私たちにとって、生活の糧を得る機会ですが、それだけでなく、</a:t>
            </a:r>
          </a:p>
          <a:p>
            <a:pPr marL="0" marR="0" lvl="0" indent="25400" algn="l" defTabSz="914400" rtl="0" eaLnBrk="1" fontAlgn="auto" latinLnBrk="0" hangingPunct="1">
              <a:lnSpc>
                <a:spcPct val="100000"/>
              </a:lnSpc>
              <a:spcBef>
                <a:spcPts val="0"/>
              </a:spcBef>
              <a:spcAft>
                <a:spcPts val="420"/>
              </a:spcAft>
              <a:buClrTx/>
              <a:buSzTx/>
              <a:buFontTx/>
              <a:buNone/>
              <a:tabLst/>
              <a:defRPr/>
            </a:pPr>
            <a:r>
              <a:rPr kumimoji="1" lang="ja-JP" altLang="en-US" sz="1200" b="0" i="0" u="none" strike="noStrike" kern="1200" cap="none" spc="0" normalizeH="0" baseline="0" noProof="0" dirty="0">
                <a:ln>
                  <a:noFill/>
                </a:ln>
                <a:solidFill>
                  <a:srgbClr val="F6941D"/>
                </a:solidFill>
                <a:effectLst/>
                <a:uLnTx/>
                <a:uFillTx/>
                <a:latin typeface="HGS創英角ｺﾞｼｯｸUB" panose="020B0900000000000000" pitchFamily="50" charset="-128"/>
                <a:ea typeface="HGS創英角ｺﾞｼｯｸUB" panose="020B0900000000000000" pitchFamily="50" charset="-128"/>
              </a:rPr>
              <a:t>　</a:t>
            </a:r>
            <a:r>
              <a:rPr kumimoji="1" lang="ja" altLang="en-US" sz="1200" b="0" i="0" u="none" strike="noStrike" kern="1200" cap="none" spc="0" normalizeH="0" baseline="0" noProof="0" dirty="0">
                <a:ln>
                  <a:noFill/>
                </a:ln>
                <a:solidFill>
                  <a:srgbClr val="F6941D"/>
                </a:solidFill>
                <a:effectLst/>
                <a:uLnTx/>
                <a:uFillTx/>
                <a:latin typeface="HGS創英角ｺﾞｼｯｸUB" panose="020B0900000000000000" pitchFamily="50" charset="-128"/>
                <a:ea typeface="HGS創英角ｺﾞｼｯｸUB" panose="020B0900000000000000" pitchFamily="50" charset="-128"/>
              </a:rPr>
              <a:t>社会参加あるいは自己実現の機会でもあります。</a:t>
            </a:r>
          </a:p>
          <a:p>
            <a:pPr marL="0" marR="0" lvl="0" indent="25400" algn="l" defTabSz="914400" rtl="0" eaLnBrk="1" fontAlgn="auto" latinLnBrk="0" hangingPunct="1">
              <a:lnSpc>
                <a:spcPct val="100000"/>
              </a:lnSpc>
              <a:spcBef>
                <a:spcPts val="0"/>
              </a:spcBef>
              <a:spcAft>
                <a:spcPts val="600"/>
              </a:spcAft>
              <a:buClrTx/>
              <a:buSzTx/>
              <a:buFontTx/>
              <a:buNone/>
              <a:tabLst/>
              <a:defRPr/>
            </a:pPr>
            <a:r>
              <a:rPr kumimoji="1" lang="ja-JP" altLang="en-US" sz="1200" b="0" i="0" u="none" strike="noStrike" kern="1200" cap="none" spc="0" normalizeH="0" baseline="0" noProof="0" dirty="0">
                <a:ln>
                  <a:noFill/>
                </a:ln>
                <a:solidFill>
                  <a:srgbClr val="F6941D"/>
                </a:solidFill>
                <a:effectLst/>
                <a:uLnTx/>
                <a:uFillTx/>
                <a:latin typeface="HGS創英角ｺﾞｼｯｸUB" panose="020B0900000000000000" pitchFamily="50" charset="-128"/>
                <a:ea typeface="HGS創英角ｺﾞｼｯｸUB" panose="020B0900000000000000" pitchFamily="50" charset="-128"/>
              </a:rPr>
              <a:t>　</a:t>
            </a:r>
            <a:r>
              <a:rPr kumimoji="1" lang="ja" altLang="en-US" sz="1200" b="0" i="0" u="none" strike="noStrike" kern="1200" cap="none" spc="0" normalizeH="0" baseline="0" noProof="0" dirty="0">
                <a:ln>
                  <a:noFill/>
                </a:ln>
                <a:solidFill>
                  <a:srgbClr val="F6941D"/>
                </a:solidFill>
                <a:effectLst/>
                <a:uLnTx/>
                <a:uFillTx/>
                <a:latin typeface="HGS創英角ｺﾞｼｯｸUB" panose="020B0900000000000000" pitchFamily="50" charset="-128"/>
                <a:ea typeface="HGS創英角ｺﾞｼｯｸUB" panose="020B0900000000000000" pitchFamily="50" charset="-128"/>
              </a:rPr>
              <a:t>生活困窮者の生活を安定させ、再び社会の中で居場所を見つけてもらうためにも、</a:t>
            </a:r>
          </a:p>
          <a:p>
            <a:pPr marL="0" marR="0" lvl="0" indent="25400" algn="l" defTabSz="914400" rtl="0" eaLnBrk="1" fontAlgn="auto" latinLnBrk="0" hangingPunct="1">
              <a:lnSpc>
                <a:spcPct val="100000"/>
              </a:lnSpc>
              <a:spcBef>
                <a:spcPts val="0"/>
              </a:spcBef>
              <a:spcAft>
                <a:spcPts val="1200"/>
              </a:spcAft>
              <a:buClrTx/>
              <a:buSzTx/>
              <a:buFontTx/>
              <a:buNone/>
              <a:tabLst/>
              <a:defRPr/>
            </a:pPr>
            <a:r>
              <a:rPr kumimoji="1" lang="ja-JP" altLang="en-US" sz="1200" b="0" i="0" u="none" strike="noStrike" kern="1200" cap="none" spc="0" normalizeH="0" baseline="0" noProof="0" dirty="0">
                <a:ln>
                  <a:noFill/>
                </a:ln>
                <a:solidFill>
                  <a:srgbClr val="F6941D"/>
                </a:solidFill>
                <a:effectLst/>
                <a:uLnTx/>
                <a:uFillTx/>
                <a:latin typeface="HGS創英角ｺﾞｼｯｸUB" panose="020B0900000000000000" pitchFamily="50" charset="-128"/>
                <a:ea typeface="HGS創英角ｺﾞｼｯｸUB" panose="020B0900000000000000" pitchFamily="50" charset="-128"/>
              </a:rPr>
              <a:t>　</a:t>
            </a:r>
            <a:r>
              <a:rPr kumimoji="1" lang="ja" altLang="en-US" sz="1200" b="0" i="0" u="none" strike="noStrike" kern="1200" cap="none" spc="0" normalizeH="0" baseline="0" noProof="0" dirty="0">
                <a:ln>
                  <a:noFill/>
                </a:ln>
                <a:solidFill>
                  <a:srgbClr val="F6941D"/>
                </a:solidFill>
                <a:effectLst/>
                <a:uLnTx/>
                <a:uFillTx/>
                <a:latin typeface="HGS創英角ｺﾞｼｯｸUB" panose="020B0900000000000000" pitchFamily="50" charset="-128"/>
                <a:ea typeface="HGS創英角ｺﾞｼｯｸUB" panose="020B0900000000000000" pitchFamily="50" charset="-128"/>
              </a:rPr>
              <a:t>就労の機会の確保は非常に重要です。</a:t>
            </a:r>
          </a:p>
          <a:p>
            <a:pPr marL="75760" marR="0" lvl="0" indent="0" algn="just" defTabSz="914400" rtl="0" eaLnBrk="1" fontAlgn="auto" latinLnBrk="0" hangingPunct="1">
              <a:lnSpc>
                <a:spcPts val="1328"/>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58CCF5"/>
                </a:solidFill>
                <a:effectLst/>
                <a:uLnTx/>
                <a:uFillTx/>
                <a:latin typeface="BIZ UDゴシック" panose="020B0400000000000000" pitchFamily="49" charset="-128"/>
                <a:ea typeface="BIZ UDゴシック" panose="020B0400000000000000" pitchFamily="49" charset="-128"/>
              </a:rPr>
              <a:t>●</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就労は、経済的な自立に資するばかりではなく、日々の生活のリズ厶を整え、また、社会の中での役割を得つつ、成長するため</a:t>
            </a:r>
            <a:endParaRPr kumimoji="1" lang="en-US" altLang="ja"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endParaRPr>
          </a:p>
          <a:p>
            <a:pPr marL="75760" marR="0" lvl="0" indent="0" algn="just" defTabSz="914400" rtl="0" eaLnBrk="1" fontAlgn="auto" latinLnBrk="0" hangingPunct="1">
              <a:lnSpc>
                <a:spcPts val="1328"/>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　</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の機会でもあります。特に、生活困窮者の中には、地域社会の中で孤立している方が多くいらっしゃり、再び社会とのつながり</a:t>
            </a:r>
            <a:endParaRPr kumimoji="1" lang="en-US" altLang="ja"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endParaRPr>
          </a:p>
          <a:p>
            <a:pPr marL="75760" marR="0" lvl="0" indent="0" algn="just" defTabSz="914400" rtl="0" eaLnBrk="1" fontAlgn="auto" latinLnBrk="0" hangingPunct="1">
              <a:lnSpc>
                <a:spcPts val="1328"/>
              </a:lnSpc>
              <a:spcBef>
                <a:spcPts val="0"/>
              </a:spcBef>
              <a:spcAft>
                <a:spcPts val="0"/>
              </a:spcAft>
              <a:buClrTx/>
              <a:buSzTx/>
              <a:buFontTx/>
              <a:buNone/>
              <a:tabLst/>
              <a:defRPr/>
            </a:pPr>
            <a:r>
              <a:rPr lang="en-US" altLang="ja" sz="800" dirty="0">
                <a:solidFill>
                  <a:prstClr val="black"/>
                </a:solidFill>
                <a:latin typeface="BIZ UDゴシック" panose="020B0400000000000000" pitchFamily="49" charset="-128"/>
                <a:ea typeface="BIZ UDゴシック" panose="020B0400000000000000" pitchFamily="49" charset="-128"/>
              </a:rPr>
              <a:t> </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 をつくっていくことが自立に向けて不可欠です。</a:t>
            </a:r>
          </a:p>
          <a:p>
            <a:pPr marL="75760" marR="0" lvl="0" indent="0" algn="just" defTabSz="914400" rtl="0" eaLnBrk="1" fontAlgn="auto" latinLnBrk="0" hangingPunct="1">
              <a:lnSpc>
                <a:spcPts val="1328"/>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58CCF5"/>
                </a:solidFill>
                <a:effectLst/>
                <a:uLnTx/>
                <a:uFillTx/>
                <a:latin typeface="BIZ UDゴシック" panose="020B0400000000000000" pitchFamily="49" charset="-128"/>
                <a:ea typeface="BIZ UDゴシック" panose="020B0400000000000000" pitchFamily="49" charset="-128"/>
              </a:rPr>
              <a:t>●</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生活困窮者は、一人ひとりが様々な困難を抱えていて、それぞれが目指す自立のかたちも異なりますが、就労が可能な方につい</a:t>
            </a:r>
            <a:endParaRPr kumimoji="1" lang="en-US" altLang="ja"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endParaRPr>
          </a:p>
          <a:p>
            <a:pPr marL="75760" marR="0" lvl="0" indent="0" algn="just" defTabSz="914400" rtl="0" eaLnBrk="1" fontAlgn="auto" latinLnBrk="0" hangingPunct="1">
              <a:lnSpc>
                <a:spcPts val="1328"/>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　</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ては、地域において就労できるよう支援をしていくことが大切です。</a:t>
            </a:r>
          </a:p>
        </p:txBody>
      </p:sp>
      <p:sp>
        <p:nvSpPr>
          <p:cNvPr id="18" name="四角形: 角を丸くする 17">
            <a:extLst>
              <a:ext uri="{FF2B5EF4-FFF2-40B4-BE49-F238E27FC236}">
                <a16:creationId xmlns:a16="http://schemas.microsoft.com/office/drawing/2014/main" id="{62DB31F1-1097-4E4A-A342-15607CF64C88}"/>
              </a:ext>
            </a:extLst>
          </p:cNvPr>
          <p:cNvSpPr/>
          <p:nvPr/>
        </p:nvSpPr>
        <p:spPr>
          <a:xfrm>
            <a:off x="971482" y="2490182"/>
            <a:ext cx="1296782" cy="185376"/>
          </a:xfrm>
          <a:prstGeom prst="roundRect">
            <a:avLst>
              <a:gd name="adj" fmla="val 50000"/>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900" b="1" dirty="0"/>
              <a:t>生活困窮者のため</a:t>
            </a:r>
          </a:p>
        </p:txBody>
      </p:sp>
      <p:sp>
        <p:nvSpPr>
          <p:cNvPr id="22" name="四角形: 角を丸くする 21">
            <a:extLst>
              <a:ext uri="{FF2B5EF4-FFF2-40B4-BE49-F238E27FC236}">
                <a16:creationId xmlns:a16="http://schemas.microsoft.com/office/drawing/2014/main" id="{EEAA32C7-0668-430F-B134-8212B5EBD743}"/>
              </a:ext>
            </a:extLst>
          </p:cNvPr>
          <p:cNvSpPr/>
          <p:nvPr/>
        </p:nvSpPr>
        <p:spPr>
          <a:xfrm>
            <a:off x="628650" y="5077206"/>
            <a:ext cx="6400800" cy="2428825"/>
          </a:xfrm>
          <a:prstGeom prst="roundRect">
            <a:avLst>
              <a:gd name="adj" fmla="val 7745"/>
            </a:avLst>
          </a:prstGeom>
          <a:gradFill flip="none" rotWithShape="1">
            <a:gsLst>
              <a:gs pos="95000">
                <a:schemeClr val="bg1"/>
              </a:gs>
              <a:gs pos="100000">
                <a:schemeClr val="accent5">
                  <a:lumMod val="45000"/>
                  <a:lumOff val="55000"/>
                </a:schemeClr>
              </a:gs>
              <a:gs pos="100000">
                <a:schemeClr val="accent5">
                  <a:lumMod val="45000"/>
                  <a:lumOff val="55000"/>
                </a:schemeClr>
              </a:gs>
              <a:gs pos="100000">
                <a:schemeClr val="bg2"/>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7660" marR="0" lvl="0" indent="25400" algn="just" defTabSz="914400" rtl="0" eaLnBrk="1" fontAlgn="auto" latinLnBrk="0" hangingPunct="1">
              <a:lnSpc>
                <a:spcPct val="100000"/>
              </a:lnSpc>
              <a:spcBef>
                <a:spcPts val="0"/>
              </a:spcBef>
              <a:spcAft>
                <a:spcPts val="420"/>
              </a:spcAft>
              <a:buClrTx/>
              <a:buSzTx/>
              <a:buFontTx/>
              <a:buNone/>
              <a:tabLst/>
              <a:defRPr/>
            </a:pPr>
            <a:endParaRPr kumimoji="1" lang="en-US" altLang="ja" sz="1200" b="0" i="0" u="none" strike="noStrike" kern="1200" cap="none" spc="0" normalizeH="0" baseline="0" noProof="0" dirty="0">
              <a:ln>
                <a:noFill/>
              </a:ln>
              <a:solidFill>
                <a:srgbClr val="F6941D"/>
              </a:solidFill>
              <a:effectLst/>
              <a:uLnTx/>
              <a:uFillTx/>
              <a:latin typeface="HGS創英角ｺﾞｼｯｸUB" panose="020B0900000000000000" pitchFamily="50" charset="-128"/>
              <a:ea typeface="HGS創英角ｺﾞｼｯｸUB" panose="020B0900000000000000" pitchFamily="50" charset="-128"/>
            </a:endParaRPr>
          </a:p>
          <a:p>
            <a:pPr marL="37660" marR="0" lvl="0" indent="25400" algn="just" defTabSz="914400" rtl="0" eaLnBrk="1" fontAlgn="auto" latinLnBrk="0" hangingPunct="1">
              <a:lnSpc>
                <a:spcPct val="100000"/>
              </a:lnSpc>
              <a:spcBef>
                <a:spcPts val="0"/>
              </a:spcBef>
              <a:spcAft>
                <a:spcPts val="420"/>
              </a:spcAft>
              <a:buClrTx/>
              <a:buSzTx/>
              <a:buFontTx/>
              <a:buNone/>
              <a:tabLst/>
              <a:defRPr/>
            </a:pPr>
            <a:r>
              <a:rPr kumimoji="1" lang="ja-JP" altLang="en-US" sz="1200" b="0" i="0" u="none" strike="noStrike" kern="1200" cap="none" spc="0" normalizeH="0" baseline="0" noProof="0" dirty="0">
                <a:ln>
                  <a:noFill/>
                </a:ln>
                <a:solidFill>
                  <a:srgbClr val="F6941D"/>
                </a:solidFill>
                <a:effectLst/>
                <a:uLnTx/>
                <a:uFillTx/>
                <a:latin typeface="HGS創英角ｺﾞｼｯｸUB" panose="020B0900000000000000" pitchFamily="50" charset="-128"/>
                <a:ea typeface="HGS創英角ｺﾞｼｯｸUB" panose="020B0900000000000000" pitchFamily="50" charset="-128"/>
              </a:rPr>
              <a:t>　</a:t>
            </a:r>
            <a:r>
              <a:rPr kumimoji="1" lang="ja" altLang="en-US" sz="1200" b="0" i="0" u="none" strike="noStrike" kern="1200" cap="none" spc="0" normalizeH="0" baseline="0" noProof="0" dirty="0">
                <a:ln>
                  <a:noFill/>
                </a:ln>
                <a:solidFill>
                  <a:srgbClr val="F6941D"/>
                </a:solidFill>
                <a:effectLst/>
                <a:uLnTx/>
                <a:uFillTx/>
                <a:latin typeface="HGS創英角ｺﾞｼｯｸUB" panose="020B0900000000000000" pitchFamily="50" charset="-128"/>
                <a:ea typeface="HGS創英角ｺﾞｼｯｸUB" panose="020B0900000000000000" pitchFamily="50" charset="-128"/>
              </a:rPr>
              <a:t>労働力人</a:t>
            </a:r>
            <a:r>
              <a:rPr kumimoji="1" lang="ja-JP" altLang="en-US" sz="1200" b="0" i="0" u="none" strike="noStrike" kern="1200" cap="none" spc="0" normalizeH="0" baseline="0" noProof="0" dirty="0">
                <a:ln>
                  <a:noFill/>
                </a:ln>
                <a:solidFill>
                  <a:srgbClr val="F6941D"/>
                </a:solidFill>
                <a:effectLst/>
                <a:uLnTx/>
                <a:uFillTx/>
                <a:latin typeface="HGS創英角ｺﾞｼｯｸUB" panose="020B0900000000000000" pitchFamily="50" charset="-128"/>
                <a:ea typeface="HGS創英角ｺﾞｼｯｸUB" panose="020B0900000000000000" pitchFamily="50" charset="-128"/>
              </a:rPr>
              <a:t>口</a:t>
            </a:r>
            <a:r>
              <a:rPr kumimoji="1" lang="ja" altLang="en-US" sz="1200" b="0" i="0" u="none" strike="noStrike" kern="1200" cap="none" spc="0" normalizeH="0" baseline="0" noProof="0" dirty="0">
                <a:ln>
                  <a:noFill/>
                </a:ln>
                <a:solidFill>
                  <a:srgbClr val="F6941D"/>
                </a:solidFill>
                <a:effectLst/>
                <a:uLnTx/>
                <a:uFillTx/>
                <a:latin typeface="HGS創英角ｺﾞｼｯｸUB" panose="020B0900000000000000" pitchFamily="50" charset="-128"/>
                <a:ea typeface="HGS創英角ｺﾞｼｯｸUB" panose="020B0900000000000000" pitchFamily="50" charset="-128"/>
              </a:rPr>
              <a:t>が減少する中で、地域を維持するためには、</a:t>
            </a:r>
          </a:p>
          <a:p>
            <a:pPr marL="37660" marR="0" lvl="0" indent="25400" algn="just" defTabSz="914400" rtl="0" eaLnBrk="1" fontAlgn="auto" latinLnBrk="0" hangingPunct="1">
              <a:lnSpc>
                <a:spcPct val="100000"/>
              </a:lnSpc>
              <a:spcBef>
                <a:spcPts val="0"/>
              </a:spcBef>
              <a:spcAft>
                <a:spcPts val="1200"/>
              </a:spcAft>
              <a:buClrTx/>
              <a:buSzTx/>
              <a:buFontTx/>
              <a:buNone/>
              <a:tabLst/>
              <a:defRPr/>
            </a:pPr>
            <a:r>
              <a:rPr kumimoji="1" lang="ja-JP" altLang="en-US" sz="1200" b="0" i="0" u="none" strike="noStrike" kern="1200" cap="none" spc="0" normalizeH="0" baseline="0" noProof="0" dirty="0">
                <a:ln>
                  <a:noFill/>
                </a:ln>
                <a:solidFill>
                  <a:srgbClr val="F6941D"/>
                </a:solidFill>
                <a:effectLst/>
                <a:uLnTx/>
                <a:uFillTx/>
                <a:latin typeface="HGS創英角ｺﾞｼｯｸUB" panose="020B0900000000000000" pitchFamily="50" charset="-128"/>
                <a:ea typeface="HGS創英角ｺﾞｼｯｸUB" panose="020B0900000000000000" pitchFamily="50" charset="-128"/>
              </a:rPr>
              <a:t>　</a:t>
            </a:r>
            <a:r>
              <a:rPr kumimoji="1" lang="ja" altLang="en-US" sz="1200" b="0" i="0" u="none" strike="noStrike" kern="1200" cap="none" spc="0" normalizeH="0" baseline="0" noProof="0" dirty="0">
                <a:ln>
                  <a:noFill/>
                </a:ln>
                <a:solidFill>
                  <a:srgbClr val="F6941D"/>
                </a:solidFill>
                <a:effectLst/>
                <a:uLnTx/>
                <a:uFillTx/>
                <a:latin typeface="HGS創英角ｺﾞｼｯｸUB" panose="020B0900000000000000" pitchFamily="50" charset="-128"/>
                <a:ea typeface="HGS創英角ｺﾞｼｯｸUB" panose="020B0900000000000000" pitchFamily="50" charset="-128"/>
              </a:rPr>
              <a:t>「社会の支え手」を一人でも多く増やしていかなければなリません。</a:t>
            </a:r>
          </a:p>
          <a:p>
            <a:pPr marL="37660" marR="0" lvl="0" indent="25400" algn="just" defTabSz="914400" rtl="0" eaLnBrk="1" fontAlgn="auto" latinLnBrk="0" hangingPunct="1">
              <a:lnSpc>
                <a:spcPts val="1344"/>
              </a:lnSpc>
              <a:spcAft>
                <a:spcPts val="0"/>
              </a:spcAft>
              <a:buClrTx/>
              <a:buSzTx/>
              <a:buFontTx/>
              <a:buNone/>
              <a:tabLst/>
              <a:defRPr/>
            </a:pPr>
            <a:r>
              <a:rPr kumimoji="1" lang="ja-JP" altLang="en-US" sz="800" b="0" i="0" u="none" strike="noStrike" kern="1200" cap="none" spc="0" normalizeH="0" baseline="0" noProof="0" dirty="0">
                <a:ln>
                  <a:noFill/>
                </a:ln>
                <a:solidFill>
                  <a:srgbClr val="58CCF5"/>
                </a:solidFill>
                <a:effectLst/>
                <a:uLnTx/>
                <a:uFillTx/>
                <a:latin typeface="BIZ UDゴシック" panose="020B0400000000000000" pitchFamily="49" charset="-128"/>
                <a:ea typeface="BIZ UDゴシック" panose="020B0400000000000000" pitchFamily="49" charset="-128"/>
              </a:rPr>
              <a:t>●</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人口約</a:t>
            </a:r>
            <a:r>
              <a:rPr kumimoji="1" lang="en-US" altLang="ja-JP"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3,600</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人のある町で、調査を行った結果、</a:t>
            </a:r>
            <a:r>
              <a:rPr kumimoji="1" lang="en-US" altLang="ja-JP"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18</a:t>
            </a:r>
            <a:r>
              <a:rPr kumimoji="1" lang="ja" altLang="en-US" sz="80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歳</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以上</a:t>
            </a:r>
            <a:r>
              <a:rPr kumimoji="1" lang="en-US" altLang="ja-JP"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55</a:t>
            </a:r>
            <a:r>
              <a:rPr kumimoji="1" lang="ja" altLang="en-US" sz="80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歳</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未満の不就労のひきこもり</a:t>
            </a:r>
            <a:r>
              <a:rPr kumimoji="1" lang="en-US" altLang="ja-JP"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113</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人の存在が確認されました。これは、</a:t>
            </a:r>
            <a:endParaRPr kumimoji="1" lang="en-US" altLang="ja"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endParaRPr>
          </a:p>
          <a:p>
            <a:pPr marL="37660" marR="0" lvl="0" indent="25400" algn="just" defTabSz="914400" rtl="0" eaLnBrk="1" fontAlgn="auto" latinLnBrk="0" hangingPunct="1">
              <a:lnSpc>
                <a:spcPts val="1344"/>
              </a:lnSpc>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　</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その自治体の同年代の人口の約</a:t>
            </a:r>
            <a:r>
              <a:rPr kumimoji="1" lang="en-US" altLang="ja-JP"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8.7</a:t>
            </a:r>
            <a:r>
              <a:rPr kumimoji="1" lang="en-US" altLang="ja"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に相当するとのことです。</a:t>
            </a:r>
          </a:p>
          <a:p>
            <a:pPr marL="37660" marR="0" lvl="0" indent="25400" algn="just" defTabSz="914400" rtl="0" eaLnBrk="1" fontAlgn="auto" latinLnBrk="0" hangingPunct="1">
              <a:lnSpc>
                <a:spcPts val="1344"/>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58CCF5"/>
                </a:solidFill>
                <a:effectLst/>
                <a:uLnTx/>
                <a:uFillTx/>
                <a:latin typeface="BIZ UDゴシック" panose="020B0400000000000000" pitchFamily="49" charset="-128"/>
                <a:ea typeface="BIZ UDゴシック" panose="020B0400000000000000" pitchFamily="49" charset="-128"/>
              </a:rPr>
              <a:t>●</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この調査結果を受け、町では、ひきこもりの方々に対するきめ細かな就労支援を行い、既に</a:t>
            </a:r>
            <a:r>
              <a:rPr kumimoji="1" lang="en-US" altLang="ja-JP"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60</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人以上がひきこもりから脱し、</a:t>
            </a:r>
            <a:r>
              <a:rPr kumimoji="1" lang="en-US" altLang="ja-JP"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35</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人</a:t>
            </a:r>
            <a:endParaRPr kumimoji="1" lang="en-US" altLang="ja"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endParaRPr>
          </a:p>
          <a:p>
            <a:pPr marL="37660" marR="0" lvl="0" indent="25400" algn="just" defTabSz="914400" rtl="0" eaLnBrk="1" fontAlgn="auto" latinLnBrk="0" hangingPunct="1">
              <a:lnSpc>
                <a:spcPts val="1344"/>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　</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以上が一般就労を果たしています。</a:t>
            </a:r>
          </a:p>
          <a:p>
            <a:pPr marL="37660" marR="0" lvl="0" indent="25400" algn="just" defTabSz="914400" rtl="0" eaLnBrk="1" fontAlgn="auto" latinLnBrk="0" hangingPunct="1">
              <a:lnSpc>
                <a:spcPts val="1344"/>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58CCF5"/>
                </a:solidFill>
                <a:effectLst/>
                <a:uLnTx/>
                <a:uFillTx/>
                <a:latin typeface="BIZ UDゴシック" panose="020B0400000000000000" pitchFamily="49" charset="-128"/>
                <a:ea typeface="BIZ UDゴシック" panose="020B0400000000000000" pitchFamily="49" charset="-128"/>
              </a:rPr>
              <a:t>●</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この町で起きていたことは、どの地域においても起こりうるのではないでしょうか。人口減少の中で地域や地域経済を維持するた</a:t>
            </a:r>
            <a:endParaRPr kumimoji="1" lang="en-US" altLang="ja"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endParaRPr>
          </a:p>
          <a:p>
            <a:pPr marL="37660" marR="0" lvl="0" indent="25400" algn="just" defTabSz="914400" rtl="0" eaLnBrk="1" fontAlgn="auto" latinLnBrk="0" hangingPunct="1">
              <a:lnSpc>
                <a:spcPts val="1344"/>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　</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めにも、地域を挙げてこの問題に取り組むことが必要です。</a:t>
            </a:r>
          </a:p>
        </p:txBody>
      </p:sp>
      <p:sp>
        <p:nvSpPr>
          <p:cNvPr id="19" name="四角形: 角を丸くする 18">
            <a:extLst>
              <a:ext uri="{FF2B5EF4-FFF2-40B4-BE49-F238E27FC236}">
                <a16:creationId xmlns:a16="http://schemas.microsoft.com/office/drawing/2014/main" id="{E27FCB82-5BEC-4107-93CC-8A1A2993BC8F}"/>
              </a:ext>
            </a:extLst>
          </p:cNvPr>
          <p:cNvSpPr/>
          <p:nvPr/>
        </p:nvSpPr>
        <p:spPr>
          <a:xfrm>
            <a:off x="971482" y="5313857"/>
            <a:ext cx="1296782" cy="185376"/>
          </a:xfrm>
          <a:prstGeom prst="roundRect">
            <a:avLst>
              <a:gd name="adj" fmla="val 50000"/>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900" b="1" dirty="0"/>
              <a:t>地域のため</a:t>
            </a:r>
          </a:p>
        </p:txBody>
      </p:sp>
      <p:sp>
        <p:nvSpPr>
          <p:cNvPr id="23" name="四角形: 角を丸くする 22">
            <a:extLst>
              <a:ext uri="{FF2B5EF4-FFF2-40B4-BE49-F238E27FC236}">
                <a16:creationId xmlns:a16="http://schemas.microsoft.com/office/drawing/2014/main" id="{3066FA89-C184-4BC0-A8F7-6350A8AFEB6C}"/>
              </a:ext>
            </a:extLst>
          </p:cNvPr>
          <p:cNvSpPr/>
          <p:nvPr/>
        </p:nvSpPr>
        <p:spPr>
          <a:xfrm>
            <a:off x="628650" y="7717260"/>
            <a:ext cx="6400800" cy="2372945"/>
          </a:xfrm>
          <a:prstGeom prst="roundRect">
            <a:avLst>
              <a:gd name="adj" fmla="val 7745"/>
            </a:avLst>
          </a:prstGeom>
          <a:gradFill flip="none" rotWithShape="1">
            <a:gsLst>
              <a:gs pos="95000">
                <a:schemeClr val="bg1"/>
              </a:gs>
              <a:gs pos="100000">
                <a:schemeClr val="accent5">
                  <a:lumMod val="45000"/>
                  <a:lumOff val="55000"/>
                </a:schemeClr>
              </a:gs>
              <a:gs pos="100000">
                <a:schemeClr val="accent5">
                  <a:lumMod val="45000"/>
                  <a:lumOff val="55000"/>
                </a:schemeClr>
              </a:gs>
              <a:gs pos="100000">
                <a:schemeClr val="bg2"/>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7660" marR="0" lvl="0" indent="25400" algn="just" defTabSz="914400" rtl="0" eaLnBrk="1" fontAlgn="auto" latinLnBrk="0" hangingPunct="1">
              <a:lnSpc>
                <a:spcPct val="100000"/>
              </a:lnSpc>
              <a:spcBef>
                <a:spcPts val="0"/>
              </a:spcBef>
              <a:spcAft>
                <a:spcPts val="420"/>
              </a:spcAft>
              <a:buClrTx/>
              <a:buSzTx/>
              <a:buFontTx/>
              <a:buNone/>
              <a:tabLst/>
              <a:defRPr/>
            </a:pPr>
            <a:endParaRPr kumimoji="1" lang="en-US" altLang="ja" sz="1200" b="0" i="0" u="none" strike="noStrike" kern="1200" cap="none" spc="0" normalizeH="0" baseline="0" noProof="0" dirty="0">
              <a:ln>
                <a:noFill/>
              </a:ln>
              <a:solidFill>
                <a:srgbClr val="F6941D"/>
              </a:solidFill>
              <a:effectLst/>
              <a:uLnTx/>
              <a:uFillTx/>
              <a:latin typeface="MS Mincho"/>
              <a:ea typeface="MS Mincho"/>
              <a:cs typeface="+mn-cs"/>
            </a:endParaRPr>
          </a:p>
          <a:p>
            <a:pPr marL="37660" marR="0" lvl="0" indent="25400" algn="just" defTabSz="914400" rtl="0" eaLnBrk="1" fontAlgn="auto" latinLnBrk="0" hangingPunct="1">
              <a:lnSpc>
                <a:spcPct val="100000"/>
              </a:lnSpc>
              <a:spcBef>
                <a:spcPts val="0"/>
              </a:spcBef>
              <a:spcAft>
                <a:spcPts val="600"/>
              </a:spcAft>
              <a:buClrTx/>
              <a:buSzTx/>
              <a:buFontTx/>
              <a:buNone/>
              <a:tabLst/>
              <a:defRPr/>
            </a:pPr>
            <a:r>
              <a:rPr kumimoji="1" lang="ja-JP" altLang="en-US" sz="1200" b="0" i="0" u="none" strike="noStrike" kern="1200" cap="none" spc="0" normalizeH="0" baseline="0" noProof="0" dirty="0">
                <a:ln>
                  <a:noFill/>
                </a:ln>
                <a:solidFill>
                  <a:srgbClr val="F6941D"/>
                </a:solidFill>
                <a:effectLst/>
                <a:uLnTx/>
                <a:uFillTx/>
                <a:latin typeface="HGS創英角ｺﾞｼｯｸUB" panose="020B0900000000000000" pitchFamily="50" charset="-128"/>
                <a:ea typeface="HGS創英角ｺﾞｼｯｸUB" panose="020B0900000000000000" pitchFamily="50" charset="-128"/>
              </a:rPr>
              <a:t>　</a:t>
            </a:r>
            <a:r>
              <a:rPr kumimoji="1" lang="ja" altLang="en-US" sz="1200" b="0" i="0" u="none" strike="noStrike" kern="1200" cap="none" spc="0" normalizeH="0" baseline="0" noProof="0" dirty="0">
                <a:ln>
                  <a:noFill/>
                </a:ln>
                <a:solidFill>
                  <a:srgbClr val="F6941D"/>
                </a:solidFill>
                <a:effectLst/>
                <a:uLnTx/>
                <a:uFillTx/>
                <a:latin typeface="HGS創英角ｺﾞｼｯｸUB" panose="020B0900000000000000" pitchFamily="50" charset="-128"/>
                <a:ea typeface="HGS創英角ｺﾞｼｯｸUB" panose="020B0900000000000000" pitchFamily="50" charset="-128"/>
              </a:rPr>
              <a:t>生活困窮者を受け入れ、誰にとっても働きやすい職場環境をつくることは、</a:t>
            </a:r>
          </a:p>
          <a:p>
            <a:pPr marL="37660" marR="0" lvl="0" indent="25400" algn="just" defTabSz="914400" rtl="0" eaLnBrk="1" fontAlgn="auto" latinLnBrk="0" hangingPunct="1">
              <a:lnSpc>
                <a:spcPct val="100000"/>
              </a:lnSpc>
              <a:spcBef>
                <a:spcPts val="0"/>
              </a:spcBef>
              <a:spcAft>
                <a:spcPts val="630"/>
              </a:spcAft>
              <a:buClrTx/>
              <a:buSzTx/>
              <a:buFontTx/>
              <a:buNone/>
              <a:tabLst/>
              <a:defRPr/>
            </a:pPr>
            <a:r>
              <a:rPr kumimoji="1" lang="ja-JP" altLang="en-US" sz="1200" b="0" i="0" u="none" strike="noStrike" kern="1200" cap="none" spc="0" normalizeH="0" baseline="0" noProof="0" dirty="0">
                <a:ln>
                  <a:noFill/>
                </a:ln>
                <a:solidFill>
                  <a:srgbClr val="F6941D"/>
                </a:solidFill>
                <a:effectLst/>
                <a:uLnTx/>
                <a:uFillTx/>
                <a:latin typeface="HGS創英角ｺﾞｼｯｸUB" panose="020B0900000000000000" pitchFamily="50" charset="-128"/>
                <a:ea typeface="HGS創英角ｺﾞｼｯｸUB" panose="020B0900000000000000" pitchFamily="50" charset="-128"/>
              </a:rPr>
              <a:t>　</a:t>
            </a:r>
            <a:r>
              <a:rPr kumimoji="1" lang="ja" altLang="en-US" sz="1200" b="0" i="0" u="none" strike="noStrike" kern="1200" cap="none" spc="0" normalizeH="0" baseline="0" noProof="0" dirty="0">
                <a:ln>
                  <a:noFill/>
                </a:ln>
                <a:solidFill>
                  <a:srgbClr val="F6941D"/>
                </a:solidFill>
                <a:effectLst/>
                <a:uLnTx/>
                <a:uFillTx/>
                <a:latin typeface="HGS創英角ｺﾞｼｯｸUB" panose="020B0900000000000000" pitchFamily="50" charset="-128"/>
                <a:ea typeface="HGS創英角ｺﾞｼｯｸUB" panose="020B0900000000000000" pitchFamily="50" charset="-128"/>
              </a:rPr>
              <a:t>業務の効率化だけでなく、職場定着や人材育成にもつながります。</a:t>
            </a:r>
          </a:p>
          <a:p>
            <a:pPr marR="0" lvl="0" indent="0" algn="l" defTabSz="914400" rtl="0" eaLnBrk="1" fontAlgn="auto" latinLnBrk="0" hangingPunct="1">
              <a:lnSpc>
                <a:spcPct val="118000"/>
              </a:lnSpc>
              <a:spcBef>
                <a:spcPts val="600"/>
              </a:spcBef>
              <a:spcAft>
                <a:spcPts val="0"/>
              </a:spcAft>
              <a:buClrTx/>
              <a:buSzTx/>
              <a:buFontTx/>
              <a:buNone/>
              <a:tabLst/>
              <a:defRPr/>
            </a:pPr>
            <a:r>
              <a:rPr lang="ja-JP" altLang="en-US" sz="800" dirty="0">
                <a:solidFill>
                  <a:prstClr val="black"/>
                </a:solidFill>
                <a:latin typeface="BIZ UDゴシック" panose="020B0400000000000000" pitchFamily="49" charset="-128"/>
                <a:ea typeface="BIZ UDゴシック" panose="020B0400000000000000" pitchFamily="49" charset="-128"/>
              </a:rPr>
              <a:t> </a:t>
            </a:r>
            <a:r>
              <a:rPr kumimoji="1" lang="ja-JP" altLang="en-US" sz="800" b="0" i="0" u="none" strike="noStrike" kern="1200" cap="none" spc="0" normalizeH="0" baseline="0" noProof="0" dirty="0">
                <a:ln>
                  <a:noFill/>
                </a:ln>
                <a:solidFill>
                  <a:srgbClr val="58CCF5"/>
                </a:solidFill>
                <a:effectLst/>
                <a:uLnTx/>
                <a:uFillTx/>
                <a:latin typeface="BIZ UDゴシック" panose="020B0400000000000000" pitchFamily="49" charset="-128"/>
                <a:ea typeface="BIZ UDゴシック" panose="020B0400000000000000" pitchFamily="49" charset="-128"/>
              </a:rPr>
              <a:t>●</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働く上で様々な</a:t>
            </a:r>
            <a:r>
              <a:rPr kumimoji="1" lang="ja" altLang="en-US" sz="80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配慮を</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しなければならない方を受け入れれば、最初はいろいろな苦労があるかもしれません。</a:t>
            </a:r>
          </a:p>
          <a:p>
            <a:pPr marL="37660" marR="0" lvl="0" indent="25400" algn="just" defTabSz="914400" rtl="0" eaLnBrk="1" fontAlgn="auto" latinLnBrk="0" hangingPunct="1">
              <a:lnSpc>
                <a:spcPts val="136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58CCF5"/>
                </a:solidFill>
                <a:effectLst/>
                <a:uLnTx/>
                <a:uFillTx/>
                <a:latin typeface="BIZ UDゴシック" panose="020B0400000000000000" pitchFamily="49" charset="-128"/>
                <a:ea typeface="BIZ UDゴシック" panose="020B0400000000000000" pitchFamily="49" charset="-128"/>
              </a:rPr>
              <a:t>●</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しかしながら、その苦労を乗り越える過程で、例えば、業務分解等により事業所全体の作業効率が改善される、あるいは、従</a:t>
            </a:r>
            <a:r>
              <a:rPr kumimoji="1" lang="ja" altLang="en-US" sz="80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業</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員</a:t>
            </a:r>
            <a:endParaRPr kumimoji="1" lang="en-US" altLang="ja"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endParaRPr>
          </a:p>
          <a:p>
            <a:pPr marL="37660" marR="0" lvl="0" indent="25400" algn="just" defTabSz="914400" rtl="0" eaLnBrk="1" fontAlgn="auto" latinLnBrk="0" hangingPunct="1">
              <a:lnSpc>
                <a:spcPts val="136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　</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一人ひとりが抱える事情に</a:t>
            </a:r>
            <a:r>
              <a:rPr kumimoji="1" lang="ja" altLang="en-US" sz="80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配慮</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することができるよう</a:t>
            </a:r>
            <a:r>
              <a:rPr kumimoji="1" lang="ja" altLang="en-US" sz="80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職場環境</a:t>
            </a:r>
            <a:r>
              <a:rPr kumimoji="1" lang="ja" altLang="en-US" sz="8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を</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改善することで、従業員の定着率が高まり人材育成にもつながる</a:t>
            </a:r>
            <a:endParaRPr kumimoji="1" lang="en-US" altLang="ja"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endParaRPr>
          </a:p>
          <a:p>
            <a:pPr marL="37660" marR="0" lvl="0" indent="25400" algn="just" defTabSz="914400" rtl="0" eaLnBrk="1" fontAlgn="auto" latinLnBrk="0" hangingPunct="1">
              <a:lnSpc>
                <a:spcPts val="136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　</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ことが期待されます。</a:t>
            </a:r>
          </a:p>
          <a:p>
            <a:pPr marL="37660" marR="0" lvl="0" indent="25400" algn="just" defTabSz="914400" rtl="0" eaLnBrk="1" fontAlgn="auto" latinLnBrk="0" hangingPunct="1">
              <a:lnSpc>
                <a:spcPts val="136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58CCF5"/>
                </a:solidFill>
                <a:effectLst/>
                <a:uLnTx/>
                <a:uFillTx/>
                <a:latin typeface="BIZ UDゴシック" panose="020B0400000000000000" pitchFamily="49" charset="-128"/>
                <a:ea typeface="BIZ UDゴシック" panose="020B0400000000000000" pitchFamily="49" charset="-128"/>
              </a:rPr>
              <a:t>●</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なお、生活困窮者を受け入れた就労訓練事業者が一人で悩むことがないよう、事業開始後は、自立相談支援機関がフォローを行い</a:t>
            </a:r>
            <a:endParaRPr kumimoji="1" lang="en-US" altLang="ja"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endParaRPr>
          </a:p>
          <a:p>
            <a:pPr marL="37660" marR="0" lvl="0" indent="25400" algn="just" defTabSz="914400" rtl="0" eaLnBrk="1" fontAlgn="auto" latinLnBrk="0" hangingPunct="1">
              <a:lnSpc>
                <a:spcPts val="136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　</a:t>
            </a:r>
            <a:r>
              <a:rPr kumimoji="1" lang="ja" altLang="en-US" sz="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ます。</a:t>
            </a:r>
          </a:p>
        </p:txBody>
      </p:sp>
      <p:sp>
        <p:nvSpPr>
          <p:cNvPr id="20" name="四角形: 角を丸くする 19">
            <a:extLst>
              <a:ext uri="{FF2B5EF4-FFF2-40B4-BE49-F238E27FC236}">
                <a16:creationId xmlns:a16="http://schemas.microsoft.com/office/drawing/2014/main" id="{3282BDD2-6D00-4BAA-A064-EBDAACCF875F}"/>
              </a:ext>
            </a:extLst>
          </p:cNvPr>
          <p:cNvSpPr/>
          <p:nvPr/>
        </p:nvSpPr>
        <p:spPr>
          <a:xfrm>
            <a:off x="971482" y="7920815"/>
            <a:ext cx="1296782" cy="185376"/>
          </a:xfrm>
          <a:prstGeom prst="roundRect">
            <a:avLst>
              <a:gd name="adj" fmla="val 50000"/>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900" b="1" dirty="0"/>
              <a:t>自らの事業所のため</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EFEFE"/>
        </a:solidFill>
        <a:effectLst/>
      </p:bgPr>
    </p:bg>
    <p:spTree>
      <p:nvGrpSpPr>
        <p:cNvPr id="1" name=""/>
        <p:cNvGrpSpPr/>
        <p:nvPr/>
      </p:nvGrpSpPr>
      <p:grpSpPr>
        <a:xfrm>
          <a:off x="0" y="0"/>
          <a:ext cx="0" cy="0"/>
          <a:chOff x="0" y="0"/>
          <a:chExt cx="0" cy="0"/>
        </a:xfrm>
      </p:grpSpPr>
      <p:sp>
        <p:nvSpPr>
          <p:cNvPr id="36" name="四角形: 角を丸くする 35">
            <a:extLst>
              <a:ext uri="{FF2B5EF4-FFF2-40B4-BE49-F238E27FC236}">
                <a16:creationId xmlns:a16="http://schemas.microsoft.com/office/drawing/2014/main" id="{1EBC690A-940D-43A8-A95F-0E4F9FCE46DF}"/>
              </a:ext>
            </a:extLst>
          </p:cNvPr>
          <p:cNvSpPr/>
          <p:nvPr/>
        </p:nvSpPr>
        <p:spPr>
          <a:xfrm>
            <a:off x="521793" y="7252120"/>
            <a:ext cx="6646213" cy="2863430"/>
          </a:xfrm>
          <a:prstGeom prst="roundRect">
            <a:avLst>
              <a:gd name="adj" fmla="val 5385"/>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四角形: 角を丸くする 30">
            <a:extLst>
              <a:ext uri="{FF2B5EF4-FFF2-40B4-BE49-F238E27FC236}">
                <a16:creationId xmlns:a16="http://schemas.microsoft.com/office/drawing/2014/main" id="{B6DDCB25-6ADB-4420-B601-3E36CC287F89}"/>
              </a:ext>
            </a:extLst>
          </p:cNvPr>
          <p:cNvSpPr/>
          <p:nvPr/>
        </p:nvSpPr>
        <p:spPr>
          <a:xfrm>
            <a:off x="511757" y="5042054"/>
            <a:ext cx="6646213" cy="2044090"/>
          </a:xfrm>
          <a:prstGeom prst="roundRect">
            <a:avLst>
              <a:gd name="adj" fmla="val 5385"/>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四角形: 角を丸くする 24">
            <a:extLst>
              <a:ext uri="{FF2B5EF4-FFF2-40B4-BE49-F238E27FC236}">
                <a16:creationId xmlns:a16="http://schemas.microsoft.com/office/drawing/2014/main" id="{8EC9AAFD-2E10-498D-BC60-4A51FC2489B2}"/>
              </a:ext>
            </a:extLst>
          </p:cNvPr>
          <p:cNvSpPr/>
          <p:nvPr/>
        </p:nvSpPr>
        <p:spPr>
          <a:xfrm>
            <a:off x="514325" y="2921630"/>
            <a:ext cx="6646213" cy="1962912"/>
          </a:xfrm>
          <a:prstGeom prst="roundRect">
            <a:avLst>
              <a:gd name="adj" fmla="val 5385"/>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四角形: 角を丸くする 15">
            <a:extLst>
              <a:ext uri="{FF2B5EF4-FFF2-40B4-BE49-F238E27FC236}">
                <a16:creationId xmlns:a16="http://schemas.microsoft.com/office/drawing/2014/main" id="{858431D8-4065-431A-8578-2299221BF47B}"/>
              </a:ext>
            </a:extLst>
          </p:cNvPr>
          <p:cNvSpPr/>
          <p:nvPr/>
        </p:nvSpPr>
        <p:spPr>
          <a:xfrm>
            <a:off x="514325" y="1209640"/>
            <a:ext cx="6646213" cy="1568638"/>
          </a:xfrm>
          <a:prstGeom prst="roundRect">
            <a:avLst>
              <a:gd name="adj" fmla="val 5385"/>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678426" y="1385858"/>
            <a:ext cx="2572512" cy="170688"/>
          </a:xfrm>
          <a:prstGeom prst="rect">
            <a:avLst/>
          </a:prstGeom>
          <a:solidFill>
            <a:srgbClr val="FFFFCC"/>
          </a:solidFill>
        </p:spPr>
        <p:txBody>
          <a:bodyPr lIns="0" tIns="0" rIns="0" bIns="0">
            <a:normAutofit fontScale="97500"/>
          </a:bodyPr>
          <a:lstStyle/>
          <a:p>
            <a:pPr indent="0"/>
            <a:r>
              <a:rPr lang="ja-JP" altLang="en-US" sz="950" b="1" dirty="0">
                <a:solidFill>
                  <a:srgbClr val="FAB766"/>
                </a:solidFill>
                <a:latin typeface="+mj-ea"/>
                <a:ea typeface="+mj-ea"/>
              </a:rPr>
              <a:t>●</a:t>
            </a:r>
            <a:r>
              <a:rPr lang="ja" sz="950" b="1" dirty="0">
                <a:latin typeface="BIZ UDゴシック" panose="020B0400000000000000" pitchFamily="49" charset="-128"/>
                <a:ea typeface="BIZ UDゴシック" panose="020B0400000000000000" pitchFamily="49" charset="-128"/>
              </a:rPr>
              <a:t>社会福祉法人生活クラブ風の村(千葉県)</a:t>
            </a:r>
          </a:p>
        </p:txBody>
      </p:sp>
      <p:sp>
        <p:nvSpPr>
          <p:cNvPr id="3" name="正方形/長方形 2"/>
          <p:cNvSpPr/>
          <p:nvPr/>
        </p:nvSpPr>
        <p:spPr>
          <a:xfrm>
            <a:off x="514325" y="663546"/>
            <a:ext cx="4797552" cy="398206"/>
          </a:xfrm>
          <a:prstGeom prst="rect">
            <a:avLst/>
          </a:prstGeom>
          <a:solidFill>
            <a:srgbClr val="FFFFFF"/>
          </a:solidFill>
        </p:spPr>
        <p:txBody>
          <a:bodyPr lIns="0" tIns="0" rIns="0" bIns="0">
            <a:normAutofit fontScale="97500"/>
          </a:bodyPr>
          <a:lstStyle/>
          <a:p>
            <a:pPr indent="0"/>
            <a:r>
              <a:rPr lang="ja" dirty="0">
                <a:solidFill>
                  <a:srgbClr val="58CBF4"/>
                </a:solidFill>
                <a:latin typeface="游ゴシック Medium" panose="020B0500000000000000" pitchFamily="50" charset="-128"/>
                <a:ea typeface="游ゴシック Medium" panose="020B0500000000000000" pitchFamily="50" charset="-128"/>
              </a:rPr>
              <a:t>就労訓練事業を実施している事業者の</a:t>
            </a:r>
            <a:endParaRPr lang="ja" dirty="0">
              <a:solidFill>
                <a:srgbClr val="58CBF4"/>
              </a:solidFill>
              <a:latin typeface="MS Mincho"/>
              <a:ea typeface="MS Mincho"/>
            </a:endParaRPr>
          </a:p>
        </p:txBody>
      </p:sp>
      <p:sp>
        <p:nvSpPr>
          <p:cNvPr id="4" name="正方形/長方形 3"/>
          <p:cNvSpPr/>
          <p:nvPr/>
        </p:nvSpPr>
        <p:spPr>
          <a:xfrm>
            <a:off x="5323335" y="666647"/>
            <a:ext cx="1837203" cy="490728"/>
          </a:xfrm>
          <a:prstGeom prst="rect">
            <a:avLst/>
          </a:prstGeom>
          <a:solidFill>
            <a:srgbClr val="FFFFFF"/>
          </a:solidFill>
        </p:spPr>
        <p:txBody>
          <a:bodyPr lIns="0" tIns="0" rIns="0" bIns="0">
            <a:noAutofit/>
          </a:bodyPr>
          <a:lstStyle/>
          <a:p>
            <a:pPr indent="0" algn="just">
              <a:lnSpc>
                <a:spcPts val="732"/>
              </a:lnSpc>
            </a:pPr>
            <a:r>
              <a:rPr lang="ja" sz="600" dirty="0">
                <a:latin typeface="游ゴシック Medium" panose="020B0500000000000000" pitchFamily="50" charset="-128"/>
                <a:ea typeface="游ゴシック Medium" panose="020B0500000000000000" pitchFamily="50" charset="-128"/>
              </a:rPr>
              <a:t>就労訓練事業で生活困窮者を支援している方々の声 〜平成</a:t>
            </a:r>
            <a:r>
              <a:rPr lang="ja" sz="600" b="1" dirty="0">
                <a:latin typeface="游ゴシック Medium" panose="020B0500000000000000" pitchFamily="50" charset="-128"/>
                <a:ea typeface="游ゴシック Medium" panose="020B0500000000000000" pitchFamily="50" charset="-128"/>
              </a:rPr>
              <a:t>26</a:t>
            </a:r>
            <a:r>
              <a:rPr lang="ja" sz="600" dirty="0">
                <a:latin typeface="游ゴシック Medium" panose="020B0500000000000000" pitchFamily="50" charset="-128"/>
                <a:ea typeface="游ゴシック Medium" panose="020B0500000000000000" pitchFamily="50" charset="-128"/>
              </a:rPr>
              <a:t>年度セーフティネット支援対策等事業费補助金社会福祉推進事業「就労訓練事業(いわゆる中間的就労)事例集(平成</a:t>
            </a:r>
            <a:r>
              <a:rPr lang="ja" sz="600" b="1" dirty="0">
                <a:latin typeface="游ゴシック Medium" panose="020B0500000000000000" pitchFamily="50" charset="-128"/>
                <a:ea typeface="游ゴシック Medium" panose="020B0500000000000000" pitchFamily="50" charset="-128"/>
              </a:rPr>
              <a:t>26</a:t>
            </a:r>
            <a:r>
              <a:rPr lang="ja" sz="600" dirty="0">
                <a:latin typeface="游ゴシック Medium" panose="020B0500000000000000" pitchFamily="50" charset="-128"/>
                <a:ea typeface="游ゴシック Medium" panose="020B0500000000000000" pitchFamily="50" charset="-128"/>
              </a:rPr>
              <a:t>年11月版)」三菱</a:t>
            </a:r>
            <a:r>
              <a:rPr lang="en-US" sz="600" b="1" dirty="0">
                <a:latin typeface="游ゴシック Medium" panose="020B0500000000000000" pitchFamily="50" charset="-128"/>
                <a:ea typeface="游ゴシック Medium" panose="020B0500000000000000" pitchFamily="50" charset="-128"/>
              </a:rPr>
              <a:t>UFJ</a:t>
            </a:r>
            <a:r>
              <a:rPr lang="ja" sz="600" dirty="0">
                <a:latin typeface="游ゴシック Medium" panose="020B0500000000000000" pitchFamily="50" charset="-128"/>
                <a:ea typeface="游ゴシック Medium" panose="020B0500000000000000" pitchFamily="50" charset="-128"/>
              </a:rPr>
              <a:t>リサーチ&amp;コンサルティング株式会社)より抜粋〜</a:t>
            </a:r>
          </a:p>
        </p:txBody>
      </p:sp>
      <p:sp>
        <p:nvSpPr>
          <p:cNvPr id="5" name="正方形/長方形 4"/>
          <p:cNvSpPr/>
          <p:nvPr/>
        </p:nvSpPr>
        <p:spPr>
          <a:xfrm>
            <a:off x="704087" y="1632009"/>
            <a:ext cx="3133344" cy="1064440"/>
          </a:xfrm>
          <a:prstGeom prst="rect">
            <a:avLst/>
          </a:prstGeom>
          <a:solidFill>
            <a:srgbClr val="FFFFCC"/>
          </a:solidFill>
        </p:spPr>
        <p:txBody>
          <a:bodyPr lIns="0" tIns="0" rIns="0" bIns="0">
            <a:noAutofit/>
          </a:bodyPr>
          <a:lstStyle/>
          <a:p>
            <a:pPr indent="114300">
              <a:lnSpc>
                <a:spcPts val="1602"/>
              </a:lnSpc>
            </a:pPr>
            <a:r>
              <a:rPr lang="ja" sz="800" dirty="0">
                <a:latin typeface="BIZ UDゴシック" panose="020B0400000000000000" pitchFamily="49" charset="-128"/>
                <a:ea typeface="BIZ UDゴシック" panose="020B0400000000000000" pitchFamily="49" charset="-128"/>
              </a:rPr>
              <a:t>現代社会では、様々なはたらきづらさを抱え、孤立していたり、 自信を無くして、一般就労につけない生活困窮の方がおおぜいいま す。中間的就労は、そういったはたらきづらさを抱えた人が少しず</a:t>
            </a:r>
            <a:r>
              <a:rPr lang="ja-JP" altLang="en-US" sz="800" dirty="0">
                <a:latin typeface="BIZ UDゴシック" panose="020B0400000000000000" pitchFamily="49" charset="-128"/>
                <a:ea typeface="BIZ UDゴシック" panose="020B0400000000000000" pitchFamily="49" charset="-128"/>
              </a:rPr>
              <a:t>つ</a:t>
            </a:r>
            <a:r>
              <a:rPr lang="ja" sz="800" dirty="0">
                <a:latin typeface="BIZ UDゴシック" panose="020B0400000000000000" pitchFamily="49" charset="-128"/>
                <a:ea typeface="BIZ UDゴシック" panose="020B0400000000000000" pitchFamily="49" charset="-128"/>
              </a:rPr>
              <a:t>ステップアップし、自信をとり戻し、社会の中で役割を持ち、自 立することを支える就労のスタイルです。はたらきづらい方を中間</a:t>
            </a:r>
          </a:p>
        </p:txBody>
      </p:sp>
      <p:sp>
        <p:nvSpPr>
          <p:cNvPr id="6" name="正方形/長方形 5"/>
          <p:cNvSpPr/>
          <p:nvPr/>
        </p:nvSpPr>
        <p:spPr>
          <a:xfrm>
            <a:off x="3983049" y="1632869"/>
            <a:ext cx="3133344" cy="896112"/>
          </a:xfrm>
          <a:prstGeom prst="rect">
            <a:avLst/>
          </a:prstGeom>
          <a:solidFill>
            <a:srgbClr val="FFFFCC"/>
          </a:solidFill>
        </p:spPr>
        <p:txBody>
          <a:bodyPr lIns="0" tIns="0" rIns="0" bIns="0">
            <a:noAutofit/>
          </a:bodyPr>
          <a:lstStyle/>
          <a:p>
            <a:pPr indent="0">
              <a:lnSpc>
                <a:spcPts val="1608"/>
              </a:lnSpc>
            </a:pPr>
            <a:r>
              <a:rPr lang="ja-JP" altLang="en-US" sz="800" dirty="0">
                <a:latin typeface="BIZ UDゴシック" panose="020B0400000000000000" pitchFamily="49" charset="-128"/>
                <a:ea typeface="BIZ UDゴシック" panose="020B0400000000000000" pitchFamily="49" charset="-128"/>
              </a:rPr>
              <a:t>的</a:t>
            </a:r>
            <a:r>
              <a:rPr lang="ja" sz="800" dirty="0">
                <a:latin typeface="BIZ UDゴシック" panose="020B0400000000000000" pitchFamily="49" charset="-128"/>
                <a:ea typeface="BIZ UDゴシック" panose="020B0400000000000000" pitchFamily="49" charset="-128"/>
              </a:rPr>
              <a:t>就労として、職場に迎え入れることで、その職場は今はたらいている人にとっても、はたらきやすい職場になります。より多くの人がその人にあったはたらき方で、社会参加できる新しい就労のかたちとなる中間的就労をともに進めていきましょう。</a:t>
            </a:r>
          </a:p>
        </p:txBody>
      </p:sp>
      <p:sp>
        <p:nvSpPr>
          <p:cNvPr id="15" name="吹き出し: 円形 14">
            <a:extLst>
              <a:ext uri="{FF2B5EF4-FFF2-40B4-BE49-F238E27FC236}">
                <a16:creationId xmlns:a16="http://schemas.microsoft.com/office/drawing/2014/main" id="{9C9FC9D2-DB8F-4E6B-8861-B199D09AD46C}"/>
              </a:ext>
            </a:extLst>
          </p:cNvPr>
          <p:cNvSpPr/>
          <p:nvPr/>
        </p:nvSpPr>
        <p:spPr>
          <a:xfrm>
            <a:off x="4456225" y="437561"/>
            <a:ext cx="803787" cy="743712"/>
          </a:xfrm>
          <a:prstGeom prst="wedgeEllipseCallout">
            <a:avLst>
              <a:gd name="adj1" fmla="val -37729"/>
              <a:gd name="adj2" fmla="val 55105"/>
            </a:avLst>
          </a:prstGeom>
          <a:solidFill>
            <a:srgbClr val="FFFFCC"/>
          </a:solidFill>
          <a:ln>
            <a:solidFill>
              <a:srgbClr val="58CCF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a:solidFill>
                  <a:srgbClr val="58CCF5"/>
                </a:solidFill>
              </a:rPr>
              <a:t>声</a:t>
            </a:r>
          </a:p>
        </p:txBody>
      </p:sp>
      <p:cxnSp>
        <p:nvCxnSpPr>
          <p:cNvPr id="18" name="直線コネクタ 17">
            <a:extLst>
              <a:ext uri="{FF2B5EF4-FFF2-40B4-BE49-F238E27FC236}">
                <a16:creationId xmlns:a16="http://schemas.microsoft.com/office/drawing/2014/main" id="{A22C250E-BC0A-4996-A131-2E530FB4B7AB}"/>
              </a:ext>
            </a:extLst>
          </p:cNvPr>
          <p:cNvCxnSpPr>
            <a:cxnSpLocks/>
          </p:cNvCxnSpPr>
          <p:nvPr/>
        </p:nvCxnSpPr>
        <p:spPr>
          <a:xfrm flipH="1">
            <a:off x="368707" y="1076665"/>
            <a:ext cx="471948" cy="456659"/>
          </a:xfrm>
          <a:prstGeom prst="line">
            <a:avLst/>
          </a:prstGeom>
          <a:ln w="22225">
            <a:solidFill>
              <a:srgbClr val="FABE76"/>
            </a:solidFill>
            <a:prstDash val="sysDash"/>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20AE44F6-5970-4594-82C7-9A2FBF454533}"/>
              </a:ext>
            </a:extLst>
          </p:cNvPr>
          <p:cNvCxnSpPr>
            <a:cxnSpLocks/>
          </p:cNvCxnSpPr>
          <p:nvPr/>
        </p:nvCxnSpPr>
        <p:spPr>
          <a:xfrm flipH="1">
            <a:off x="6770641" y="2406708"/>
            <a:ext cx="471948" cy="456659"/>
          </a:xfrm>
          <a:prstGeom prst="line">
            <a:avLst/>
          </a:prstGeom>
          <a:ln w="22225">
            <a:solidFill>
              <a:srgbClr val="FABE76"/>
            </a:solidFill>
            <a:prstDash val="sysDash"/>
          </a:ln>
        </p:spPr>
        <p:style>
          <a:lnRef idx="1">
            <a:schemeClr val="accent1"/>
          </a:lnRef>
          <a:fillRef idx="0">
            <a:schemeClr val="accent1"/>
          </a:fillRef>
          <a:effectRef idx="0">
            <a:schemeClr val="accent1"/>
          </a:effectRef>
          <a:fontRef idx="minor">
            <a:schemeClr val="tx1"/>
          </a:fontRef>
        </p:style>
      </p:cxnSp>
      <p:sp>
        <p:nvSpPr>
          <p:cNvPr id="21" name="正方形/長方形 20">
            <a:extLst>
              <a:ext uri="{FF2B5EF4-FFF2-40B4-BE49-F238E27FC236}">
                <a16:creationId xmlns:a16="http://schemas.microsoft.com/office/drawing/2014/main" id="{6FF241EC-0991-481D-9BB4-13E635A8476D}"/>
              </a:ext>
            </a:extLst>
          </p:cNvPr>
          <p:cNvSpPr/>
          <p:nvPr/>
        </p:nvSpPr>
        <p:spPr>
          <a:xfrm>
            <a:off x="704087" y="3107273"/>
            <a:ext cx="2572512" cy="170688"/>
          </a:xfrm>
          <a:prstGeom prst="rect">
            <a:avLst/>
          </a:prstGeom>
          <a:solidFill>
            <a:srgbClr val="FFFFCC"/>
          </a:solidFill>
        </p:spPr>
        <p:txBody>
          <a:bodyPr lIns="0" tIns="0" rIns="0" bIns="0">
            <a:normAutofit fontScale="975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50" b="1" dirty="0">
                <a:solidFill>
                  <a:srgbClr val="FAB766"/>
                </a:solidFill>
                <a:latin typeface="+mj-ea"/>
                <a:ea typeface="+mj-ea"/>
              </a:rPr>
              <a:t>●</a:t>
            </a:r>
            <a:r>
              <a:rPr kumimoji="1" lang="ja" altLang="en-US" sz="9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社会福祉法人一麦会</a:t>
            </a:r>
            <a:r>
              <a:rPr kumimoji="1" lang="en-US" altLang="ja" sz="9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a:t>
            </a:r>
            <a:r>
              <a:rPr kumimoji="1" lang="ja" altLang="en-US" sz="9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和歌山県</a:t>
            </a:r>
            <a:r>
              <a:rPr kumimoji="1" lang="en-US" altLang="ja" sz="9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rPr>
              <a:t>)</a:t>
            </a:r>
          </a:p>
          <a:p>
            <a:pPr indent="0"/>
            <a:endParaRPr lang="ja" sz="950" b="1" dirty="0">
              <a:latin typeface="+mj-ea"/>
              <a:ea typeface="+mj-ea"/>
            </a:endParaRPr>
          </a:p>
        </p:txBody>
      </p:sp>
      <p:sp>
        <p:nvSpPr>
          <p:cNvPr id="22" name="正方形/長方形 21">
            <a:extLst>
              <a:ext uri="{FF2B5EF4-FFF2-40B4-BE49-F238E27FC236}">
                <a16:creationId xmlns:a16="http://schemas.microsoft.com/office/drawing/2014/main" id="{F5B4B7F5-1359-42EB-8ED0-C971843A1E78}"/>
              </a:ext>
            </a:extLst>
          </p:cNvPr>
          <p:cNvSpPr/>
          <p:nvPr/>
        </p:nvSpPr>
        <p:spPr>
          <a:xfrm>
            <a:off x="676710" y="3310988"/>
            <a:ext cx="3140228" cy="1413460"/>
          </a:xfrm>
          <a:prstGeom prst="rect">
            <a:avLst/>
          </a:prstGeom>
          <a:solidFill>
            <a:srgbClr val="FFFFCC"/>
          </a:solidFill>
        </p:spPr>
        <p:txBody>
          <a:bodyPr lIns="0" tIns="0" rIns="0" bIns="0">
            <a:noAutofit/>
          </a:bodyPr>
          <a:lstStyle/>
          <a:p>
            <a:pPr indent="114300">
              <a:lnSpc>
                <a:spcPts val="1602"/>
              </a:lnSpc>
            </a:pPr>
            <a:r>
              <a:rPr lang="ja-JP" altLang="en-US" sz="800" dirty="0">
                <a:latin typeface="BIZ UDゴシック" panose="020B0400000000000000" pitchFamily="49" charset="-128"/>
                <a:ea typeface="BIZ UDゴシック" panose="020B0400000000000000" pitchFamily="49" charset="-128"/>
              </a:rPr>
              <a:t>生活困窮者自立支援制度ができる以前に、障害者支援の延長線上 で、地域のひきこもり、ニート、高校中退者等の相談支援を実施し、法人内での雇用や企業等への就労移行支援を行ってきました。</a:t>
            </a:r>
          </a:p>
          <a:p>
            <a:pPr indent="114300">
              <a:lnSpc>
                <a:spcPts val="1602"/>
              </a:lnSpc>
            </a:pPr>
            <a:r>
              <a:rPr lang="ja-JP" altLang="en-US" sz="800" dirty="0">
                <a:latin typeface="BIZ UDゴシック" panose="020B0400000000000000" pitchFamily="49" charset="-128"/>
                <a:ea typeface="BIZ UDゴシック" panose="020B0400000000000000" pitchFamily="49" charset="-128"/>
              </a:rPr>
              <a:t>制度がない中での事業であり、法人には経営的余力はありません が、経費を法人の持ち出しで実施してきました。制度がなくても、社会での生きづらさを抱え、支援を必要とする人を「ほっとけやん</a:t>
            </a:r>
            <a:r>
              <a:rPr lang="en-US" altLang="ja-JP" sz="800" dirty="0">
                <a:latin typeface="BIZ UDゴシック" panose="020B0400000000000000" pitchFamily="49" charset="-128"/>
                <a:ea typeface="BIZ UDゴシック" panose="020B0400000000000000" pitchFamily="49" charset="-128"/>
              </a:rPr>
              <a:t>(</a:t>
            </a:r>
            <a:r>
              <a:rPr lang="ja-JP" altLang="en-US" sz="800" dirty="0">
                <a:latin typeface="BIZ UDゴシック" panose="020B0400000000000000" pitchFamily="49" charset="-128"/>
                <a:ea typeface="BIZ UDゴシック" panose="020B0400000000000000" pitchFamily="49" charset="-128"/>
              </a:rPr>
              <a:t>放っておけない</a:t>
            </a:r>
            <a:r>
              <a:rPr lang="en-US" altLang="ja-JP" sz="800" dirty="0">
                <a:latin typeface="BIZ UDゴシック" panose="020B0400000000000000" pitchFamily="49" charset="-128"/>
                <a:ea typeface="BIZ UDゴシック" panose="020B0400000000000000" pitchFamily="49" charset="-128"/>
              </a:rPr>
              <a:t>)</a:t>
            </a:r>
            <a:r>
              <a:rPr lang="ja-JP" altLang="en-US" sz="800" dirty="0">
                <a:latin typeface="BIZ UDゴシック" panose="020B0400000000000000" pitchFamily="49" charset="-128"/>
                <a:ea typeface="BIZ UDゴシック" panose="020B0400000000000000" pitchFamily="49" charset="-128"/>
              </a:rPr>
              <a:t>」として支援するのは、一麦会の理念です。</a:t>
            </a:r>
          </a:p>
        </p:txBody>
      </p:sp>
      <p:sp>
        <p:nvSpPr>
          <p:cNvPr id="23" name="正方形/長方形 22">
            <a:extLst>
              <a:ext uri="{FF2B5EF4-FFF2-40B4-BE49-F238E27FC236}">
                <a16:creationId xmlns:a16="http://schemas.microsoft.com/office/drawing/2014/main" id="{13D06454-B31C-4A29-9BC8-A6BE5710D818}"/>
              </a:ext>
            </a:extLst>
          </p:cNvPr>
          <p:cNvSpPr/>
          <p:nvPr/>
        </p:nvSpPr>
        <p:spPr>
          <a:xfrm>
            <a:off x="3958122" y="3287015"/>
            <a:ext cx="3133344" cy="1413460"/>
          </a:xfrm>
          <a:prstGeom prst="rect">
            <a:avLst/>
          </a:prstGeom>
          <a:solidFill>
            <a:srgbClr val="FFFFCC"/>
          </a:solidFill>
        </p:spPr>
        <p:txBody>
          <a:bodyPr lIns="0" tIns="0" rIns="0" bIns="0">
            <a:noAutofit/>
          </a:bodyPr>
          <a:lstStyle/>
          <a:p>
            <a:pPr indent="0">
              <a:lnSpc>
                <a:spcPts val="1608"/>
              </a:lnSpc>
            </a:pPr>
            <a:r>
              <a:rPr lang="ja-JP" altLang="en-US" sz="800" dirty="0">
                <a:latin typeface="MS Mincho"/>
                <a:ea typeface="MS Mincho"/>
              </a:rPr>
              <a:t>　</a:t>
            </a:r>
            <a:r>
              <a:rPr lang="ja-JP" altLang="en-US" sz="800" dirty="0">
                <a:latin typeface="BIZ UDゴシック" panose="020B0400000000000000" pitchFamily="49" charset="-128"/>
                <a:ea typeface="BIZ UDゴシック" panose="020B0400000000000000" pitchFamily="49" charset="-128"/>
              </a:rPr>
              <a:t>地域には多くの課題があります。一麦会の所在する地域の課題は、 人手不足の農業、独居高齢者等への買物支援、地域のコミュニティ不足等でした。</a:t>
            </a:r>
          </a:p>
          <a:p>
            <a:pPr indent="0">
              <a:lnSpc>
                <a:spcPts val="1608"/>
              </a:lnSpc>
            </a:pPr>
            <a:r>
              <a:rPr lang="ja-JP" altLang="en-US" sz="800" dirty="0">
                <a:latin typeface="BIZ UDゴシック" panose="020B0400000000000000" pitchFamily="49" charset="-128"/>
                <a:ea typeface="BIZ UDゴシック" panose="020B0400000000000000" pitchFamily="49" charset="-128"/>
              </a:rPr>
              <a:t>　これらの課題に対して、一麦会が積極的に事業をおこし、対象者の就労訓練事業が地域貢献に繋がるものになるよう工夫してきました。地域社会が必要としている事で、企業が手がけても採算が合わない事業は社会福祉法人が実施すべきだと考えています。</a:t>
            </a:r>
          </a:p>
          <a:p>
            <a:pPr indent="0">
              <a:lnSpc>
                <a:spcPts val="1608"/>
              </a:lnSpc>
            </a:pPr>
            <a:endParaRPr lang="ja" sz="800" dirty="0">
              <a:latin typeface="MS Mincho"/>
              <a:ea typeface="MS Mincho"/>
            </a:endParaRPr>
          </a:p>
        </p:txBody>
      </p:sp>
      <p:cxnSp>
        <p:nvCxnSpPr>
          <p:cNvPr id="26" name="直線コネクタ 25">
            <a:extLst>
              <a:ext uri="{FF2B5EF4-FFF2-40B4-BE49-F238E27FC236}">
                <a16:creationId xmlns:a16="http://schemas.microsoft.com/office/drawing/2014/main" id="{FC66A1BE-ACD8-4289-BA35-C5384B1568A4}"/>
              </a:ext>
            </a:extLst>
          </p:cNvPr>
          <p:cNvCxnSpPr>
            <a:cxnSpLocks/>
          </p:cNvCxnSpPr>
          <p:nvPr/>
        </p:nvCxnSpPr>
        <p:spPr>
          <a:xfrm flipH="1">
            <a:off x="368707" y="2826062"/>
            <a:ext cx="471948" cy="456659"/>
          </a:xfrm>
          <a:prstGeom prst="line">
            <a:avLst/>
          </a:prstGeom>
          <a:ln w="22225">
            <a:solidFill>
              <a:srgbClr val="FABE76"/>
            </a:solidFill>
            <a:prstDash val="sysDash"/>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E5D03A56-545F-4CD9-8198-2DDCA33C152A}"/>
              </a:ext>
            </a:extLst>
          </p:cNvPr>
          <p:cNvCxnSpPr>
            <a:cxnSpLocks/>
          </p:cNvCxnSpPr>
          <p:nvPr/>
        </p:nvCxnSpPr>
        <p:spPr>
          <a:xfrm flipH="1">
            <a:off x="6812137" y="4535750"/>
            <a:ext cx="471948" cy="456659"/>
          </a:xfrm>
          <a:prstGeom prst="line">
            <a:avLst/>
          </a:prstGeom>
          <a:ln w="22225">
            <a:solidFill>
              <a:srgbClr val="FABE76"/>
            </a:solidFill>
            <a:prstDash val="sysDash"/>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49AE3FAE-9BC1-46B0-8630-1ACA41FF16B3}"/>
              </a:ext>
            </a:extLst>
          </p:cNvPr>
          <p:cNvSpPr/>
          <p:nvPr/>
        </p:nvSpPr>
        <p:spPr>
          <a:xfrm>
            <a:off x="713811" y="5183415"/>
            <a:ext cx="2572512" cy="170688"/>
          </a:xfrm>
          <a:prstGeom prst="rect">
            <a:avLst/>
          </a:prstGeom>
          <a:solidFill>
            <a:srgbClr val="FFFFCC"/>
          </a:solidFill>
        </p:spPr>
        <p:txBody>
          <a:bodyPr lIns="0" tIns="0" rIns="0" bIns="0">
            <a:normAutofit fontScale="97500"/>
          </a:bodyPr>
          <a:lstStyle/>
          <a:p>
            <a:pPr>
              <a:defRPr/>
            </a:pPr>
            <a:r>
              <a:rPr lang="ja-JP" altLang="en-US" sz="950" b="1" dirty="0">
                <a:solidFill>
                  <a:srgbClr val="FAB766"/>
                </a:solidFill>
                <a:latin typeface="+mj-ea"/>
                <a:ea typeface="+mj-ea"/>
              </a:rPr>
              <a:t>●</a:t>
            </a:r>
            <a:r>
              <a:rPr lang="ja" altLang="ja-JP" sz="900" b="1" dirty="0">
                <a:latin typeface="BIZ UDゴシック" panose="020B0400000000000000" pitchFamily="49" charset="-128"/>
                <a:ea typeface="BIZ UDゴシック" panose="020B0400000000000000" pitchFamily="49" charset="-128"/>
              </a:rPr>
              <a:t>大阪いずみ市民生活協同組合(大阪府)</a:t>
            </a:r>
          </a:p>
        </p:txBody>
      </p:sp>
      <p:sp>
        <p:nvSpPr>
          <p:cNvPr id="29" name="正方形/長方形 28">
            <a:extLst>
              <a:ext uri="{FF2B5EF4-FFF2-40B4-BE49-F238E27FC236}">
                <a16:creationId xmlns:a16="http://schemas.microsoft.com/office/drawing/2014/main" id="{E36E814E-E5C5-4212-83D9-B4B59A50CB87}"/>
              </a:ext>
            </a:extLst>
          </p:cNvPr>
          <p:cNvSpPr/>
          <p:nvPr/>
        </p:nvSpPr>
        <p:spPr>
          <a:xfrm>
            <a:off x="650491" y="5478559"/>
            <a:ext cx="3129346" cy="1413460"/>
          </a:xfrm>
          <a:prstGeom prst="rect">
            <a:avLst/>
          </a:prstGeom>
          <a:solidFill>
            <a:srgbClr val="FFFFCC"/>
          </a:solidFill>
        </p:spPr>
        <p:txBody>
          <a:bodyPr lIns="0" tIns="0" rIns="0" bIns="0">
            <a:noAutofit/>
          </a:bodyPr>
          <a:lstStyle/>
          <a:p>
            <a:pPr indent="114300">
              <a:lnSpc>
                <a:spcPts val="1602"/>
              </a:lnSpc>
            </a:pPr>
            <a:r>
              <a:rPr lang="ja-JP" altLang="en-US" sz="800" dirty="0">
                <a:latin typeface="BIZ UDゴシック" panose="020B0400000000000000" pitchFamily="49" charset="-128"/>
                <a:ea typeface="BIZ UDゴシック" panose="020B0400000000000000" pitchFamily="49" charset="-128"/>
              </a:rPr>
              <a:t>人は誰でも「得意</a:t>
            </a:r>
            <a:r>
              <a:rPr lang="en-US" altLang="ja-JP" sz="800" dirty="0">
                <a:latin typeface="BIZ UDゴシック" panose="020B0400000000000000" pitchFamily="49" charset="-128"/>
                <a:ea typeface="BIZ UDゴシック" panose="020B0400000000000000" pitchFamily="49" charset="-128"/>
              </a:rPr>
              <a:t>•</a:t>
            </a:r>
            <a:r>
              <a:rPr lang="ja-JP" altLang="en-US" sz="800" dirty="0">
                <a:latin typeface="BIZ UDゴシック" panose="020B0400000000000000" pitchFamily="49" charset="-128"/>
                <a:ea typeface="BIZ UDゴシック" panose="020B0400000000000000" pitchFamily="49" charset="-128"/>
              </a:rPr>
              <a:t>不得意」があるものです。働きにくさに繋がる様々な問題があっても、本人に働く意欲があり、一緒に働く仲間にその意欲を受け止める気持ちがあれば、少々の問題は職場で一緒に解決できると考えています。働き続けるなかで「得意」が増えると、最初はうつむいて暗かった人にも笑顔が生まれ、その笑顔が職場の仲間も笑顔にしていくそんなシーンを数多く見てきました。</a:t>
            </a:r>
          </a:p>
          <a:p>
            <a:pPr indent="114300">
              <a:lnSpc>
                <a:spcPts val="1602"/>
              </a:lnSpc>
            </a:pPr>
            <a:r>
              <a:rPr lang="ja-JP" altLang="en-US" sz="800" dirty="0">
                <a:latin typeface="BIZ UDゴシック" panose="020B0400000000000000" pitchFamily="49" charset="-128"/>
                <a:ea typeface="BIZ UDゴシック" panose="020B0400000000000000" pitchFamily="49" charset="-128"/>
              </a:rPr>
              <a:t>特別なことをしているという意識はありません。働きにくさを持</a:t>
            </a:r>
          </a:p>
        </p:txBody>
      </p:sp>
      <p:sp>
        <p:nvSpPr>
          <p:cNvPr id="30" name="正方形/長方形 29">
            <a:extLst>
              <a:ext uri="{FF2B5EF4-FFF2-40B4-BE49-F238E27FC236}">
                <a16:creationId xmlns:a16="http://schemas.microsoft.com/office/drawing/2014/main" id="{FF245EA2-F7EB-4C69-8E1B-D09C4E3AA64A}"/>
              </a:ext>
            </a:extLst>
          </p:cNvPr>
          <p:cNvSpPr/>
          <p:nvPr/>
        </p:nvSpPr>
        <p:spPr>
          <a:xfrm>
            <a:off x="3983048" y="5463579"/>
            <a:ext cx="3133344" cy="1413460"/>
          </a:xfrm>
          <a:prstGeom prst="rect">
            <a:avLst/>
          </a:prstGeom>
          <a:solidFill>
            <a:srgbClr val="FFFFCC"/>
          </a:solidFill>
        </p:spPr>
        <p:txBody>
          <a:bodyPr lIns="0" tIns="0" rIns="0" bIns="0">
            <a:noAutofit/>
          </a:bodyPr>
          <a:lstStyle/>
          <a:p>
            <a:pPr indent="0">
              <a:lnSpc>
                <a:spcPts val="1608"/>
              </a:lnSpc>
            </a:pPr>
            <a:r>
              <a:rPr lang="ja-JP" altLang="en-US" sz="800" dirty="0">
                <a:latin typeface="BIZ UDゴシック" panose="020B0400000000000000" pitchFamily="49" charset="-128"/>
                <a:ea typeface="BIZ UDゴシック" panose="020B0400000000000000" pitchFamily="49" charset="-128"/>
              </a:rPr>
              <a:t>つ方が、できることをできる限り精一杯働き、周りの仲間と会社は皆で生き生きと働き続けられる職場を作ろうと努力する、その日々の積み重ねがあるだけです。</a:t>
            </a:r>
          </a:p>
          <a:p>
            <a:pPr indent="0">
              <a:lnSpc>
                <a:spcPts val="1608"/>
              </a:lnSpc>
            </a:pPr>
            <a:r>
              <a:rPr lang="ja-JP" altLang="en-US" sz="800" dirty="0">
                <a:latin typeface="BIZ UDゴシック" panose="020B0400000000000000" pitchFamily="49" charset="-128"/>
                <a:ea typeface="BIZ UDゴシック" panose="020B0400000000000000" pitchFamily="49" charset="-128"/>
              </a:rPr>
              <a:t>　当生協においても、宅配物流</a:t>
            </a:r>
            <a:r>
              <a:rPr lang="en-US" altLang="ja-JP" sz="800" dirty="0">
                <a:latin typeface="BIZ UDゴシック" panose="020B0400000000000000" pitchFamily="49" charset="-128"/>
                <a:ea typeface="BIZ UDゴシック" panose="020B0400000000000000" pitchFamily="49" charset="-128"/>
              </a:rPr>
              <a:t>•</a:t>
            </a:r>
            <a:r>
              <a:rPr lang="ja-JP" altLang="en-US" sz="800" dirty="0">
                <a:latin typeface="BIZ UDゴシック" panose="020B0400000000000000" pitchFamily="49" charset="-128"/>
                <a:ea typeface="BIZ UDゴシック" panose="020B0400000000000000" pitchFamily="49" charset="-128"/>
              </a:rPr>
              <a:t>店舗</a:t>
            </a:r>
            <a:r>
              <a:rPr lang="en-US" altLang="ja-JP" sz="800" dirty="0">
                <a:latin typeface="BIZ UDゴシック" panose="020B0400000000000000" pitchFamily="49" charset="-128"/>
                <a:ea typeface="BIZ UDゴシック" panose="020B0400000000000000" pitchFamily="49" charset="-128"/>
              </a:rPr>
              <a:t>•</a:t>
            </a:r>
            <a:r>
              <a:rPr lang="ja-JP" altLang="en-US" sz="800" dirty="0">
                <a:latin typeface="BIZ UDゴシック" panose="020B0400000000000000" pitchFamily="49" charset="-128"/>
                <a:ea typeface="BIZ UDゴシック" panose="020B0400000000000000" pitchFamily="49" charset="-128"/>
              </a:rPr>
              <a:t>高齢者介護などの職場で人手 不足が問題となっています。仕事の内容と、個々人の「得意」をうまくマッチングさせることで、働きにくさを持つ人の就労の場が今後も増えると考えています。</a:t>
            </a:r>
          </a:p>
        </p:txBody>
      </p:sp>
      <p:cxnSp>
        <p:nvCxnSpPr>
          <p:cNvPr id="32" name="直線コネクタ 31">
            <a:extLst>
              <a:ext uri="{FF2B5EF4-FFF2-40B4-BE49-F238E27FC236}">
                <a16:creationId xmlns:a16="http://schemas.microsoft.com/office/drawing/2014/main" id="{E024280D-0CAC-48B5-A0E7-A1BDB746A56F}"/>
              </a:ext>
            </a:extLst>
          </p:cNvPr>
          <p:cNvCxnSpPr>
            <a:cxnSpLocks/>
          </p:cNvCxnSpPr>
          <p:nvPr/>
        </p:nvCxnSpPr>
        <p:spPr>
          <a:xfrm flipH="1">
            <a:off x="358048" y="4941276"/>
            <a:ext cx="471948" cy="437968"/>
          </a:xfrm>
          <a:prstGeom prst="line">
            <a:avLst/>
          </a:prstGeom>
          <a:ln w="22225">
            <a:solidFill>
              <a:srgbClr val="FABE76"/>
            </a:solidFill>
            <a:prstDash val="sysDash"/>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BCD16815-E730-450A-95BD-4ACABDE0C4EA}"/>
              </a:ext>
            </a:extLst>
          </p:cNvPr>
          <p:cNvCxnSpPr>
            <a:cxnSpLocks/>
          </p:cNvCxnSpPr>
          <p:nvPr/>
        </p:nvCxnSpPr>
        <p:spPr>
          <a:xfrm flipH="1">
            <a:off x="6801908" y="6765196"/>
            <a:ext cx="471948" cy="456659"/>
          </a:xfrm>
          <a:prstGeom prst="line">
            <a:avLst/>
          </a:prstGeom>
          <a:ln w="22225">
            <a:solidFill>
              <a:srgbClr val="FABE76"/>
            </a:solidFill>
            <a:prstDash val="sysDash"/>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038F1B81-FC1B-49C6-8615-511F24723FBF}"/>
              </a:ext>
            </a:extLst>
          </p:cNvPr>
          <p:cNvSpPr/>
          <p:nvPr/>
        </p:nvSpPr>
        <p:spPr>
          <a:xfrm>
            <a:off x="676709" y="7440766"/>
            <a:ext cx="3958353" cy="221771"/>
          </a:xfrm>
          <a:prstGeom prst="rect">
            <a:avLst/>
          </a:prstGeom>
          <a:solidFill>
            <a:srgbClr val="FFFFCC"/>
          </a:solidFill>
        </p:spPr>
        <p:txBody>
          <a:bodyPr lIns="0" tIns="0" rIns="0" bIns="0">
            <a:noAutofit/>
          </a:bodyPr>
          <a:lstStyle/>
          <a:p>
            <a:pPr>
              <a:defRPr/>
            </a:pPr>
            <a:r>
              <a:rPr lang="ja-JP" altLang="en-US" sz="900" b="1" dirty="0">
                <a:solidFill>
                  <a:srgbClr val="FAB766"/>
                </a:solidFill>
                <a:latin typeface="+mj-ea"/>
                <a:ea typeface="+mj-ea"/>
              </a:rPr>
              <a:t>●</a:t>
            </a:r>
            <a:r>
              <a:rPr lang="ja" altLang="ja-JP" sz="900" b="1" dirty="0">
                <a:latin typeface="BIZ UDゴシック" panose="020B0400000000000000" pitchFamily="49" charset="-128"/>
                <a:ea typeface="BIZ UDゴシック" panose="020B0400000000000000" pitchFamily="49" charset="-128"/>
              </a:rPr>
              <a:t>特定非営利活動法人ワーカーズコープ森の</a:t>
            </a:r>
            <a:r>
              <a:rPr lang="ja-JP" altLang="en-US" sz="900" b="1" dirty="0">
                <a:latin typeface="BIZ UDゴシック" panose="020B0400000000000000" pitchFamily="49" charset="-128"/>
                <a:ea typeface="BIZ UDゴシック" panose="020B0400000000000000" pitchFamily="49" charset="-128"/>
              </a:rPr>
              <a:t>１０２</a:t>
            </a:r>
            <a:r>
              <a:rPr lang="ja-JP" altLang="en-US" sz="700" b="1" dirty="0">
                <a:latin typeface="BIZ UDゴシック" panose="020B0400000000000000" pitchFamily="49" charset="-128"/>
                <a:ea typeface="BIZ UDゴシック" panose="020B0400000000000000" pitchFamily="49" charset="-128"/>
              </a:rPr>
              <a:t>（とうふ</a:t>
            </a:r>
            <a:r>
              <a:rPr lang="ja-JP" altLang="en-US" sz="700" dirty="0">
                <a:latin typeface="BIZ UDゴシック" panose="020B0400000000000000" pitchFamily="49" charset="-128"/>
                <a:ea typeface="BIZ UDゴシック" panose="020B0400000000000000" pitchFamily="49" charset="-128"/>
              </a:rPr>
              <a:t>）</a:t>
            </a:r>
            <a:r>
              <a:rPr lang="ja" altLang="ja-JP" sz="900" b="1" dirty="0">
                <a:latin typeface="BIZ UDゴシック" panose="020B0400000000000000" pitchFamily="49" charset="-128"/>
                <a:ea typeface="BIZ UDゴシック" panose="020B0400000000000000" pitchFamily="49" charset="-128"/>
              </a:rPr>
              <a:t>工房(埼玉県)</a:t>
            </a:r>
          </a:p>
        </p:txBody>
      </p:sp>
      <p:sp>
        <p:nvSpPr>
          <p:cNvPr id="37" name="正方形/長方形 36">
            <a:extLst>
              <a:ext uri="{FF2B5EF4-FFF2-40B4-BE49-F238E27FC236}">
                <a16:creationId xmlns:a16="http://schemas.microsoft.com/office/drawing/2014/main" id="{EF0C7ECF-117A-433E-8761-F0B2EE70F0C4}"/>
              </a:ext>
            </a:extLst>
          </p:cNvPr>
          <p:cNvSpPr/>
          <p:nvPr/>
        </p:nvSpPr>
        <p:spPr>
          <a:xfrm>
            <a:off x="4061559" y="7689046"/>
            <a:ext cx="2976323" cy="2216457"/>
          </a:xfrm>
          <a:prstGeom prst="rect">
            <a:avLst/>
          </a:prstGeom>
          <a:solidFill>
            <a:srgbClr val="FFFFCC"/>
          </a:solidFill>
        </p:spPr>
        <p:txBody>
          <a:bodyPr lIns="0" tIns="0" rIns="0" bIns="0">
            <a:noAutofit/>
          </a:bodyPr>
          <a:lstStyle/>
          <a:p>
            <a:pPr>
              <a:lnSpc>
                <a:spcPts val="1608"/>
              </a:lnSpc>
            </a:pPr>
            <a:r>
              <a:rPr lang="ja" altLang="ja-JP" sz="800" dirty="0">
                <a:latin typeface="BIZ UDゴシック" panose="020B0400000000000000" pitchFamily="49" charset="-128"/>
                <a:ea typeface="BIZ UDゴシック" panose="020B0400000000000000" pitchFamily="49" charset="-128"/>
              </a:rPr>
              <a:t>はないかと思います。多くの人はある程度年齢を重ねると柔軟性を失い、こだわりも強くなってきます。そのため、一般の職場でそういった「力」を身につけるよう働きかけても、なかなか思うようにはいきません。だからこそ、中間的就労の場では、「必要な時期に、必要な訓練</a:t>
            </a:r>
            <a:r>
              <a:rPr lang="ja-JP" altLang="en-US" sz="800" dirty="0">
                <a:latin typeface="BIZ UDゴシック" panose="020B0400000000000000" pitchFamily="49" charset="-128"/>
                <a:ea typeface="BIZ UDゴシック" panose="020B0400000000000000" pitchFamily="49" charset="-128"/>
              </a:rPr>
              <a:t>・</a:t>
            </a:r>
            <a:r>
              <a:rPr lang="ja" altLang="ja-JP" sz="800" dirty="0">
                <a:latin typeface="BIZ UDゴシック" panose="020B0400000000000000" pitchFamily="49" charset="-128"/>
                <a:ea typeface="BIZ UDゴシック" panose="020B0400000000000000" pitchFamily="49" charset="-128"/>
              </a:rPr>
              <a:t>支援」を「意図的」に行なっていくことが必要だと感じています。「働く」という行為には、基本的な生活力や社会性、関係性が集約されています。「意図的」にそれらの力を身につけたり、取り戻すことが出来るのは、全てが集約されている「働く場(就労の場)」であり、そのことによって、その人を総合的に支えることができるのだと思います。</a:t>
            </a:r>
          </a:p>
        </p:txBody>
      </p:sp>
      <p:sp>
        <p:nvSpPr>
          <p:cNvPr id="38" name="正方形/長方形 37">
            <a:extLst>
              <a:ext uri="{FF2B5EF4-FFF2-40B4-BE49-F238E27FC236}">
                <a16:creationId xmlns:a16="http://schemas.microsoft.com/office/drawing/2014/main" id="{F1A9F318-1CD0-41E6-BEAF-3909F7BEA9C9}"/>
              </a:ext>
            </a:extLst>
          </p:cNvPr>
          <p:cNvSpPr/>
          <p:nvPr/>
        </p:nvSpPr>
        <p:spPr>
          <a:xfrm>
            <a:off x="704087" y="7690088"/>
            <a:ext cx="3066026" cy="2215415"/>
          </a:xfrm>
          <a:prstGeom prst="rect">
            <a:avLst/>
          </a:prstGeom>
          <a:solidFill>
            <a:srgbClr val="FFFFCC"/>
          </a:solidFill>
        </p:spPr>
        <p:txBody>
          <a:bodyPr lIns="0" tIns="0" rIns="0" bIns="0">
            <a:noAutofit/>
          </a:bodyPr>
          <a:lstStyle/>
          <a:p>
            <a:pPr indent="114300">
              <a:lnSpc>
                <a:spcPts val="1602"/>
              </a:lnSpc>
            </a:pPr>
            <a:r>
              <a:rPr lang="ja-JP" altLang="en-US" sz="800" dirty="0">
                <a:latin typeface="BIZ UDゴシック" panose="020B0400000000000000" pitchFamily="49" charset="-128"/>
                <a:ea typeface="BIZ UDゴシック" panose="020B0400000000000000" pitchFamily="49" charset="-128"/>
              </a:rPr>
              <a:t>森の１０２工房で仲間と共に働いて感じていることは、就労に困難を抱えている人や、生活困窮状態にある人の多くが、「必要な時期に、必要な訓練・支援」を受けてこられなかったのではないかということです。「働く場」は、その人がこれまで培ってきた力が発揮される場だと思います。例えば、電話に出る、</a:t>
            </a:r>
            <a:r>
              <a:rPr lang="en-US" altLang="ja-JP" sz="800" dirty="0">
                <a:latin typeface="BIZ UDゴシック" panose="020B0400000000000000" pitchFamily="49" charset="-128"/>
                <a:ea typeface="BIZ UDゴシック" panose="020B0400000000000000" pitchFamily="49" charset="-128"/>
              </a:rPr>
              <a:t>FAX</a:t>
            </a:r>
            <a:r>
              <a:rPr lang="ja-JP" altLang="en-US" sz="800" dirty="0">
                <a:latin typeface="BIZ UDゴシック" panose="020B0400000000000000" pitchFamily="49" charset="-128"/>
                <a:ea typeface="BIZ UDゴシック" panose="020B0400000000000000" pitchFamily="49" charset="-128"/>
              </a:rPr>
              <a:t>を送る、銀行で現金を下ろす、 資料をファイルに綴じる、使った物は元に戻す、出勤したら挨拶をする、身だしなみを整えるなど、多くの人は家庭や学校、地域の中で「何となく」身につけていくことです。しかし、家庭環境が複雑であったり、うまく学校に通えなかったりなどの様々な要因によって、その「何となく」を習得する機会や場が足りずに、ある程度の年齢になって「ポ</a:t>
            </a:r>
            <a:r>
              <a:rPr lang="ja" altLang="ja-JP" sz="800" dirty="0">
                <a:latin typeface="BIZ UDゴシック" panose="020B0400000000000000" pitchFamily="49" charset="-128"/>
                <a:ea typeface="BIZ UDゴシック" panose="020B0400000000000000" pitchFamily="49" charset="-128"/>
              </a:rPr>
              <a:t>ンと」社会に出てしまったの</a:t>
            </a:r>
            <a:r>
              <a:rPr lang="ja-JP" altLang="en-US" sz="800" dirty="0">
                <a:latin typeface="BIZ UDゴシック" panose="020B0400000000000000" pitchFamily="49" charset="-128"/>
                <a:ea typeface="BIZ UDゴシック" panose="020B0400000000000000" pitchFamily="49" charset="-128"/>
              </a:rPr>
              <a:t>で</a:t>
            </a:r>
          </a:p>
        </p:txBody>
      </p:sp>
      <p:cxnSp>
        <p:nvCxnSpPr>
          <p:cNvPr id="40" name="直線コネクタ 39">
            <a:extLst>
              <a:ext uri="{FF2B5EF4-FFF2-40B4-BE49-F238E27FC236}">
                <a16:creationId xmlns:a16="http://schemas.microsoft.com/office/drawing/2014/main" id="{1381EDCB-B808-4004-8BC0-7AE390E97EE4}"/>
              </a:ext>
            </a:extLst>
          </p:cNvPr>
          <p:cNvCxnSpPr>
            <a:cxnSpLocks/>
          </p:cNvCxnSpPr>
          <p:nvPr/>
        </p:nvCxnSpPr>
        <p:spPr>
          <a:xfrm flipH="1">
            <a:off x="389156" y="7163739"/>
            <a:ext cx="471948" cy="437968"/>
          </a:xfrm>
          <a:prstGeom prst="line">
            <a:avLst/>
          </a:prstGeom>
          <a:ln w="22225">
            <a:solidFill>
              <a:srgbClr val="FABE76"/>
            </a:solidFill>
            <a:prstDash val="sysDash"/>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2526A033-A9B7-4B88-957C-DDA300301969}"/>
              </a:ext>
            </a:extLst>
          </p:cNvPr>
          <p:cNvCxnSpPr>
            <a:cxnSpLocks/>
          </p:cNvCxnSpPr>
          <p:nvPr/>
        </p:nvCxnSpPr>
        <p:spPr>
          <a:xfrm flipH="1">
            <a:off x="6816868" y="9747272"/>
            <a:ext cx="471948" cy="456659"/>
          </a:xfrm>
          <a:prstGeom prst="line">
            <a:avLst/>
          </a:prstGeom>
          <a:ln w="22225">
            <a:solidFill>
              <a:srgbClr val="FABE76"/>
            </a:solidFill>
            <a:prstDash val="sysDash"/>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四角形: 角を丸くする 9">
            <a:extLst>
              <a:ext uri="{FF2B5EF4-FFF2-40B4-BE49-F238E27FC236}">
                <a16:creationId xmlns:a16="http://schemas.microsoft.com/office/drawing/2014/main" id="{888B7CB3-7F35-4FDA-9F37-0D15B36FA4D3}"/>
              </a:ext>
            </a:extLst>
          </p:cNvPr>
          <p:cNvSpPr/>
          <p:nvPr/>
        </p:nvSpPr>
        <p:spPr>
          <a:xfrm>
            <a:off x="368725" y="972730"/>
            <a:ext cx="6822219" cy="9236870"/>
          </a:xfrm>
          <a:prstGeom prst="roundRect">
            <a:avLst>
              <a:gd name="adj" fmla="val 3246"/>
            </a:avLst>
          </a:prstGeom>
          <a:solidFill>
            <a:srgbClr val="FFFFCC"/>
          </a:solidFill>
          <a:ln>
            <a:solidFill>
              <a:srgbClr val="58CC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BA4D7D77-82B3-46DB-B41C-AAA79874258F}"/>
              </a:ext>
            </a:extLst>
          </p:cNvPr>
          <p:cNvSpPr/>
          <p:nvPr/>
        </p:nvSpPr>
        <p:spPr>
          <a:xfrm>
            <a:off x="540689" y="3182882"/>
            <a:ext cx="6460918" cy="5697322"/>
          </a:xfrm>
          <a:prstGeom prst="roundRect">
            <a:avLst>
              <a:gd name="adj" fmla="val 3762"/>
            </a:avLst>
          </a:prstGeom>
          <a:noFill/>
          <a:ln w="63500">
            <a:gradFill flip="none" rotWithShape="1">
              <a:gsLst>
                <a:gs pos="0">
                  <a:schemeClr val="accent1">
                    <a:lumMod val="5000"/>
                    <a:lumOff val="95000"/>
                  </a:schemeClr>
                </a:gs>
                <a:gs pos="0">
                  <a:schemeClr val="accent1">
                    <a:lumMod val="45000"/>
                    <a:lumOff val="55000"/>
                  </a:schemeClr>
                </a:gs>
                <a:gs pos="51000">
                  <a:schemeClr val="accent1">
                    <a:lumMod val="45000"/>
                    <a:lumOff val="55000"/>
                  </a:schemeClr>
                </a:gs>
                <a:gs pos="100000">
                  <a:schemeClr val="accent1">
                    <a:lumMod val="30000"/>
                    <a:lumOff val="70000"/>
                  </a:schemeClr>
                </a:gs>
              </a:gsLst>
              <a:path path="rect">
                <a:fillToRect l="50000" t="50000" r="50000" b="50000"/>
              </a:path>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96362" y="1046438"/>
            <a:ext cx="6578517" cy="807720"/>
          </a:xfrm>
          <a:prstGeom prst="rect">
            <a:avLst/>
          </a:prstGeom>
          <a:solidFill>
            <a:srgbClr val="FFFFCC"/>
          </a:solidFill>
        </p:spPr>
        <p:txBody>
          <a:bodyPr lIns="0" tIns="0" rIns="0" bIns="0">
            <a:normAutofit fontScale="97500"/>
          </a:bodyPr>
          <a:lstStyle/>
          <a:p>
            <a:pPr marL="91000" indent="12700" algn="just">
              <a:lnSpc>
                <a:spcPts val="1584"/>
              </a:lnSpc>
            </a:pPr>
            <a:r>
              <a:rPr lang="ja-JP" altLang="en-US" sz="1000" dirty="0">
                <a:solidFill>
                  <a:srgbClr val="58CCF5"/>
                </a:solidFill>
                <a:latin typeface="BIZ UDPゴシック" panose="020B0400000000000000" pitchFamily="50" charset="-128"/>
                <a:ea typeface="BIZ UDPゴシック" panose="020B0400000000000000" pitchFamily="50" charset="-128"/>
              </a:rPr>
              <a:t>●</a:t>
            </a:r>
            <a:r>
              <a:rPr lang="ja" sz="1000" dirty="0">
                <a:latin typeface="BIZ UDPゴシック" panose="020B0400000000000000" pitchFamily="50" charset="-128"/>
                <a:ea typeface="BIZ UDPゴシック" panose="020B0400000000000000" pitchFamily="50" charset="-128"/>
              </a:rPr>
              <a:t>就労訓練事業を行うに当たっては、事業所ごとに、その所在地を管轄する都道府県知事</a:t>
            </a:r>
            <a:r>
              <a:rPr lang="ja" sz="850" dirty="0">
                <a:latin typeface="BIZ UDPゴシック" panose="020B0400000000000000" pitchFamily="50" charset="-128"/>
                <a:ea typeface="BIZ UDPゴシック" panose="020B0400000000000000" pitchFamily="50" charset="-128"/>
              </a:rPr>
              <a:t>(事業所が指定都市及び中核市</a:t>
            </a:r>
            <a:endParaRPr lang="en-US" altLang="ja" sz="850" dirty="0">
              <a:latin typeface="BIZ UDPゴシック" panose="020B0400000000000000" pitchFamily="50" charset="-128"/>
              <a:ea typeface="BIZ UDPゴシック" panose="020B0400000000000000" pitchFamily="50" charset="-128"/>
            </a:endParaRPr>
          </a:p>
          <a:p>
            <a:pPr marL="91000" indent="12700" algn="just">
              <a:lnSpc>
                <a:spcPts val="1584"/>
              </a:lnSpc>
            </a:pPr>
            <a:r>
              <a:rPr lang="ja-JP" altLang="en-US" sz="850" dirty="0">
                <a:latin typeface="BIZ UDPゴシック" panose="020B0400000000000000" pitchFamily="50" charset="-128"/>
                <a:ea typeface="BIZ UDPゴシック" panose="020B0400000000000000" pitchFamily="50" charset="-128"/>
              </a:rPr>
              <a:t>　　</a:t>
            </a:r>
            <a:r>
              <a:rPr lang="ja" sz="850" dirty="0">
                <a:latin typeface="BIZ UDPゴシック" panose="020B0400000000000000" pitchFamily="50" charset="-128"/>
                <a:ea typeface="BIZ UDPゴシック" panose="020B0400000000000000" pitchFamily="50" charset="-128"/>
              </a:rPr>
              <a:t>にある場合は、指定都市又は中核市の長)</a:t>
            </a:r>
            <a:r>
              <a:rPr lang="ja" sz="1000" dirty="0">
                <a:latin typeface="BIZ UDPゴシック" panose="020B0400000000000000" pitchFamily="50" charset="-128"/>
                <a:ea typeface="BIZ UDPゴシック" panose="020B0400000000000000" pitchFamily="50" charset="-128"/>
              </a:rPr>
              <a:t>の認定を受けることが必要です。</a:t>
            </a:r>
            <a:endParaRPr lang="en-US" altLang="ja" sz="1000" dirty="0">
              <a:latin typeface="BIZ UDPゴシック" panose="020B0400000000000000" pitchFamily="50" charset="-128"/>
              <a:ea typeface="BIZ UDPゴシック" panose="020B0400000000000000" pitchFamily="50" charset="-128"/>
            </a:endParaRPr>
          </a:p>
          <a:p>
            <a:pPr marL="91000" indent="12700" algn="just">
              <a:lnSpc>
                <a:spcPts val="1584"/>
              </a:lnSpc>
            </a:pPr>
            <a:r>
              <a:rPr lang="ja-JP" altLang="en-US" sz="1000" dirty="0">
                <a:solidFill>
                  <a:srgbClr val="58CCF5"/>
                </a:solidFill>
                <a:latin typeface="BIZ UDPゴシック" panose="020B0400000000000000" pitchFamily="50" charset="-128"/>
                <a:ea typeface="BIZ UDPゴシック" panose="020B0400000000000000" pitchFamily="50" charset="-128"/>
              </a:rPr>
              <a:t>●</a:t>
            </a:r>
            <a:r>
              <a:rPr lang="ja" sz="1000" dirty="0">
                <a:latin typeface="BIZ UDPゴシック" panose="020B0400000000000000" pitchFamily="50" charset="-128"/>
                <a:ea typeface="BIZ UDPゴシック" panose="020B0400000000000000" pitchFamily="50" charset="-128"/>
              </a:rPr>
              <a:t>認定の申請を行う際は、申請書に所定の書類を添付して自治体に提出します。申請後の一連の流れは次のとおり</a:t>
            </a:r>
            <a:endParaRPr lang="en-US" altLang="ja" sz="1000" dirty="0">
              <a:latin typeface="BIZ UDPゴシック" panose="020B0400000000000000" pitchFamily="50" charset="-128"/>
              <a:ea typeface="BIZ UDPゴシック" panose="020B0400000000000000" pitchFamily="50" charset="-128"/>
            </a:endParaRPr>
          </a:p>
          <a:p>
            <a:pPr marL="91000" indent="12700" algn="just">
              <a:lnSpc>
                <a:spcPts val="1584"/>
              </a:lnSpc>
            </a:pPr>
            <a:r>
              <a:rPr lang="ja-JP" altLang="en-US" sz="1000" dirty="0">
                <a:latin typeface="BIZ UDPゴシック" panose="020B0400000000000000" pitchFamily="50" charset="-128"/>
                <a:ea typeface="BIZ UDPゴシック" panose="020B0400000000000000" pitchFamily="50" charset="-128"/>
              </a:rPr>
              <a:t>　 </a:t>
            </a:r>
            <a:r>
              <a:rPr lang="ja" sz="1000" dirty="0">
                <a:latin typeface="BIZ UDPゴシック" panose="020B0400000000000000" pitchFamily="50" charset="-128"/>
                <a:ea typeface="BIZ UDPゴシック" panose="020B0400000000000000" pitchFamily="50" charset="-128"/>
              </a:rPr>
              <a:t>です。なお、申請の詳細は自治体までお問い合わせください。</a:t>
            </a:r>
          </a:p>
        </p:txBody>
      </p:sp>
      <p:sp>
        <p:nvSpPr>
          <p:cNvPr id="11" name="正方形/長方形 10"/>
          <p:cNvSpPr/>
          <p:nvPr/>
        </p:nvSpPr>
        <p:spPr>
          <a:xfrm>
            <a:off x="662870" y="2819267"/>
            <a:ext cx="6412009" cy="310896"/>
          </a:xfrm>
          <a:prstGeom prst="rect">
            <a:avLst/>
          </a:prstGeom>
          <a:solidFill>
            <a:srgbClr val="FFFFCC"/>
          </a:solidFill>
        </p:spPr>
        <p:txBody>
          <a:bodyPr lIns="0" tIns="0" rIns="0" bIns="0">
            <a:normAutofit fontScale="97500"/>
          </a:bodyPr>
          <a:lstStyle/>
          <a:p>
            <a:pPr indent="0">
              <a:lnSpc>
                <a:spcPts val="1272"/>
              </a:lnSpc>
            </a:pPr>
            <a:r>
              <a:rPr lang="ja-JP" altLang="en-US" sz="900" dirty="0">
                <a:solidFill>
                  <a:srgbClr val="58CCF5"/>
                </a:solidFill>
                <a:latin typeface="BIZ UDPゴシック" panose="020B0400000000000000" pitchFamily="50" charset="-128"/>
                <a:ea typeface="BIZ UDPゴシック" panose="020B0400000000000000" pitchFamily="50" charset="-128"/>
              </a:rPr>
              <a:t>●</a:t>
            </a:r>
            <a:r>
              <a:rPr lang="ja" sz="900" dirty="0">
                <a:latin typeface="BIZ UDPゴシック" panose="020B0400000000000000" pitchFamily="50" charset="-128"/>
                <a:ea typeface="BIZ UDPゴシック" panose="020B0400000000000000" pitchFamily="50" charset="-128"/>
              </a:rPr>
              <a:t>認定基準の内容は以下のとおりです。なお、「生活困窮者自立支援法に基づく認定就労訓練事業の実施に関するガイドライン」 </a:t>
            </a:r>
            <a:r>
              <a:rPr lang="ja-JP" altLang="en-US" sz="900" dirty="0">
                <a:latin typeface="BIZ UDPゴシック" panose="020B0400000000000000" pitchFamily="50" charset="-128"/>
                <a:ea typeface="BIZ UDPゴシック" panose="020B0400000000000000" pitchFamily="50" charset="-128"/>
              </a:rPr>
              <a:t>　</a:t>
            </a:r>
            <a:endParaRPr lang="en-US" altLang="ja-JP" sz="900" dirty="0">
              <a:latin typeface="BIZ UDPゴシック" panose="020B0400000000000000" pitchFamily="50" charset="-128"/>
              <a:ea typeface="BIZ UDPゴシック" panose="020B0400000000000000" pitchFamily="50" charset="-128"/>
            </a:endParaRPr>
          </a:p>
          <a:p>
            <a:pPr indent="0">
              <a:lnSpc>
                <a:spcPts val="1272"/>
              </a:lnSpc>
            </a:pPr>
            <a:r>
              <a:rPr lang="ja-JP" altLang="en-US" sz="650" dirty="0">
                <a:latin typeface="BIZ UDPゴシック" panose="020B0400000000000000" pitchFamily="50" charset="-128"/>
                <a:ea typeface="BIZ UDPゴシック" panose="020B0400000000000000" pitchFamily="50" charset="-128"/>
              </a:rPr>
              <a:t>　　</a:t>
            </a:r>
            <a:r>
              <a:rPr lang="ja" sz="650" dirty="0">
                <a:latin typeface="BIZ UDPゴシック" panose="020B0400000000000000" pitchFamily="50" charset="-128"/>
                <a:ea typeface="BIZ UDPゴシック" panose="020B0400000000000000" pitchFamily="50" charset="-128"/>
              </a:rPr>
              <a:t>(以下「ガイドライン」)</a:t>
            </a:r>
            <a:r>
              <a:rPr lang="ja" sz="900" dirty="0">
                <a:latin typeface="BIZ UDPゴシック" panose="020B0400000000000000" pitchFamily="50" charset="-128"/>
                <a:ea typeface="BIZ UDPゴシック" panose="020B0400000000000000" pitchFamily="50" charset="-128"/>
              </a:rPr>
              <a:t>は、認定基準を補足し、認定を受けた事業者が遵守すべき事項を定めたものですので、併せてご参照ください。</a:t>
            </a:r>
          </a:p>
        </p:txBody>
      </p:sp>
      <p:sp>
        <p:nvSpPr>
          <p:cNvPr id="14" name="楕円 13">
            <a:extLst>
              <a:ext uri="{FF2B5EF4-FFF2-40B4-BE49-F238E27FC236}">
                <a16:creationId xmlns:a16="http://schemas.microsoft.com/office/drawing/2014/main" id="{84CB3E04-68B7-4DFD-A664-64918F44B7A1}"/>
              </a:ext>
            </a:extLst>
          </p:cNvPr>
          <p:cNvSpPr/>
          <p:nvPr/>
        </p:nvSpPr>
        <p:spPr>
          <a:xfrm>
            <a:off x="567813" y="545690"/>
            <a:ext cx="395355" cy="416887"/>
          </a:xfrm>
          <a:prstGeom prst="ellipse">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事</a:t>
            </a:r>
          </a:p>
        </p:txBody>
      </p:sp>
      <p:sp>
        <p:nvSpPr>
          <p:cNvPr id="15" name="楕円 14">
            <a:extLst>
              <a:ext uri="{FF2B5EF4-FFF2-40B4-BE49-F238E27FC236}">
                <a16:creationId xmlns:a16="http://schemas.microsoft.com/office/drawing/2014/main" id="{D063F949-DFBE-4B6C-855B-1947FA9A9028}"/>
              </a:ext>
            </a:extLst>
          </p:cNvPr>
          <p:cNvSpPr/>
          <p:nvPr/>
        </p:nvSpPr>
        <p:spPr>
          <a:xfrm>
            <a:off x="887400" y="540479"/>
            <a:ext cx="395355" cy="416887"/>
          </a:xfrm>
          <a:prstGeom prst="ellipse">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業</a:t>
            </a:r>
          </a:p>
        </p:txBody>
      </p:sp>
      <p:sp>
        <p:nvSpPr>
          <p:cNvPr id="16" name="楕円 15">
            <a:extLst>
              <a:ext uri="{FF2B5EF4-FFF2-40B4-BE49-F238E27FC236}">
                <a16:creationId xmlns:a16="http://schemas.microsoft.com/office/drawing/2014/main" id="{12C0BD4C-DB40-4F45-AD17-C2CA7B4CD7DD}"/>
              </a:ext>
            </a:extLst>
          </p:cNvPr>
          <p:cNvSpPr/>
          <p:nvPr/>
        </p:nvSpPr>
        <p:spPr>
          <a:xfrm>
            <a:off x="1223135" y="533645"/>
            <a:ext cx="395355" cy="423721"/>
          </a:xfrm>
          <a:prstGeom prst="ellipse">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を</a:t>
            </a:r>
          </a:p>
        </p:txBody>
      </p:sp>
      <p:sp>
        <p:nvSpPr>
          <p:cNvPr id="17" name="楕円 16">
            <a:extLst>
              <a:ext uri="{FF2B5EF4-FFF2-40B4-BE49-F238E27FC236}">
                <a16:creationId xmlns:a16="http://schemas.microsoft.com/office/drawing/2014/main" id="{007614A2-86A8-4B5B-95AE-68FEB854281F}"/>
              </a:ext>
            </a:extLst>
          </p:cNvPr>
          <p:cNvSpPr/>
          <p:nvPr/>
        </p:nvSpPr>
        <p:spPr>
          <a:xfrm>
            <a:off x="1548586" y="533742"/>
            <a:ext cx="394935" cy="423623"/>
          </a:xfrm>
          <a:prstGeom prst="ellipse">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開</a:t>
            </a:r>
          </a:p>
        </p:txBody>
      </p:sp>
      <p:sp>
        <p:nvSpPr>
          <p:cNvPr id="18" name="楕円 17">
            <a:extLst>
              <a:ext uri="{FF2B5EF4-FFF2-40B4-BE49-F238E27FC236}">
                <a16:creationId xmlns:a16="http://schemas.microsoft.com/office/drawing/2014/main" id="{44E71AD4-464D-4773-B272-2B21E87A2B4E}"/>
              </a:ext>
            </a:extLst>
          </p:cNvPr>
          <p:cNvSpPr/>
          <p:nvPr/>
        </p:nvSpPr>
        <p:spPr>
          <a:xfrm>
            <a:off x="4191466" y="521642"/>
            <a:ext cx="395355" cy="423620"/>
          </a:xfrm>
          <a:prstGeom prst="ellipse">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れ</a:t>
            </a:r>
          </a:p>
        </p:txBody>
      </p:sp>
      <p:sp>
        <p:nvSpPr>
          <p:cNvPr id="19" name="楕円 18">
            <a:extLst>
              <a:ext uri="{FF2B5EF4-FFF2-40B4-BE49-F238E27FC236}">
                <a16:creationId xmlns:a16="http://schemas.microsoft.com/office/drawing/2014/main" id="{0D1EAACB-F777-4D79-AB5A-77C93E59435D}"/>
              </a:ext>
            </a:extLst>
          </p:cNvPr>
          <p:cNvSpPr/>
          <p:nvPr/>
        </p:nvSpPr>
        <p:spPr>
          <a:xfrm>
            <a:off x="3873460" y="524448"/>
            <a:ext cx="395355" cy="423620"/>
          </a:xfrm>
          <a:prstGeom prst="ellipse">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流</a:t>
            </a:r>
          </a:p>
        </p:txBody>
      </p:sp>
      <p:sp>
        <p:nvSpPr>
          <p:cNvPr id="20" name="楕円 19">
            <a:extLst>
              <a:ext uri="{FF2B5EF4-FFF2-40B4-BE49-F238E27FC236}">
                <a16:creationId xmlns:a16="http://schemas.microsoft.com/office/drawing/2014/main" id="{AC9B4E2D-EF11-4DE7-A97A-56025F543CFC}"/>
              </a:ext>
            </a:extLst>
          </p:cNvPr>
          <p:cNvSpPr/>
          <p:nvPr/>
        </p:nvSpPr>
        <p:spPr>
          <a:xfrm>
            <a:off x="3532280" y="527253"/>
            <a:ext cx="395355" cy="423621"/>
          </a:xfrm>
          <a:prstGeom prst="ellipse">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の</a:t>
            </a:r>
          </a:p>
        </p:txBody>
      </p:sp>
      <p:sp>
        <p:nvSpPr>
          <p:cNvPr id="21" name="楕円 20">
            <a:extLst>
              <a:ext uri="{FF2B5EF4-FFF2-40B4-BE49-F238E27FC236}">
                <a16:creationId xmlns:a16="http://schemas.microsoft.com/office/drawing/2014/main" id="{C1D0E8B7-09B0-4605-A9A2-677CD138D637}"/>
              </a:ext>
            </a:extLst>
          </p:cNvPr>
          <p:cNvSpPr/>
          <p:nvPr/>
        </p:nvSpPr>
        <p:spPr>
          <a:xfrm>
            <a:off x="1882321" y="530325"/>
            <a:ext cx="395355" cy="423623"/>
          </a:xfrm>
          <a:prstGeom prst="ellipse">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始</a:t>
            </a:r>
          </a:p>
        </p:txBody>
      </p:sp>
      <p:sp>
        <p:nvSpPr>
          <p:cNvPr id="22" name="楕円 21">
            <a:extLst>
              <a:ext uri="{FF2B5EF4-FFF2-40B4-BE49-F238E27FC236}">
                <a16:creationId xmlns:a16="http://schemas.microsoft.com/office/drawing/2014/main" id="{551CD595-F42A-488A-8322-D88489F5CF32}"/>
              </a:ext>
            </a:extLst>
          </p:cNvPr>
          <p:cNvSpPr/>
          <p:nvPr/>
        </p:nvSpPr>
        <p:spPr>
          <a:xfrm>
            <a:off x="2213575" y="533644"/>
            <a:ext cx="395355" cy="428933"/>
          </a:xfrm>
          <a:prstGeom prst="ellipse">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す</a:t>
            </a:r>
          </a:p>
        </p:txBody>
      </p:sp>
      <p:sp>
        <p:nvSpPr>
          <p:cNvPr id="23" name="楕円 22">
            <a:extLst>
              <a:ext uri="{FF2B5EF4-FFF2-40B4-BE49-F238E27FC236}">
                <a16:creationId xmlns:a16="http://schemas.microsoft.com/office/drawing/2014/main" id="{C6DEB2A3-BCF6-481B-B241-DF205B75F496}"/>
              </a:ext>
            </a:extLst>
          </p:cNvPr>
          <p:cNvSpPr/>
          <p:nvPr/>
        </p:nvSpPr>
        <p:spPr>
          <a:xfrm>
            <a:off x="2537643" y="540478"/>
            <a:ext cx="395355" cy="423721"/>
          </a:xfrm>
          <a:prstGeom prst="ellipse">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る</a:t>
            </a:r>
          </a:p>
        </p:txBody>
      </p:sp>
      <p:sp>
        <p:nvSpPr>
          <p:cNvPr id="24" name="楕円 23">
            <a:extLst>
              <a:ext uri="{FF2B5EF4-FFF2-40B4-BE49-F238E27FC236}">
                <a16:creationId xmlns:a16="http://schemas.microsoft.com/office/drawing/2014/main" id="{54964BE2-FBF3-417B-8B3E-2EF18EA2B198}"/>
              </a:ext>
            </a:extLst>
          </p:cNvPr>
          <p:cNvSpPr/>
          <p:nvPr/>
        </p:nvSpPr>
        <p:spPr>
          <a:xfrm>
            <a:off x="2866871" y="530325"/>
            <a:ext cx="395355" cy="423622"/>
          </a:xfrm>
          <a:prstGeom prst="ellipse">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ま</a:t>
            </a:r>
          </a:p>
        </p:txBody>
      </p:sp>
      <p:sp>
        <p:nvSpPr>
          <p:cNvPr id="25" name="楕円 24">
            <a:extLst>
              <a:ext uri="{FF2B5EF4-FFF2-40B4-BE49-F238E27FC236}">
                <a16:creationId xmlns:a16="http://schemas.microsoft.com/office/drawing/2014/main" id="{93CDB791-0138-405C-8544-D54DA150AE9C}"/>
              </a:ext>
            </a:extLst>
          </p:cNvPr>
          <p:cNvSpPr/>
          <p:nvPr/>
        </p:nvSpPr>
        <p:spPr>
          <a:xfrm>
            <a:off x="3198125" y="527520"/>
            <a:ext cx="395355" cy="410673"/>
          </a:xfrm>
          <a:prstGeom prst="ellipse">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で</a:t>
            </a:r>
          </a:p>
        </p:txBody>
      </p:sp>
      <p:sp>
        <p:nvSpPr>
          <p:cNvPr id="26" name="矢印: 右 25">
            <a:extLst>
              <a:ext uri="{FF2B5EF4-FFF2-40B4-BE49-F238E27FC236}">
                <a16:creationId xmlns:a16="http://schemas.microsoft.com/office/drawing/2014/main" id="{FB966E81-8B61-4718-854D-29C65520B2FA}"/>
              </a:ext>
            </a:extLst>
          </p:cNvPr>
          <p:cNvSpPr/>
          <p:nvPr/>
        </p:nvSpPr>
        <p:spPr>
          <a:xfrm>
            <a:off x="775503" y="1894213"/>
            <a:ext cx="911003" cy="563781"/>
          </a:xfrm>
          <a:prstGeom prst="rightArrow">
            <a:avLst>
              <a:gd name="adj1" fmla="val 100000"/>
              <a:gd name="adj2" fmla="val 29099"/>
            </a:avLst>
          </a:prstGeom>
          <a:solidFill>
            <a:schemeClr val="accent6"/>
          </a:solidFill>
          <a:ln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明朝 Medium" panose="02020500000000000000" pitchFamily="17" charset="-128"/>
                <a:ea typeface="BIZ UD明朝 Medium" panose="02020500000000000000" pitchFamily="17" charset="-128"/>
              </a:rPr>
              <a:t>申請</a:t>
            </a:r>
          </a:p>
        </p:txBody>
      </p:sp>
      <p:sp>
        <p:nvSpPr>
          <p:cNvPr id="27" name="矢印: 右 26">
            <a:extLst>
              <a:ext uri="{FF2B5EF4-FFF2-40B4-BE49-F238E27FC236}">
                <a16:creationId xmlns:a16="http://schemas.microsoft.com/office/drawing/2014/main" id="{F8CCF006-17E0-49CC-8706-4EEC21AA5138}"/>
              </a:ext>
            </a:extLst>
          </p:cNvPr>
          <p:cNvSpPr/>
          <p:nvPr/>
        </p:nvSpPr>
        <p:spPr>
          <a:xfrm>
            <a:off x="1802298" y="1905123"/>
            <a:ext cx="837119" cy="551785"/>
          </a:xfrm>
          <a:prstGeom prst="rightArrow">
            <a:avLst>
              <a:gd name="adj1" fmla="val 100000"/>
              <a:gd name="adj2" fmla="val 29099"/>
            </a:avLst>
          </a:prstGeom>
          <a:solidFill>
            <a:schemeClr val="accent6"/>
          </a:solidFill>
          <a:ln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明朝 Medium" panose="02020500000000000000" pitchFamily="17" charset="-128"/>
                <a:ea typeface="BIZ UD明朝 Medium" panose="02020500000000000000" pitchFamily="17" charset="-128"/>
              </a:rPr>
              <a:t>審査</a:t>
            </a:r>
          </a:p>
        </p:txBody>
      </p:sp>
      <p:sp>
        <p:nvSpPr>
          <p:cNvPr id="28" name="矢印: 右 27">
            <a:extLst>
              <a:ext uri="{FF2B5EF4-FFF2-40B4-BE49-F238E27FC236}">
                <a16:creationId xmlns:a16="http://schemas.microsoft.com/office/drawing/2014/main" id="{D6A3C533-A9EC-4B93-9D7D-23878C76FCFD}"/>
              </a:ext>
            </a:extLst>
          </p:cNvPr>
          <p:cNvSpPr/>
          <p:nvPr/>
        </p:nvSpPr>
        <p:spPr>
          <a:xfrm>
            <a:off x="2773738" y="1894213"/>
            <a:ext cx="837119" cy="551785"/>
          </a:xfrm>
          <a:prstGeom prst="rightArrow">
            <a:avLst>
              <a:gd name="adj1" fmla="val 100000"/>
              <a:gd name="adj2" fmla="val 29099"/>
            </a:avLst>
          </a:prstGeom>
          <a:solidFill>
            <a:schemeClr val="accent6"/>
          </a:solidFill>
          <a:ln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明朝 Medium" panose="02020500000000000000" pitchFamily="17" charset="-128"/>
                <a:ea typeface="BIZ UD明朝 Medium" panose="02020500000000000000" pitchFamily="17" charset="-128"/>
              </a:rPr>
              <a:t>認定</a:t>
            </a:r>
          </a:p>
        </p:txBody>
      </p:sp>
      <p:sp>
        <p:nvSpPr>
          <p:cNvPr id="29" name="矢印: 右 28">
            <a:extLst>
              <a:ext uri="{FF2B5EF4-FFF2-40B4-BE49-F238E27FC236}">
                <a16:creationId xmlns:a16="http://schemas.microsoft.com/office/drawing/2014/main" id="{EA023376-D37A-48BE-8887-0C81BBD2A38B}"/>
              </a:ext>
            </a:extLst>
          </p:cNvPr>
          <p:cNvSpPr/>
          <p:nvPr/>
        </p:nvSpPr>
        <p:spPr>
          <a:xfrm>
            <a:off x="3759277" y="1886699"/>
            <a:ext cx="2036422" cy="554637"/>
          </a:xfrm>
          <a:prstGeom prst="rightArrow">
            <a:avLst>
              <a:gd name="adj1" fmla="val 100000"/>
              <a:gd name="adj2" fmla="val 29099"/>
            </a:avLst>
          </a:prstGeom>
          <a:solidFill>
            <a:schemeClr val="accent6"/>
          </a:solidFill>
          <a:ln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明朝 Medium" panose="02020500000000000000" pitchFamily="17" charset="-128"/>
                <a:ea typeface="BIZ UD明朝 Medium" panose="02020500000000000000" pitchFamily="17" charset="-128"/>
              </a:rPr>
              <a:t>自立相談支援機関</a:t>
            </a:r>
            <a:endParaRPr kumimoji="1" lang="en-US" altLang="ja-JP" sz="1400" b="1" dirty="0">
              <a:latin typeface="BIZ UD明朝 Medium" panose="02020500000000000000" pitchFamily="17" charset="-128"/>
              <a:ea typeface="BIZ UD明朝 Medium" panose="02020500000000000000" pitchFamily="17" charset="-128"/>
            </a:endParaRPr>
          </a:p>
          <a:p>
            <a:pPr algn="ctr"/>
            <a:r>
              <a:rPr kumimoji="1" lang="ja-JP" altLang="en-US" sz="1400" b="1" dirty="0">
                <a:latin typeface="BIZ UD明朝 Medium" panose="02020500000000000000" pitchFamily="17" charset="-128"/>
                <a:ea typeface="BIZ UD明朝 Medium" panose="02020500000000000000" pitchFamily="17" charset="-128"/>
              </a:rPr>
              <a:t>からのあっせん</a:t>
            </a:r>
          </a:p>
        </p:txBody>
      </p:sp>
      <p:sp>
        <p:nvSpPr>
          <p:cNvPr id="30" name="矢印: 右 29">
            <a:extLst>
              <a:ext uri="{FF2B5EF4-FFF2-40B4-BE49-F238E27FC236}">
                <a16:creationId xmlns:a16="http://schemas.microsoft.com/office/drawing/2014/main" id="{432AA930-7455-49A9-BCD7-C1926BE8C929}"/>
              </a:ext>
            </a:extLst>
          </p:cNvPr>
          <p:cNvSpPr/>
          <p:nvPr/>
        </p:nvSpPr>
        <p:spPr>
          <a:xfrm>
            <a:off x="5944119" y="1886699"/>
            <a:ext cx="865421" cy="557686"/>
          </a:xfrm>
          <a:prstGeom prst="rightArrow">
            <a:avLst>
              <a:gd name="adj1" fmla="val 100000"/>
              <a:gd name="adj2" fmla="val 29099"/>
            </a:avLst>
          </a:prstGeom>
          <a:solidFill>
            <a:schemeClr val="accent6"/>
          </a:solidFill>
          <a:ln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明朝 Medium" panose="02020500000000000000" pitchFamily="17" charset="-128"/>
                <a:ea typeface="BIZ UD明朝 Medium" panose="02020500000000000000" pitchFamily="17" charset="-128"/>
              </a:rPr>
              <a:t>事業開始</a:t>
            </a:r>
          </a:p>
        </p:txBody>
      </p:sp>
      <p:sp>
        <p:nvSpPr>
          <p:cNvPr id="31" name="四角形: 角を丸くする 30">
            <a:extLst>
              <a:ext uri="{FF2B5EF4-FFF2-40B4-BE49-F238E27FC236}">
                <a16:creationId xmlns:a16="http://schemas.microsoft.com/office/drawing/2014/main" id="{D6BE36F3-E2D4-46B5-84DD-06414159AB39}"/>
              </a:ext>
            </a:extLst>
          </p:cNvPr>
          <p:cNvSpPr/>
          <p:nvPr/>
        </p:nvSpPr>
        <p:spPr>
          <a:xfrm>
            <a:off x="485221" y="2534502"/>
            <a:ext cx="1622156" cy="275111"/>
          </a:xfrm>
          <a:prstGeom prst="roundRect">
            <a:avLst>
              <a:gd name="adj" fmla="val 48832"/>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認定基準の内容</a:t>
            </a:r>
          </a:p>
        </p:txBody>
      </p:sp>
      <p:sp>
        <p:nvSpPr>
          <p:cNvPr id="2" name="四角形: 角を丸くする 1">
            <a:extLst>
              <a:ext uri="{FF2B5EF4-FFF2-40B4-BE49-F238E27FC236}">
                <a16:creationId xmlns:a16="http://schemas.microsoft.com/office/drawing/2014/main" id="{F9F5D123-39A5-4FC6-AC95-B1DB4337BECA}"/>
              </a:ext>
            </a:extLst>
          </p:cNvPr>
          <p:cNvSpPr/>
          <p:nvPr/>
        </p:nvSpPr>
        <p:spPr>
          <a:xfrm>
            <a:off x="619884" y="3217891"/>
            <a:ext cx="6301281" cy="2381368"/>
          </a:xfrm>
          <a:prstGeom prst="roundRect">
            <a:avLst>
              <a:gd name="adj" fmla="val 8245"/>
            </a:avLst>
          </a:prstGeom>
          <a:solidFill>
            <a:srgbClr val="FDE8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25400" algn="l" defTabSz="914400" rtl="0" eaLnBrk="1" fontAlgn="auto" latinLnBrk="0" hangingPunct="1">
              <a:lnSpc>
                <a:spcPts val="1476"/>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（１）</a:t>
            </a:r>
            <a:r>
              <a:rPr kumimoji="1" lang="ja" altLang="en-US" sz="900" b="1"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就労訓練事業者に関する要件</a:t>
            </a:r>
          </a:p>
          <a:p>
            <a:pPr marL="0" marR="0" lvl="0" indent="25400" algn="l" defTabSz="914400" rtl="0" eaLnBrk="1" fontAlgn="auto" latinLnBrk="0" hangingPunct="1">
              <a:lnSpc>
                <a:spcPts val="1476"/>
              </a:lnSpc>
              <a:spcBef>
                <a:spcPts val="0"/>
              </a:spcBef>
              <a:spcAft>
                <a:spcPts val="0"/>
              </a:spcAft>
              <a:buClrTx/>
              <a:buSzTx/>
              <a:buFontTx/>
              <a:buNone/>
              <a:tabLst/>
              <a:defRPr/>
            </a:pPr>
            <a:r>
              <a:rPr kumimoji="1" lang="ja-JP" altLang="en-US" sz="900" i="0" u="none" strike="noStrike" kern="1200" cap="none" spc="0" normalizeH="0" baseline="0" noProof="0" dirty="0">
                <a:ln>
                  <a:noFill/>
                </a:ln>
                <a:solidFill>
                  <a:srgbClr val="58CBF4"/>
                </a:solidFill>
                <a:effectLst/>
                <a:uLnTx/>
                <a:uFillTx/>
                <a:latin typeface="HGSｺﾞｼｯｸM" panose="020B0600000000000000" pitchFamily="50" charset="-128"/>
                <a:ea typeface="HGSｺﾞｼｯｸM" panose="020B0600000000000000" pitchFamily="50" charset="-128"/>
              </a:rPr>
              <a:t>❶</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法人格を有すること。</a:t>
            </a:r>
            <a:endParaRPr kumimoji="1" lang="en-US" altLang="ja"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endParaRPr>
          </a:p>
          <a:p>
            <a:pPr marL="0" marR="0" lvl="0" indent="25400" algn="l" defTabSz="914400" rtl="0" eaLnBrk="1" fontAlgn="auto" latinLnBrk="0" hangingPunct="1">
              <a:lnSpc>
                <a:spcPts val="1476"/>
              </a:lnSpc>
              <a:spcBef>
                <a:spcPts val="0"/>
              </a:spcBef>
              <a:spcAft>
                <a:spcPts val="0"/>
              </a:spcAft>
              <a:buClrTx/>
              <a:buSzTx/>
              <a:buFontTx/>
              <a:buNone/>
              <a:tabLst/>
              <a:defRPr/>
            </a:pPr>
            <a:r>
              <a:rPr kumimoji="1" lang="ja-JP" altLang="en-US" sz="900" i="0" u="none" strike="noStrike" kern="1200" cap="none" spc="0" normalizeH="0" baseline="0" noProof="0" dirty="0">
                <a:ln>
                  <a:noFill/>
                </a:ln>
                <a:solidFill>
                  <a:srgbClr val="58CCF5"/>
                </a:solidFill>
                <a:effectLst/>
                <a:uLnTx/>
                <a:uFillTx/>
                <a:latin typeface="HGSｺﾞｼｯｸM" panose="020B0600000000000000" pitchFamily="50" charset="-128"/>
                <a:ea typeface="HGSｺﾞｼｯｸM" panose="020B0600000000000000" pitchFamily="50" charset="-128"/>
              </a:rPr>
              <a:t>❷</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就労訓練事業を健全に遂行するに足りる施設、人員及び財政的基礎を有すること。</a:t>
            </a:r>
            <a:endParaRPr kumimoji="1" lang="en-US" altLang="ja"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endParaRPr>
          </a:p>
          <a:p>
            <a:pPr marL="0" marR="0" lvl="0" indent="25400" algn="l" defTabSz="914400" rtl="0" eaLnBrk="1" fontAlgn="auto" latinLnBrk="0" hangingPunct="1">
              <a:lnSpc>
                <a:spcPts val="1476"/>
              </a:lnSpc>
              <a:spcBef>
                <a:spcPts val="0"/>
              </a:spcBef>
              <a:spcAft>
                <a:spcPts val="0"/>
              </a:spcAft>
              <a:buClrTx/>
              <a:buSzTx/>
              <a:buFontTx/>
              <a:buNone/>
              <a:tabLst/>
              <a:defRPr/>
            </a:pPr>
            <a:r>
              <a:rPr kumimoji="1" lang="ja-JP" altLang="en-US" sz="900" i="0" u="none" strike="noStrike" kern="1200" cap="none" spc="0" normalizeH="0" baseline="0" noProof="0" dirty="0">
                <a:ln>
                  <a:noFill/>
                </a:ln>
                <a:solidFill>
                  <a:srgbClr val="58CCF5"/>
                </a:solidFill>
                <a:effectLst/>
                <a:uLnTx/>
                <a:uFillTx/>
                <a:latin typeface="HGSｺﾞｼｯｸM" panose="020B0600000000000000" pitchFamily="50" charset="-128"/>
                <a:ea typeface="HGSｺﾞｼｯｸM" panose="020B0600000000000000" pitchFamily="50" charset="-128"/>
              </a:rPr>
              <a:t>❸</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自立相談支援機関のあっせんに応じ生活困窮者を受け入れること。</a:t>
            </a:r>
            <a:endParaRPr kumimoji="1" lang="en-US" altLang="ja"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endParaRPr>
          </a:p>
          <a:p>
            <a:pPr marL="0" marR="0" lvl="0" indent="25400" algn="l" defTabSz="914400" rtl="0" eaLnBrk="1" fontAlgn="auto" latinLnBrk="0" hangingPunct="1">
              <a:lnSpc>
                <a:spcPts val="1476"/>
              </a:lnSpc>
              <a:spcBef>
                <a:spcPts val="0"/>
              </a:spcBef>
              <a:spcAft>
                <a:spcPts val="0"/>
              </a:spcAft>
              <a:buClrTx/>
              <a:buSzTx/>
              <a:buFontTx/>
              <a:buNone/>
              <a:tabLst/>
              <a:defRPr/>
            </a:pPr>
            <a:r>
              <a:rPr kumimoji="1" lang="ja-JP" altLang="en-US" sz="900" i="0" u="none" strike="noStrike" kern="1200" cap="none" spc="0" normalizeH="0" baseline="0" noProof="0" dirty="0">
                <a:ln>
                  <a:noFill/>
                </a:ln>
                <a:solidFill>
                  <a:srgbClr val="58CCF5"/>
                </a:solidFill>
                <a:effectLst/>
                <a:uLnTx/>
                <a:uFillTx/>
                <a:latin typeface="HGSｺﾞｼｯｸM" panose="020B0600000000000000" pitchFamily="50" charset="-128"/>
                <a:ea typeface="HGSｺﾞｼｯｸM" panose="020B0600000000000000" pitchFamily="50" charset="-128"/>
              </a:rPr>
              <a:t>❹</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就労訓練事業の実施状況に関する情報の公開について必要な措置を講じること。</a:t>
            </a:r>
          </a:p>
          <a:p>
            <a:pPr marL="0" marR="0" lvl="0" indent="25400" algn="l" defTabSz="914400" rtl="0" eaLnBrk="1" fontAlgn="auto" latinLnBrk="0" hangingPunct="1">
              <a:lnSpc>
                <a:spcPts val="1476"/>
              </a:lnSpc>
              <a:spcBef>
                <a:spcPts val="0"/>
              </a:spcBef>
              <a:spcAft>
                <a:spcPts val="0"/>
              </a:spcAft>
              <a:buClrTx/>
              <a:buSzTx/>
              <a:buFontTx/>
              <a:buNone/>
              <a:tabLst/>
              <a:defRPr/>
            </a:pPr>
            <a:r>
              <a:rPr kumimoji="1" lang="ja-JP" altLang="en-US" sz="900" i="0" u="none" strike="noStrike" kern="1200" cap="none" spc="0" normalizeH="0" baseline="0" noProof="0" dirty="0">
                <a:ln>
                  <a:noFill/>
                </a:ln>
                <a:solidFill>
                  <a:srgbClr val="58CCF5"/>
                </a:solidFill>
                <a:effectLst/>
                <a:uLnTx/>
                <a:uFillTx/>
                <a:latin typeface="HGSｺﾞｼｯｸM" panose="020B0600000000000000" pitchFamily="50" charset="-128"/>
                <a:ea typeface="HGSｺﾞｼｯｸM" panose="020B0600000000000000" pitchFamily="50" charset="-128"/>
              </a:rPr>
              <a:t>❺</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次のいずれにも該当しない者であること。</a:t>
            </a:r>
          </a:p>
          <a:p>
            <a:pPr marL="360000" marR="0" lvl="0" indent="12700" algn="just" defTabSz="914400" rtl="0" eaLnBrk="1" fontAlgn="auto" latinLnBrk="0" hangingPunct="1">
              <a:lnSpc>
                <a:spcPts val="1476"/>
              </a:lnSpc>
              <a:spcBef>
                <a:spcPts val="0"/>
              </a:spcBef>
              <a:spcAft>
                <a:spcPts val="0"/>
              </a:spcAft>
              <a:buClrTx/>
              <a:buSzTx/>
              <a:buFontTx/>
              <a:buNone/>
              <a:tabLst/>
              <a:defRPr/>
            </a:pP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生活困窮者自立支援法その他の社会福祉に関する法律又は労働基準に関する法律の規定により、罰金以上の刑に処せられ、その執行を終わり、又は執行を受けることがなくなった日から起算して</a:t>
            </a:r>
            <a:r>
              <a:rPr kumimoji="1" lang="en-US" altLang="ja"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5</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年を経過しない者</a:t>
            </a:r>
          </a:p>
          <a:p>
            <a:pPr marL="360000" marR="0" lvl="0" indent="12700" algn="just" defTabSz="914400" rtl="0" eaLnBrk="1" fontAlgn="auto" latinLnBrk="0" hangingPunct="1">
              <a:lnSpc>
                <a:spcPts val="1476"/>
              </a:lnSpc>
              <a:spcBef>
                <a:spcPts val="0"/>
              </a:spcBef>
              <a:spcAft>
                <a:spcPts val="0"/>
              </a:spcAft>
              <a:buClrTx/>
              <a:buSzTx/>
              <a:buFontTx/>
              <a:buNone/>
              <a:tabLst/>
              <a:defRPr/>
            </a:pP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就労訓練事業の認定の取消しを受け、当該取消しの日から起算して</a:t>
            </a:r>
            <a:r>
              <a:rPr kumimoji="1" lang="en-US" altLang="ja"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5</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年を経過しない者</a:t>
            </a:r>
          </a:p>
          <a:p>
            <a:pPr marL="360000" marR="0" lvl="0" indent="12700" algn="just" defTabSz="914400" rtl="0" eaLnBrk="1" fontAlgn="auto" latinLnBrk="0" hangingPunct="1">
              <a:lnSpc>
                <a:spcPts val="1476"/>
              </a:lnSpc>
              <a:spcBef>
                <a:spcPts val="0"/>
              </a:spcBef>
              <a:spcAft>
                <a:spcPts val="980"/>
              </a:spcAft>
              <a:buClrTx/>
              <a:buSzTx/>
              <a:buFontTx/>
              <a:buNone/>
              <a:tabLst/>
              <a:defRPr/>
            </a:pPr>
            <a:r>
              <a:rPr kumimoji="1" lang="ja-JP"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暴力</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団員による不当な行為の防止等に関する法律に規定する暴力団員若しくは暴力団員でなくなった日から</a:t>
            </a:r>
            <a:r>
              <a:rPr kumimoji="1" lang="en-US" altLang="ja"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5</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年を経過しない者</a:t>
            </a:r>
            <a:r>
              <a:rPr kumimoji="1" lang="en-US" altLang="ja"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以下「暴力団員等」</a:t>
            </a:r>
            <a:r>
              <a:rPr kumimoji="1" lang="en-US" altLang="ja"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がその事業活動を支配する者又は</a:t>
            </a:r>
            <a:r>
              <a:rPr kumimoji="1" lang="ja-JP"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暴力</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団員等をその業務に従事させ、若しくは当該業務の補助者と</a:t>
            </a:r>
            <a:r>
              <a:rPr kumimoji="1" lang="ja-JP"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して</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使用するおそれのある者</a:t>
            </a:r>
            <a:r>
              <a:rPr kumimoji="1" lang="ja-JP"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　</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等</a:t>
            </a:r>
          </a:p>
        </p:txBody>
      </p:sp>
      <p:sp>
        <p:nvSpPr>
          <p:cNvPr id="3" name="四角形: 角を丸くする 2">
            <a:extLst>
              <a:ext uri="{FF2B5EF4-FFF2-40B4-BE49-F238E27FC236}">
                <a16:creationId xmlns:a16="http://schemas.microsoft.com/office/drawing/2014/main" id="{A7AE9EBE-93B6-4896-BD58-2D1C1FB17EB7}"/>
              </a:ext>
            </a:extLst>
          </p:cNvPr>
          <p:cNvSpPr/>
          <p:nvPr/>
        </p:nvSpPr>
        <p:spPr>
          <a:xfrm>
            <a:off x="619885" y="5612889"/>
            <a:ext cx="6301280" cy="2023957"/>
          </a:xfrm>
          <a:prstGeom prst="roundRect">
            <a:avLst>
              <a:gd name="adj" fmla="val 6443"/>
            </a:avLst>
          </a:prstGeom>
          <a:solidFill>
            <a:srgbClr val="FDE8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25400" algn="l" defTabSz="914400" rtl="0" eaLnBrk="1" fontAlgn="auto" latinLnBrk="0" hangingPunct="1">
              <a:lnSpc>
                <a:spcPts val="1459"/>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（２）</a:t>
            </a:r>
            <a:r>
              <a:rPr kumimoji="1" lang="ja" altLang="en-US" sz="900" b="1"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就労等の支援に関する要件</a:t>
            </a:r>
          </a:p>
          <a:p>
            <a:pPr marL="180000" marR="0" lvl="0" indent="-108000" algn="just" defTabSz="914400" rtl="0" eaLnBrk="1" fontAlgn="auto" latinLnBrk="0" hangingPunct="1">
              <a:lnSpc>
                <a:spcPts val="1459"/>
              </a:lnSpc>
              <a:spcBef>
                <a:spcPts val="0"/>
              </a:spcBef>
              <a:spcAft>
                <a:spcPts val="0"/>
              </a:spcAft>
              <a:buClrTx/>
              <a:buSzTx/>
              <a:buFontTx/>
              <a:buNone/>
              <a:tabLst/>
              <a:defRPr/>
            </a:pPr>
            <a:r>
              <a:rPr kumimoji="1" lang="ja-JP" altLang="en-US" sz="900" i="0" u="none" strike="noStrike" kern="1200" cap="none" spc="0" normalizeH="0" baseline="0" noProof="0" dirty="0">
                <a:ln>
                  <a:noFill/>
                </a:ln>
                <a:solidFill>
                  <a:srgbClr val="58CCF5"/>
                </a:solidFill>
                <a:effectLst/>
                <a:uLnTx/>
                <a:uFillTx/>
                <a:latin typeface="HGSｺﾞｼｯｸM" panose="020B0600000000000000" pitchFamily="50" charset="-128"/>
                <a:ea typeface="HGSｺﾞｼｯｸM" panose="020B0600000000000000" pitchFamily="50" charset="-128"/>
              </a:rPr>
              <a:t>●</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就労訓練事業を利用する生活困窮者に対し、就労の機会を提供するとともに、就労等の支援のため、次に掲げる措置を講じること。</a:t>
            </a:r>
            <a:endParaRPr kumimoji="1" lang="en-US" altLang="ja"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endParaRPr>
          </a:p>
          <a:p>
            <a:pPr marL="180000" marR="0" lvl="0" indent="-108000" algn="just" defTabSz="914400" rtl="0" eaLnBrk="1" fontAlgn="auto" latinLnBrk="0" hangingPunct="1">
              <a:lnSpc>
                <a:spcPts val="1459"/>
              </a:lnSpc>
              <a:spcBef>
                <a:spcPts val="0"/>
              </a:spcBef>
              <a:spcAft>
                <a:spcPts val="0"/>
              </a:spcAft>
              <a:buClrTx/>
              <a:buSzTx/>
              <a:buFontTx/>
              <a:buNone/>
              <a:tabLst/>
              <a:defRPr/>
            </a:pPr>
            <a:r>
              <a:rPr kumimoji="1" lang="ja-JP" altLang="en-US" sz="900" i="0" u="none" strike="noStrike" kern="1200" cap="none" spc="0" normalizeH="0" baseline="0" noProof="0" dirty="0">
                <a:ln>
                  <a:noFill/>
                </a:ln>
                <a:solidFill>
                  <a:srgbClr val="58CCF5"/>
                </a:solidFill>
                <a:effectLst/>
                <a:uLnTx/>
                <a:uFillTx/>
                <a:latin typeface="HGSｺﾞｼｯｸM" panose="020B0600000000000000" pitchFamily="50" charset="-128"/>
                <a:ea typeface="HGSｺﾞｼｯｸM" panose="020B0600000000000000" pitchFamily="50" charset="-128"/>
              </a:rPr>
              <a:t>❶❷</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に掲げる就労訓練事業を利用する生活困窮者に対する就労等の支援に関する措置に係る責任者を配置すること。</a:t>
            </a:r>
          </a:p>
          <a:p>
            <a:pPr marL="180000" marR="0" lvl="0" indent="-108000" algn="just" defTabSz="914400" rtl="0" eaLnBrk="1" fontAlgn="auto" latinLnBrk="0" hangingPunct="1">
              <a:lnSpc>
                <a:spcPts val="1459"/>
              </a:lnSpc>
              <a:spcBef>
                <a:spcPts val="0"/>
              </a:spcBef>
              <a:spcAft>
                <a:spcPts val="0"/>
              </a:spcAft>
              <a:buClrTx/>
              <a:buSzTx/>
              <a:buFontTx/>
              <a:buNone/>
              <a:tabLst/>
              <a:defRPr/>
            </a:pPr>
            <a:r>
              <a:rPr kumimoji="1" lang="ja-JP" altLang="en-US" sz="900" i="0" u="none" strike="noStrike" kern="1200" cap="none" spc="0" normalizeH="0" baseline="0" noProof="0" dirty="0">
                <a:ln>
                  <a:noFill/>
                </a:ln>
                <a:solidFill>
                  <a:srgbClr val="58CCF5"/>
                </a:solidFill>
                <a:effectLst/>
                <a:uLnTx/>
                <a:uFillTx/>
                <a:latin typeface="HGSｺﾞｼｯｸM" panose="020B0600000000000000" pitchFamily="50" charset="-128"/>
                <a:ea typeface="HGSｺﾞｼｯｸM" panose="020B0600000000000000" pitchFamily="50" charset="-128"/>
              </a:rPr>
              <a:t>❷</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就労訓練事業を利用する生活困窮者に対する就労等の支援に関する措置と</a:t>
            </a:r>
            <a:r>
              <a:rPr kumimoji="1" lang="ja-JP"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し</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て、次に掲げるものを行うこと。</a:t>
            </a:r>
            <a:endParaRPr kumimoji="1" lang="en-US" altLang="ja"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endParaRPr>
          </a:p>
          <a:p>
            <a:pPr marL="200728" marR="0" lvl="0" indent="-101600" algn="just" defTabSz="914400" rtl="0" eaLnBrk="1" fontAlgn="auto" latinLnBrk="0" hangingPunct="1">
              <a:lnSpc>
                <a:spcPts val="1459"/>
              </a:lnSpc>
              <a:spcBef>
                <a:spcPts val="0"/>
              </a:spcBef>
              <a:spcAft>
                <a:spcPts val="0"/>
              </a:spcAft>
              <a:buClrTx/>
              <a:buSzTx/>
              <a:buFontTx/>
              <a:buNone/>
              <a:tabLst/>
              <a:defRPr/>
            </a:pPr>
            <a:r>
              <a:rPr kumimoji="1" lang="ja-JP"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　　</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就労訓練事業を利用する生活困窮者に対する就労等の支援に関する計画を策定すること。</a:t>
            </a:r>
          </a:p>
          <a:p>
            <a:pPr marL="200728" marR="0" lvl="0" indent="12700" algn="just" defTabSz="914400" rtl="0" eaLnBrk="1" fontAlgn="auto" latinLnBrk="0" hangingPunct="1">
              <a:lnSpc>
                <a:spcPts val="1459"/>
              </a:lnSpc>
              <a:spcBef>
                <a:spcPts val="0"/>
              </a:spcBef>
              <a:spcAft>
                <a:spcPts val="0"/>
              </a:spcAft>
              <a:buClrTx/>
              <a:buSzTx/>
              <a:buFontTx/>
              <a:buNone/>
              <a:tabLst/>
              <a:defRPr/>
            </a:pPr>
            <a:r>
              <a:rPr kumimoji="1" lang="ja-JP"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　</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就労訓練事業を利用する生活困窮者の就労等の状況を把握し、必要な相談、指導及び助言を行うこと。</a:t>
            </a:r>
            <a:endParaRPr kumimoji="1" lang="en-US" altLang="ja"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endParaRPr>
          </a:p>
          <a:p>
            <a:pPr marL="200728" marR="0" lvl="0" indent="12700" algn="just" defTabSz="914400" rtl="0" eaLnBrk="1" fontAlgn="auto" latinLnBrk="0" hangingPunct="1">
              <a:lnSpc>
                <a:spcPts val="1459"/>
              </a:lnSpc>
              <a:spcBef>
                <a:spcPts val="0"/>
              </a:spcBef>
              <a:spcAft>
                <a:spcPts val="0"/>
              </a:spcAft>
              <a:buClrTx/>
              <a:buSzTx/>
              <a:buFontTx/>
              <a:buNone/>
              <a:tabLst/>
              <a:defRPr/>
            </a:pPr>
            <a:r>
              <a:rPr kumimoji="1" lang="ja-JP"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　自立</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相談支援機関その他の関係者と連絡調整を行うこと。</a:t>
            </a:r>
            <a:endParaRPr kumimoji="1" lang="en-US" altLang="ja"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endParaRPr>
          </a:p>
          <a:p>
            <a:pPr marL="200728" marR="0" lvl="0" indent="12700" algn="just" defTabSz="914400" rtl="0" eaLnBrk="1" fontAlgn="auto" latinLnBrk="0" hangingPunct="1">
              <a:lnSpc>
                <a:spcPts val="1459"/>
              </a:lnSpc>
              <a:spcBef>
                <a:spcPts val="0"/>
              </a:spcBef>
              <a:spcAft>
                <a:spcPts val="0"/>
              </a:spcAft>
              <a:buClrTx/>
              <a:buSzTx/>
              <a:buFontTx/>
              <a:buNone/>
              <a:tabLst/>
              <a:defRPr/>
            </a:pPr>
            <a:r>
              <a:rPr kumimoji="1" lang="ja-JP"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　</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アからウまでに掲げるもののほか、就労訓練事業を利用する生活困窮者に対する支援について必要な措置を講</a:t>
            </a:r>
            <a:endParaRPr kumimoji="1" lang="en-US" altLang="ja"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endParaRPr>
          </a:p>
          <a:p>
            <a:pPr marL="200728" marR="0" lvl="0" indent="12700" algn="just" defTabSz="914400" rtl="0" eaLnBrk="1" fontAlgn="auto" latinLnBrk="0" hangingPunct="1">
              <a:lnSpc>
                <a:spcPts val="1459"/>
              </a:lnSpc>
              <a:spcBef>
                <a:spcPts val="0"/>
              </a:spcBef>
              <a:spcAft>
                <a:spcPts val="0"/>
              </a:spcAft>
              <a:buClrTx/>
              <a:buSzTx/>
              <a:buFontTx/>
              <a:buNone/>
              <a:tabLst/>
              <a:defRPr/>
            </a:pPr>
            <a:r>
              <a:rPr kumimoji="1" lang="ja-JP"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　じ</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ること。</a:t>
            </a:r>
          </a:p>
        </p:txBody>
      </p:sp>
      <p:sp>
        <p:nvSpPr>
          <p:cNvPr id="4" name="四角形: 角を丸くする 3">
            <a:extLst>
              <a:ext uri="{FF2B5EF4-FFF2-40B4-BE49-F238E27FC236}">
                <a16:creationId xmlns:a16="http://schemas.microsoft.com/office/drawing/2014/main" id="{8F0A616D-435F-4C1B-B840-C759BC04F2B4}"/>
              </a:ext>
            </a:extLst>
          </p:cNvPr>
          <p:cNvSpPr/>
          <p:nvPr/>
        </p:nvSpPr>
        <p:spPr>
          <a:xfrm>
            <a:off x="608637" y="7661307"/>
            <a:ext cx="6301282" cy="617050"/>
          </a:xfrm>
          <a:prstGeom prst="roundRect">
            <a:avLst/>
          </a:prstGeom>
          <a:solidFill>
            <a:srgbClr val="FDE8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25400" algn="l" defTabSz="914400" rtl="0" eaLnBrk="1" fontAlgn="auto" latinLnBrk="0" hangingPunct="1">
              <a:lnSpc>
                <a:spcPts val="1459"/>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（３）</a:t>
            </a:r>
            <a:r>
              <a:rPr kumimoji="1" lang="ja" altLang="en-US" sz="900" b="1"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安全衛生に関する要件</a:t>
            </a:r>
          </a:p>
          <a:p>
            <a:pPr marL="180000" marR="0" lvl="0" indent="-108000" algn="just" defTabSz="914400" rtl="0" eaLnBrk="1" fontAlgn="auto" latinLnBrk="0" hangingPunct="1">
              <a:lnSpc>
                <a:spcPts val="1440"/>
              </a:lnSpc>
              <a:spcBef>
                <a:spcPts val="0"/>
              </a:spcBef>
              <a:spcAft>
                <a:spcPts val="0"/>
              </a:spcAft>
              <a:buClrTx/>
              <a:buSzTx/>
              <a:buFontTx/>
              <a:buNone/>
              <a:tabLst/>
              <a:defRPr/>
            </a:pPr>
            <a:r>
              <a:rPr kumimoji="1" lang="ja-JP" altLang="en-US" sz="900" i="0" u="none" strike="noStrike" kern="1200" cap="none" spc="0" normalizeH="0" baseline="0" noProof="0" dirty="0">
                <a:ln>
                  <a:noFill/>
                </a:ln>
                <a:solidFill>
                  <a:srgbClr val="58CCF5"/>
                </a:solidFill>
                <a:effectLst/>
                <a:uLnTx/>
                <a:uFillTx/>
                <a:latin typeface="HGSｺﾞｼｯｸM" panose="020B0600000000000000" pitchFamily="50" charset="-128"/>
                <a:ea typeface="HGSｺﾞｼｯｸM" panose="020B0600000000000000" pitchFamily="50" charset="-128"/>
              </a:rPr>
              <a:t>●</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非雇用型の利用者の安全衛生その他の作業条件について、労働基準法及び労働安全衛生法の規定に準ずる取扱いをすること。</a:t>
            </a:r>
          </a:p>
        </p:txBody>
      </p:sp>
      <p:sp>
        <p:nvSpPr>
          <p:cNvPr id="5" name="四角形: 角を丸くする 4">
            <a:extLst>
              <a:ext uri="{FF2B5EF4-FFF2-40B4-BE49-F238E27FC236}">
                <a16:creationId xmlns:a16="http://schemas.microsoft.com/office/drawing/2014/main" id="{6E48784A-D734-4C45-845B-4AE0AA97E023}"/>
              </a:ext>
            </a:extLst>
          </p:cNvPr>
          <p:cNvSpPr/>
          <p:nvPr/>
        </p:nvSpPr>
        <p:spPr>
          <a:xfrm>
            <a:off x="608636" y="8300213"/>
            <a:ext cx="6301281" cy="503509"/>
          </a:xfrm>
          <a:prstGeom prst="roundRect">
            <a:avLst>
              <a:gd name="adj" fmla="val 20370"/>
            </a:avLst>
          </a:prstGeom>
          <a:solidFill>
            <a:srgbClr val="FDE8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25400" algn="l" defTabSz="914400" rtl="0" eaLnBrk="1" fontAlgn="auto" latinLnBrk="0" hangingPunct="1">
              <a:lnSpc>
                <a:spcPct val="100000"/>
              </a:lnSpc>
              <a:spcBef>
                <a:spcPts val="0"/>
              </a:spcBef>
              <a:spcAft>
                <a:spcPts val="350"/>
              </a:spcAft>
              <a:buClrTx/>
              <a:buSzTx/>
              <a:buFontTx/>
              <a:buNone/>
              <a:tabLst/>
              <a:defRPr/>
            </a:pPr>
            <a:r>
              <a:rPr kumimoji="1" lang="ja-JP" altLang="en-US" sz="900" b="1"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（４）</a:t>
            </a:r>
            <a:r>
              <a:rPr kumimoji="1" lang="ja" altLang="en-US" sz="900" b="1"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災害補償に関する要件</a:t>
            </a:r>
          </a:p>
          <a:p>
            <a:pPr marL="83380" marR="0" lvl="0" indent="12700" algn="just" defTabSz="914400" rtl="0" eaLnBrk="1" fontAlgn="auto" latinLnBrk="0" hangingPunct="1">
              <a:lnSpc>
                <a:spcPct val="100000"/>
              </a:lnSpc>
              <a:spcBef>
                <a:spcPts val="0"/>
              </a:spcBef>
              <a:spcAft>
                <a:spcPts val="0"/>
              </a:spcAft>
              <a:buClrTx/>
              <a:buSzTx/>
              <a:buFontTx/>
              <a:buNone/>
              <a:tabLst/>
              <a:defRPr/>
            </a:pPr>
            <a:r>
              <a:rPr kumimoji="1" lang="ja-JP" altLang="en-US" sz="900" i="0" u="none" strike="noStrike" kern="1200" cap="none" spc="0" normalizeH="0" baseline="0" noProof="0" dirty="0">
                <a:ln>
                  <a:noFill/>
                </a:ln>
                <a:solidFill>
                  <a:srgbClr val="58CCF5"/>
                </a:solidFill>
                <a:effectLst/>
                <a:uLnTx/>
                <a:uFillTx/>
                <a:latin typeface="HGSｺﾞｼｯｸM" panose="020B0600000000000000" pitchFamily="50" charset="-128"/>
                <a:ea typeface="HGSｺﾞｼｯｸM" panose="020B0600000000000000" pitchFamily="50" charset="-128"/>
              </a:rPr>
              <a:t>●</a:t>
            </a:r>
            <a:r>
              <a:rPr kumimoji="1" lang="ja" altLang="en-US" sz="90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rPr>
              <a:t>非雇用型の利用者が就労訓練事業において災害を被った場合の補償のために、必要な措置を講じること。</a:t>
            </a:r>
          </a:p>
        </p:txBody>
      </p:sp>
      <p:sp>
        <p:nvSpPr>
          <p:cNvPr id="8" name="楕円 7">
            <a:extLst>
              <a:ext uri="{FF2B5EF4-FFF2-40B4-BE49-F238E27FC236}">
                <a16:creationId xmlns:a16="http://schemas.microsoft.com/office/drawing/2014/main" id="{43BEF47F-7BFA-4552-8539-6DB9AA4838C8}"/>
              </a:ext>
            </a:extLst>
          </p:cNvPr>
          <p:cNvSpPr/>
          <p:nvPr/>
        </p:nvSpPr>
        <p:spPr>
          <a:xfrm>
            <a:off x="943244" y="6666882"/>
            <a:ext cx="120204" cy="145857"/>
          </a:xfrm>
          <a:prstGeom prst="ellipse">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t>ア</a:t>
            </a:r>
          </a:p>
        </p:txBody>
      </p:sp>
      <p:sp>
        <p:nvSpPr>
          <p:cNvPr id="32" name="楕円 31">
            <a:extLst>
              <a:ext uri="{FF2B5EF4-FFF2-40B4-BE49-F238E27FC236}">
                <a16:creationId xmlns:a16="http://schemas.microsoft.com/office/drawing/2014/main" id="{DC09529E-55FF-476D-9EC7-DB51FBEB4898}"/>
              </a:ext>
            </a:extLst>
          </p:cNvPr>
          <p:cNvSpPr/>
          <p:nvPr/>
        </p:nvSpPr>
        <p:spPr>
          <a:xfrm>
            <a:off x="940283" y="6870749"/>
            <a:ext cx="120204" cy="145857"/>
          </a:xfrm>
          <a:prstGeom prst="ellipse">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t>イ</a:t>
            </a:r>
          </a:p>
        </p:txBody>
      </p:sp>
      <p:sp>
        <p:nvSpPr>
          <p:cNvPr id="33" name="楕円 32">
            <a:extLst>
              <a:ext uri="{FF2B5EF4-FFF2-40B4-BE49-F238E27FC236}">
                <a16:creationId xmlns:a16="http://schemas.microsoft.com/office/drawing/2014/main" id="{45CE935D-7996-48D6-B5A8-09847C73B1A0}"/>
              </a:ext>
            </a:extLst>
          </p:cNvPr>
          <p:cNvSpPr/>
          <p:nvPr/>
        </p:nvSpPr>
        <p:spPr>
          <a:xfrm>
            <a:off x="947781" y="7061656"/>
            <a:ext cx="120204" cy="145857"/>
          </a:xfrm>
          <a:prstGeom prst="ellipse">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t>ウ</a:t>
            </a:r>
          </a:p>
        </p:txBody>
      </p:sp>
      <p:sp>
        <p:nvSpPr>
          <p:cNvPr id="34" name="楕円 33">
            <a:extLst>
              <a:ext uri="{FF2B5EF4-FFF2-40B4-BE49-F238E27FC236}">
                <a16:creationId xmlns:a16="http://schemas.microsoft.com/office/drawing/2014/main" id="{6D442865-7284-4823-9F38-3B1BE1225519}"/>
              </a:ext>
            </a:extLst>
          </p:cNvPr>
          <p:cNvSpPr/>
          <p:nvPr/>
        </p:nvSpPr>
        <p:spPr>
          <a:xfrm>
            <a:off x="947781" y="7252563"/>
            <a:ext cx="120204" cy="145857"/>
          </a:xfrm>
          <a:prstGeom prst="ellipse">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t>エ</a:t>
            </a:r>
          </a:p>
        </p:txBody>
      </p:sp>
      <p:sp>
        <p:nvSpPr>
          <p:cNvPr id="35" name="楕円 34">
            <a:extLst>
              <a:ext uri="{FF2B5EF4-FFF2-40B4-BE49-F238E27FC236}">
                <a16:creationId xmlns:a16="http://schemas.microsoft.com/office/drawing/2014/main" id="{A7933891-201E-463C-B8E7-39E8792D977B}"/>
              </a:ext>
            </a:extLst>
          </p:cNvPr>
          <p:cNvSpPr/>
          <p:nvPr/>
        </p:nvSpPr>
        <p:spPr>
          <a:xfrm>
            <a:off x="968671" y="4468525"/>
            <a:ext cx="120204" cy="145857"/>
          </a:xfrm>
          <a:prstGeom prst="ellipse">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t>ア</a:t>
            </a:r>
          </a:p>
        </p:txBody>
      </p:sp>
      <p:sp>
        <p:nvSpPr>
          <p:cNvPr id="36" name="楕円 35">
            <a:extLst>
              <a:ext uri="{FF2B5EF4-FFF2-40B4-BE49-F238E27FC236}">
                <a16:creationId xmlns:a16="http://schemas.microsoft.com/office/drawing/2014/main" id="{B233425B-872A-4140-8E6B-500BB6B00663}"/>
              </a:ext>
            </a:extLst>
          </p:cNvPr>
          <p:cNvSpPr/>
          <p:nvPr/>
        </p:nvSpPr>
        <p:spPr>
          <a:xfrm>
            <a:off x="963168" y="4841794"/>
            <a:ext cx="120204" cy="145857"/>
          </a:xfrm>
          <a:prstGeom prst="ellipse">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t>イ</a:t>
            </a:r>
          </a:p>
        </p:txBody>
      </p:sp>
      <p:sp>
        <p:nvSpPr>
          <p:cNvPr id="37" name="楕円 36">
            <a:extLst>
              <a:ext uri="{FF2B5EF4-FFF2-40B4-BE49-F238E27FC236}">
                <a16:creationId xmlns:a16="http://schemas.microsoft.com/office/drawing/2014/main" id="{2FFE86E9-DEF3-4566-B453-6DBF11915D38}"/>
              </a:ext>
            </a:extLst>
          </p:cNvPr>
          <p:cNvSpPr/>
          <p:nvPr/>
        </p:nvSpPr>
        <p:spPr>
          <a:xfrm>
            <a:off x="963168" y="5062763"/>
            <a:ext cx="120204" cy="145857"/>
          </a:xfrm>
          <a:prstGeom prst="ellipse">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t>ウ</a:t>
            </a:r>
          </a:p>
        </p:txBody>
      </p:sp>
      <p:sp>
        <p:nvSpPr>
          <p:cNvPr id="39" name="四角形: 角を丸くする 38">
            <a:extLst>
              <a:ext uri="{FF2B5EF4-FFF2-40B4-BE49-F238E27FC236}">
                <a16:creationId xmlns:a16="http://schemas.microsoft.com/office/drawing/2014/main" id="{CACD70A8-E99A-46C2-BA9B-B3BDC1E7BA7F}"/>
              </a:ext>
            </a:extLst>
          </p:cNvPr>
          <p:cNvSpPr/>
          <p:nvPr/>
        </p:nvSpPr>
        <p:spPr>
          <a:xfrm>
            <a:off x="454063" y="9279919"/>
            <a:ext cx="6651542" cy="841615"/>
          </a:xfrm>
          <a:prstGeom prst="roundRect">
            <a:avLst>
              <a:gd name="adj" fmla="val 8164"/>
            </a:avLst>
          </a:prstGeom>
          <a:solidFill>
            <a:srgbClr val="FEF4E8"/>
          </a:solidFill>
          <a:ln>
            <a:solidFill>
              <a:srgbClr val="58CC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rgbClr val="58CCF5"/>
                </a:solidFill>
                <a:latin typeface="HGSｺﾞｼｯｸM" panose="020B0600000000000000" pitchFamily="50" charset="-128"/>
                <a:ea typeface="HGSｺﾞｼｯｸM" panose="020B0600000000000000" pitchFamily="50" charset="-128"/>
              </a:rPr>
              <a:t>　❶</a:t>
            </a:r>
            <a:r>
              <a:rPr kumimoji="1" lang="ja-JP" altLang="en-US" sz="900" dirty="0">
                <a:solidFill>
                  <a:schemeClr val="tx1"/>
                </a:solidFill>
                <a:latin typeface="HGSｺﾞｼｯｸM" panose="020B0600000000000000" pitchFamily="50" charset="-128"/>
                <a:ea typeface="HGSｺﾞｼｯｸM" panose="020B0600000000000000" pitchFamily="50" charset="-128"/>
              </a:rPr>
              <a:t>平面図や写真などの事業が行われる施設に関する書類、事業所概要や組織図などの事業の運営体制に関する書類、貸借対</a:t>
            </a:r>
            <a:endParaRPr kumimoji="1" lang="en-US" altLang="ja-JP" sz="900" dirty="0">
              <a:solidFill>
                <a:schemeClr val="tx1"/>
              </a:solidFill>
              <a:latin typeface="HGSｺﾞｼｯｸM" panose="020B0600000000000000" pitchFamily="50" charset="-128"/>
              <a:ea typeface="HGSｺﾞｼｯｸM" panose="020B0600000000000000" pitchFamily="50" charset="-128"/>
            </a:endParaRPr>
          </a:p>
          <a:p>
            <a:r>
              <a:rPr kumimoji="1" lang="ja-JP" altLang="en-US" sz="900" dirty="0">
                <a:solidFill>
                  <a:schemeClr val="tx1"/>
                </a:solidFill>
                <a:latin typeface="HGSｺﾞｼｯｸM" panose="020B0600000000000000" pitchFamily="50" charset="-128"/>
                <a:ea typeface="HGSｺﾞｼｯｸM" panose="020B0600000000000000" pitchFamily="50" charset="-128"/>
              </a:rPr>
              <a:t>　　照表や収支計算書など法人の財政的基盤に関する書類</a:t>
            </a:r>
            <a:endParaRPr kumimoji="1" lang="en-US" altLang="ja-JP" sz="900" dirty="0">
              <a:solidFill>
                <a:schemeClr val="tx1"/>
              </a:solidFill>
              <a:latin typeface="HGSｺﾞｼｯｸM" panose="020B0600000000000000" pitchFamily="50" charset="-128"/>
              <a:ea typeface="HGSｺﾞｼｯｸM" panose="020B0600000000000000" pitchFamily="50" charset="-128"/>
            </a:endParaRPr>
          </a:p>
          <a:p>
            <a:r>
              <a:rPr kumimoji="1" lang="ja-JP" altLang="en-US" sz="900" dirty="0">
                <a:solidFill>
                  <a:srgbClr val="58CCF5"/>
                </a:solidFill>
                <a:latin typeface="HGSｺﾞｼｯｸM" panose="020B0600000000000000" pitchFamily="50" charset="-128"/>
                <a:ea typeface="HGSｺﾞｼｯｸM" panose="020B0600000000000000" pitchFamily="50" charset="-128"/>
              </a:rPr>
              <a:t>　❷</a:t>
            </a:r>
            <a:r>
              <a:rPr kumimoji="1" lang="ja-JP" altLang="en-US" sz="900" dirty="0">
                <a:solidFill>
                  <a:schemeClr val="tx1"/>
                </a:solidFill>
                <a:latin typeface="HGSｺﾞｼｯｸM" panose="020B0600000000000000" pitchFamily="50" charset="-128"/>
                <a:ea typeface="HGSｺﾞｼｯｸM" panose="020B0600000000000000" pitchFamily="50" charset="-128"/>
              </a:rPr>
              <a:t>就労訓練事業を行う者の役員名簿</a:t>
            </a:r>
            <a:endParaRPr kumimoji="1" lang="en-US" altLang="ja-JP" sz="900" dirty="0">
              <a:solidFill>
                <a:schemeClr val="tx1"/>
              </a:solidFill>
              <a:latin typeface="HGSｺﾞｼｯｸM" panose="020B0600000000000000" pitchFamily="50" charset="-128"/>
              <a:ea typeface="HGSｺﾞｼｯｸM" panose="020B0600000000000000" pitchFamily="50" charset="-128"/>
            </a:endParaRPr>
          </a:p>
          <a:p>
            <a:r>
              <a:rPr kumimoji="1" lang="ja-JP" altLang="en-US" sz="900" dirty="0">
                <a:solidFill>
                  <a:srgbClr val="58CCF5"/>
                </a:solidFill>
                <a:latin typeface="HGSｺﾞｼｯｸM" panose="020B0600000000000000" pitchFamily="50" charset="-128"/>
                <a:ea typeface="HGSｺﾞｼｯｸM" panose="020B0600000000000000" pitchFamily="50" charset="-128"/>
              </a:rPr>
              <a:t>　❸</a:t>
            </a:r>
            <a:r>
              <a:rPr kumimoji="1" lang="ja-JP" altLang="en-US" sz="900" dirty="0">
                <a:solidFill>
                  <a:schemeClr val="tx1"/>
                </a:solidFill>
                <a:latin typeface="HGSｺﾞｼｯｸM" panose="020B0600000000000000" pitchFamily="50" charset="-128"/>
                <a:ea typeface="HGSｺﾞｼｯｸM" panose="020B0600000000000000" pitchFamily="50" charset="-128"/>
              </a:rPr>
              <a:t>誓約書</a:t>
            </a:r>
            <a:endParaRPr kumimoji="1" lang="en-US" altLang="ja-JP" sz="900" dirty="0">
              <a:solidFill>
                <a:schemeClr val="tx1"/>
              </a:solidFill>
              <a:latin typeface="HGSｺﾞｼｯｸM" panose="020B0600000000000000" pitchFamily="50" charset="-128"/>
              <a:ea typeface="HGSｺﾞｼｯｸM" panose="020B0600000000000000" pitchFamily="50" charset="-128"/>
            </a:endParaRPr>
          </a:p>
          <a:p>
            <a:r>
              <a:rPr kumimoji="1" lang="ja-JP" altLang="en-US" sz="900" dirty="0">
                <a:solidFill>
                  <a:srgbClr val="58CCF5"/>
                </a:solidFill>
                <a:latin typeface="HGSｺﾞｼｯｸM" panose="020B0600000000000000" pitchFamily="50" charset="-128"/>
                <a:ea typeface="HGSｺﾞｼｯｸM" panose="020B0600000000000000" pitchFamily="50" charset="-128"/>
              </a:rPr>
              <a:t>　❹</a:t>
            </a:r>
            <a:r>
              <a:rPr kumimoji="1" lang="ja-JP" altLang="en-US" sz="900" dirty="0">
                <a:solidFill>
                  <a:schemeClr val="tx1"/>
                </a:solidFill>
                <a:latin typeface="HGSｺﾞｼｯｸM" panose="020B0600000000000000" pitchFamily="50" charset="-128"/>
                <a:ea typeface="HGSｺﾞｼｯｸM" panose="020B0600000000000000" pitchFamily="50" charset="-128"/>
              </a:rPr>
              <a:t>その他管轄都道府県知事等が必要と認める書類</a:t>
            </a:r>
          </a:p>
        </p:txBody>
      </p:sp>
      <p:sp>
        <p:nvSpPr>
          <p:cNvPr id="40" name="四角形: 角を丸くする 39">
            <a:extLst>
              <a:ext uri="{FF2B5EF4-FFF2-40B4-BE49-F238E27FC236}">
                <a16:creationId xmlns:a16="http://schemas.microsoft.com/office/drawing/2014/main" id="{0AC11728-5B09-4198-9722-C8BF7178A5B1}"/>
              </a:ext>
            </a:extLst>
          </p:cNvPr>
          <p:cNvSpPr/>
          <p:nvPr/>
        </p:nvSpPr>
        <p:spPr>
          <a:xfrm>
            <a:off x="447471" y="9009979"/>
            <a:ext cx="1963781" cy="275111"/>
          </a:xfrm>
          <a:prstGeom prst="roundRect">
            <a:avLst>
              <a:gd name="adj" fmla="val 48832"/>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a:t>申請書に添付する書類</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BD0165AD-CFC0-4DBB-B16F-AD1CBFE711A5}"/>
              </a:ext>
            </a:extLst>
          </p:cNvPr>
          <p:cNvSpPr/>
          <p:nvPr/>
        </p:nvSpPr>
        <p:spPr>
          <a:xfrm>
            <a:off x="387290" y="994293"/>
            <a:ext cx="6688761" cy="7084232"/>
          </a:xfrm>
          <a:prstGeom prst="roundRect">
            <a:avLst>
              <a:gd name="adj" fmla="val 3112"/>
            </a:avLst>
          </a:prstGeom>
          <a:solidFill>
            <a:srgbClr val="FFFFCC"/>
          </a:solidFill>
          <a:ln>
            <a:solidFill>
              <a:srgbClr val="58CC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p:nvPicPr>
        <p:blipFill>
          <a:blip r:embed="rId2"/>
          <a:stretch>
            <a:fillRect/>
          </a:stretch>
        </p:blipFill>
        <p:spPr>
          <a:xfrm>
            <a:off x="387290" y="8669013"/>
            <a:ext cx="6688761" cy="1296259"/>
          </a:xfrm>
          <a:prstGeom prst="rect">
            <a:avLst/>
          </a:prstGeom>
        </p:spPr>
      </p:pic>
      <p:sp>
        <p:nvSpPr>
          <p:cNvPr id="6" name="四角形: 角を丸くする 5">
            <a:extLst>
              <a:ext uri="{FF2B5EF4-FFF2-40B4-BE49-F238E27FC236}">
                <a16:creationId xmlns:a16="http://schemas.microsoft.com/office/drawing/2014/main" id="{195CDA3E-87E6-4EC7-A495-D15184F8135D}"/>
              </a:ext>
            </a:extLst>
          </p:cNvPr>
          <p:cNvSpPr/>
          <p:nvPr/>
        </p:nvSpPr>
        <p:spPr>
          <a:xfrm>
            <a:off x="444153" y="415538"/>
            <a:ext cx="2618841" cy="500075"/>
          </a:xfrm>
          <a:prstGeom prst="roundRect">
            <a:avLst/>
          </a:prstGeom>
          <a:solidFill>
            <a:srgbClr val="58C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　よくある質問　　　　</a:t>
            </a:r>
          </a:p>
        </p:txBody>
      </p:sp>
      <p:sp>
        <p:nvSpPr>
          <p:cNvPr id="7" name="楕円 6">
            <a:extLst>
              <a:ext uri="{FF2B5EF4-FFF2-40B4-BE49-F238E27FC236}">
                <a16:creationId xmlns:a16="http://schemas.microsoft.com/office/drawing/2014/main" id="{29531CAD-DCF9-4AD8-BC96-B675BB57CD13}"/>
              </a:ext>
            </a:extLst>
          </p:cNvPr>
          <p:cNvSpPr/>
          <p:nvPr/>
        </p:nvSpPr>
        <p:spPr>
          <a:xfrm>
            <a:off x="1938524" y="460925"/>
            <a:ext cx="365760" cy="400508"/>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latin typeface="ＤＨＰ平成明朝体W7" panose="02020700000000000000" pitchFamily="18" charset="-128"/>
                <a:ea typeface="ＤＨＰ平成明朝体W7" panose="02020700000000000000" pitchFamily="18" charset="-128"/>
              </a:rPr>
              <a:t>Q</a:t>
            </a:r>
            <a:endParaRPr kumimoji="1" lang="ja-JP" altLang="en-US" sz="2000" dirty="0">
              <a:latin typeface="ＤＨＰ平成明朝体W7" panose="02020700000000000000" pitchFamily="18" charset="-128"/>
              <a:ea typeface="ＤＨＰ平成明朝体W7" panose="02020700000000000000" pitchFamily="18" charset="-128"/>
            </a:endParaRPr>
          </a:p>
        </p:txBody>
      </p:sp>
      <p:sp>
        <p:nvSpPr>
          <p:cNvPr id="8" name="楕円 7">
            <a:extLst>
              <a:ext uri="{FF2B5EF4-FFF2-40B4-BE49-F238E27FC236}">
                <a16:creationId xmlns:a16="http://schemas.microsoft.com/office/drawing/2014/main" id="{FF29B601-AB91-4D50-B178-01F6777639CB}"/>
              </a:ext>
            </a:extLst>
          </p:cNvPr>
          <p:cNvSpPr/>
          <p:nvPr/>
        </p:nvSpPr>
        <p:spPr>
          <a:xfrm>
            <a:off x="2322573" y="543099"/>
            <a:ext cx="292604" cy="2629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58CCF5"/>
                </a:solidFill>
              </a:rPr>
              <a:t>＆</a:t>
            </a:r>
          </a:p>
        </p:txBody>
      </p:sp>
      <p:sp>
        <p:nvSpPr>
          <p:cNvPr id="9" name="楕円 8">
            <a:extLst>
              <a:ext uri="{FF2B5EF4-FFF2-40B4-BE49-F238E27FC236}">
                <a16:creationId xmlns:a16="http://schemas.microsoft.com/office/drawing/2014/main" id="{0DAE10FB-C751-4717-A78C-49B5AFEA0857}"/>
              </a:ext>
            </a:extLst>
          </p:cNvPr>
          <p:cNvSpPr/>
          <p:nvPr/>
        </p:nvSpPr>
        <p:spPr>
          <a:xfrm>
            <a:off x="2633466" y="460925"/>
            <a:ext cx="365760" cy="400508"/>
          </a:xfrm>
          <a:prstGeom prst="ellipse">
            <a:avLst/>
          </a:prstGeom>
          <a:solidFill>
            <a:schemeClr val="accent6"/>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latin typeface="ＤＨＰ平成明朝体W7" panose="02020700000000000000" pitchFamily="18" charset="-128"/>
                <a:ea typeface="ＤＨＰ平成明朝体W7" panose="02020700000000000000" pitchFamily="18" charset="-128"/>
              </a:rPr>
              <a:t>A</a:t>
            </a:r>
            <a:endParaRPr kumimoji="1" lang="ja-JP" altLang="en-US" sz="2000" dirty="0">
              <a:latin typeface="ＤＨＰ平成明朝体W7" panose="02020700000000000000" pitchFamily="18" charset="-128"/>
              <a:ea typeface="ＤＨＰ平成明朝体W7" panose="02020700000000000000" pitchFamily="18" charset="-128"/>
            </a:endParaRPr>
          </a:p>
        </p:txBody>
      </p:sp>
      <p:sp>
        <p:nvSpPr>
          <p:cNvPr id="10" name="正方形/長方形 9">
            <a:extLst>
              <a:ext uri="{FF2B5EF4-FFF2-40B4-BE49-F238E27FC236}">
                <a16:creationId xmlns:a16="http://schemas.microsoft.com/office/drawing/2014/main" id="{DA268AE2-4838-4BCE-96D4-5C5581EDA35D}"/>
              </a:ext>
            </a:extLst>
          </p:cNvPr>
          <p:cNvSpPr/>
          <p:nvPr/>
        </p:nvSpPr>
        <p:spPr>
          <a:xfrm>
            <a:off x="203525" y="915115"/>
            <a:ext cx="4073199" cy="500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58944" marR="0" lvl="0" indent="-355600" algn="l" defTabSz="914400" rtl="0" eaLnBrk="1" fontAlgn="auto" latinLnBrk="0" hangingPunct="1">
              <a:lnSpc>
                <a:spcPts val="2184"/>
              </a:lnSpc>
              <a:spcBef>
                <a:spcPts val="0"/>
              </a:spcBef>
              <a:spcAft>
                <a:spcPts val="350"/>
              </a:spcAft>
              <a:buClrTx/>
              <a:buSzTx/>
              <a:buFontTx/>
              <a:buNone/>
              <a:tabLst/>
              <a:defRPr/>
            </a:pPr>
            <a:r>
              <a:rPr kumimoji="1" lang="en-US" altLang="ja-JP" sz="1600" b="1" i="0" u="none" strike="noStrike" kern="1200" cap="small" spc="0" normalizeH="0" baseline="0" noProof="0" dirty="0">
                <a:ln>
                  <a:noFill/>
                </a:ln>
                <a:solidFill>
                  <a:srgbClr val="56CAF5"/>
                </a:solidFill>
                <a:effectLst/>
                <a:uLnTx/>
                <a:uFillTx/>
                <a:latin typeface="ＤＨＰ平成明朝体W7" panose="02020700000000000000" pitchFamily="18" charset="-128"/>
                <a:ea typeface="ＤＨＰ平成明朝体W7" panose="02020700000000000000" pitchFamily="18" charset="-128"/>
              </a:rPr>
              <a:t>Q</a:t>
            </a:r>
            <a:r>
              <a:rPr kumimoji="1" lang="en-US" altLang="ja-JP" b="1" i="0" u="none" strike="noStrike" kern="1200" cap="small" spc="0" normalizeH="0" baseline="0" noProof="0" dirty="0">
                <a:ln>
                  <a:noFill/>
                </a:ln>
                <a:solidFill>
                  <a:srgbClr val="56CAF5"/>
                </a:solidFill>
                <a:effectLst/>
                <a:uLnTx/>
                <a:uFillTx/>
                <a:latin typeface="Arial"/>
                <a:ea typeface="+mn-ea"/>
                <a:cs typeface="+mn-cs"/>
              </a:rPr>
              <a:t>1</a:t>
            </a:r>
            <a:r>
              <a:rPr kumimoji="1" lang="ja-JP" altLang="en-US" b="1" i="0" u="none" strike="noStrike" kern="1200" cap="small" spc="0" normalizeH="0" baseline="0" noProof="0" dirty="0">
                <a:ln>
                  <a:noFill/>
                </a:ln>
                <a:solidFill>
                  <a:srgbClr val="56CAF5"/>
                </a:solidFill>
                <a:effectLst/>
                <a:uLnTx/>
                <a:uFillTx/>
                <a:latin typeface="Arial"/>
                <a:ea typeface="+mn-ea"/>
                <a:cs typeface="+mn-cs"/>
              </a:rPr>
              <a:t>．</a:t>
            </a:r>
            <a:r>
              <a:rPr kumimoji="1" lang="ja" altLang="en-US" sz="1600" b="1" i="0" u="none" strike="noStrike" kern="1200" cap="none" spc="0" normalizeH="0" baseline="0" noProof="0" dirty="0">
                <a:ln>
                  <a:noFill/>
                </a:ln>
                <a:solidFill>
                  <a:srgbClr val="56CAF5"/>
                </a:solidFill>
                <a:effectLst/>
                <a:uLnTx/>
                <a:uFillTx/>
                <a:latin typeface="HGSｺﾞｼｯｸM" panose="020B0600000000000000" pitchFamily="50" charset="-128"/>
                <a:ea typeface="HGSｺﾞｼｯｸM" panose="020B0600000000000000" pitchFamily="50" charset="-128"/>
              </a:rPr>
              <a:t>就労訓練事業者に対する支援は？</a:t>
            </a:r>
          </a:p>
        </p:txBody>
      </p:sp>
      <p:sp>
        <p:nvSpPr>
          <p:cNvPr id="11" name="正方形/長方形 10">
            <a:extLst>
              <a:ext uri="{FF2B5EF4-FFF2-40B4-BE49-F238E27FC236}">
                <a16:creationId xmlns:a16="http://schemas.microsoft.com/office/drawing/2014/main" id="{5806CA8C-FCEE-4B95-BAEF-0814239B1261}"/>
              </a:ext>
            </a:extLst>
          </p:cNvPr>
          <p:cNvSpPr/>
          <p:nvPr/>
        </p:nvSpPr>
        <p:spPr>
          <a:xfrm>
            <a:off x="444153" y="1281412"/>
            <a:ext cx="6670242" cy="16272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marR="287596" lvl="0" indent="0" algn="l" defTabSz="914400" rtl="0" eaLnBrk="1" fontAlgn="auto" latinLnBrk="0" hangingPunct="1">
              <a:lnSpc>
                <a:spcPts val="1548"/>
              </a:lnSpc>
              <a:spcBef>
                <a:spcPts val="0"/>
              </a:spcBef>
              <a:spcAft>
                <a:spcPts val="0"/>
              </a:spcAft>
              <a:buClrTx/>
              <a:buSzTx/>
              <a:buFontTx/>
              <a:buNone/>
              <a:tabLst/>
              <a:defRPr/>
            </a:pPr>
            <a:r>
              <a:rPr kumimoji="1" lang="ja-JP" altLang="en-US" sz="9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就労訓練事業は、民間事業者の自主事業であり、また、自立的な実施を促す観点から、運営費につ</a:t>
            </a:r>
            <a:r>
              <a:rPr kumimoji="1" lang="ja-JP"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い</a:t>
            </a:r>
            <a:r>
              <a:rPr kumimoji="1" lang="ja"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て自治体か ら補助を行うことはありません。ただし、固定資産税や不動産取得税等の非課税措置</a:t>
            </a:r>
            <a:r>
              <a:rPr kumimoji="1" lang="ja-JP"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（１／２）</a:t>
            </a:r>
            <a:r>
              <a:rPr kumimoji="1" lang="ja"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、事業立ち上げ時の経</a:t>
            </a:r>
            <a:r>
              <a:rPr kumimoji="1" lang="ja-JP"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費</a:t>
            </a:r>
            <a:r>
              <a:rPr kumimoji="1" lang="ja"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の補助、自治体による商品等の優先発注、研修の実施などのノウハウ提供等の支援が総合的に実施されます。 </a:t>
            </a:r>
            <a:r>
              <a:rPr kumimoji="1" lang="ja-JP"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endParaRPr kumimoji="1" lang="en-US" altLang="ja-JP"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360000" marR="287596" lvl="0" indent="0" algn="l" defTabSz="914400" rtl="0" eaLnBrk="1" fontAlgn="auto" latinLnBrk="0" hangingPunct="1">
              <a:lnSpc>
                <a:spcPts val="1548"/>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また、就労開始後も事業者に任せっきりにするのではなく、自立相談支援機関がしっかりフォローしますので、ご安心ください。</a:t>
            </a:r>
            <a:endParaRPr kumimoji="1" lang="en-US" altLang="ja"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760544" marR="0" lvl="0" indent="-88900" algn="l" defTabSz="914400" rtl="0" eaLnBrk="1" fontAlgn="auto" latinLnBrk="0" hangingPunct="1">
              <a:lnSpc>
                <a:spcPts val="1056"/>
              </a:lnSpc>
              <a:spcBef>
                <a:spcPts val="0"/>
              </a:spcBef>
              <a:spcAft>
                <a:spcPts val="0"/>
              </a:spcAft>
              <a:buClrTx/>
              <a:buSzTx/>
              <a:buFontTx/>
              <a:buNone/>
              <a:tabLst/>
              <a:defRPr/>
            </a:pPr>
            <a:r>
              <a:rPr kumimoji="1" lang="en-US" altLang="ja" sz="7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ja" altLang="en-US" sz="7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固定資産税、不動産取得税の非課税措置については、社会福祉法人や消費生活協同組合など</a:t>
            </a:r>
            <a:r>
              <a:rPr kumimoji="1" lang="en-US" altLang="ja" sz="7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en-US" altLang="ja-JP" sz="8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NPO</a:t>
            </a:r>
            <a:r>
              <a:rPr kumimoji="1" lang="ja" altLang="en-US" sz="7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法人、株式会社は含まれません。</a:t>
            </a:r>
            <a:r>
              <a:rPr kumimoji="1" lang="en-US" altLang="ja" sz="7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ja" altLang="en-US" sz="7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が</a:t>
            </a:r>
            <a:endParaRPr kumimoji="1" lang="en-US" altLang="ja" sz="7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760544" marR="0" lvl="0" indent="-88900" algn="l" defTabSz="914400" rtl="0" eaLnBrk="1" fontAlgn="auto" latinLnBrk="0" hangingPunct="1">
              <a:lnSpc>
                <a:spcPts val="1056"/>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10</a:t>
            </a:r>
            <a:r>
              <a:rPr kumimoji="1" lang="ja" altLang="en-US" sz="7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名以上の生活困窮者を受け入れ、第</a:t>
            </a:r>
            <a:r>
              <a:rPr kumimoji="1" lang="ja-JP" altLang="en-US" sz="7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２</a:t>
            </a:r>
            <a:r>
              <a:rPr kumimoji="1" lang="ja" altLang="en-US" sz="7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種社会福祉事業として実施する場合に限られます。</a:t>
            </a:r>
          </a:p>
          <a:p>
            <a:pPr marL="760544" marR="0" lvl="0" indent="-88900" algn="l" defTabSz="914400" rtl="0" eaLnBrk="1" fontAlgn="auto" latinLnBrk="0" hangingPunct="1">
              <a:lnSpc>
                <a:spcPts val="1056"/>
              </a:lnSpc>
              <a:spcBef>
                <a:spcPts val="0"/>
              </a:spcBef>
              <a:spcAft>
                <a:spcPts val="980"/>
              </a:spcAft>
              <a:buClrTx/>
              <a:buSzTx/>
              <a:buFontTx/>
              <a:buNone/>
              <a:tabLst/>
              <a:defRPr/>
            </a:pPr>
            <a:r>
              <a:rPr kumimoji="1" lang="en-US" altLang="ja" sz="7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ja" altLang="en-US" sz="7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支援の内容は地域によって異なりますので、自治体にお問い合わせください。</a:t>
            </a:r>
            <a:endParaRPr kumimoji="1" lang="ja"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2" name="正方形/長方形 11">
            <a:extLst>
              <a:ext uri="{FF2B5EF4-FFF2-40B4-BE49-F238E27FC236}">
                <a16:creationId xmlns:a16="http://schemas.microsoft.com/office/drawing/2014/main" id="{491A0C8F-82B6-4676-BB36-C29C19D735D7}"/>
              </a:ext>
            </a:extLst>
          </p:cNvPr>
          <p:cNvSpPr/>
          <p:nvPr/>
        </p:nvSpPr>
        <p:spPr>
          <a:xfrm>
            <a:off x="251035" y="2909972"/>
            <a:ext cx="5225839" cy="500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58944" marR="0" lvl="0" indent="-355600" algn="l" defTabSz="914400" rtl="0" eaLnBrk="1" fontAlgn="auto" latinLnBrk="0" hangingPunct="1">
              <a:lnSpc>
                <a:spcPts val="2184"/>
              </a:lnSpc>
              <a:spcBef>
                <a:spcPts val="0"/>
              </a:spcBef>
              <a:spcAft>
                <a:spcPts val="350"/>
              </a:spcAft>
              <a:buClrTx/>
              <a:buSzTx/>
              <a:buFontTx/>
              <a:buNone/>
              <a:tabLst/>
              <a:defRPr/>
            </a:pPr>
            <a:r>
              <a:rPr kumimoji="1" lang="en-US" altLang="ja-JP" sz="1600" b="1" i="0" u="none" strike="noStrike" kern="1200" cap="small" spc="0" normalizeH="0" baseline="0" noProof="0" dirty="0">
                <a:ln>
                  <a:noFill/>
                </a:ln>
                <a:solidFill>
                  <a:srgbClr val="56CAF5"/>
                </a:solidFill>
                <a:effectLst/>
                <a:uLnTx/>
                <a:uFillTx/>
                <a:latin typeface="ＤＨＰ平成明朝体W7" panose="02020700000000000000" pitchFamily="18" charset="-128"/>
                <a:ea typeface="ＤＨＰ平成明朝体W7" panose="02020700000000000000" pitchFamily="18" charset="-128"/>
              </a:rPr>
              <a:t>Q</a:t>
            </a:r>
            <a:r>
              <a:rPr kumimoji="1" lang="en-US" altLang="ja-JP" b="1" i="0" u="none" strike="noStrike" kern="1200" cap="small" spc="0" normalizeH="0" baseline="0" noProof="0" dirty="0">
                <a:ln>
                  <a:noFill/>
                </a:ln>
                <a:solidFill>
                  <a:srgbClr val="56CAF5"/>
                </a:solidFill>
                <a:effectLst/>
                <a:uLnTx/>
                <a:uFillTx/>
                <a:latin typeface="Arial" panose="020B0604020202020204" pitchFamily="34" charset="0"/>
                <a:ea typeface="HGSｺﾞｼｯｸM" panose="020B0600000000000000" pitchFamily="50" charset="-128"/>
                <a:cs typeface="Arial" panose="020B0604020202020204" pitchFamily="34" charset="0"/>
              </a:rPr>
              <a:t>2</a:t>
            </a:r>
            <a:r>
              <a:rPr kumimoji="1" lang="ja-JP" altLang="en-US" sz="1800" b="1" i="0" u="none" strike="noStrike" kern="1200" cap="small" spc="0" normalizeH="0" baseline="0" noProof="0" dirty="0">
                <a:ln>
                  <a:noFill/>
                </a:ln>
                <a:solidFill>
                  <a:srgbClr val="56CAF5"/>
                </a:solidFill>
                <a:effectLst/>
                <a:uLnTx/>
                <a:uFillTx/>
                <a:latin typeface="Arial"/>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56CAF5"/>
                </a:solidFill>
                <a:effectLst/>
                <a:uLnTx/>
                <a:uFillTx/>
                <a:latin typeface="HGSｺﾞｼｯｸM" panose="020B0600000000000000" pitchFamily="50" charset="-128"/>
                <a:ea typeface="HGSｺﾞｼｯｸM" panose="020B0600000000000000" pitchFamily="50" charset="-128"/>
              </a:rPr>
              <a:t>利用者の受け入れ期間に制限はあリますか？</a:t>
            </a:r>
          </a:p>
        </p:txBody>
      </p:sp>
      <p:sp>
        <p:nvSpPr>
          <p:cNvPr id="13" name="正方形/長方形 12">
            <a:extLst>
              <a:ext uri="{FF2B5EF4-FFF2-40B4-BE49-F238E27FC236}">
                <a16:creationId xmlns:a16="http://schemas.microsoft.com/office/drawing/2014/main" id="{7050A134-48C9-4A96-B6C4-4D6AEC05E104}"/>
              </a:ext>
            </a:extLst>
          </p:cNvPr>
          <p:cNvSpPr/>
          <p:nvPr/>
        </p:nvSpPr>
        <p:spPr>
          <a:xfrm>
            <a:off x="532414" y="3255585"/>
            <a:ext cx="6670242" cy="8159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marR="287596" lvl="0" indent="0" algn="l" defTabSz="914400" rtl="0" eaLnBrk="1" fontAlgn="auto" latinLnBrk="0" hangingPunct="1">
              <a:lnSpc>
                <a:spcPts val="1548"/>
              </a:lnSpc>
              <a:spcBef>
                <a:spcPts val="0"/>
              </a:spcBef>
              <a:spcAft>
                <a:spcPts val="0"/>
              </a:spcAft>
              <a:buClrTx/>
              <a:buSzTx/>
              <a:buFontTx/>
              <a:buNone/>
              <a:tabLst/>
              <a:defRPr/>
            </a:pPr>
            <a:r>
              <a:rPr kumimoji="1" lang="ja-JP" altLang="en-US" sz="9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利用者の受け入れ期間については、特段制限はありません。利用者が、その意欲や能力等に応じて常に適切な待遇を受けながら、非雇用型、雇用型、一般就労とステップアップしていけるよう、自立相談支援機関と連携しつつ、支援を行います。</a:t>
            </a:r>
          </a:p>
        </p:txBody>
      </p:sp>
      <p:sp>
        <p:nvSpPr>
          <p:cNvPr id="14" name="正方形/長方形 13">
            <a:extLst>
              <a:ext uri="{FF2B5EF4-FFF2-40B4-BE49-F238E27FC236}">
                <a16:creationId xmlns:a16="http://schemas.microsoft.com/office/drawing/2014/main" id="{F820A102-6779-4320-9B15-16145E46B7EF}"/>
              </a:ext>
            </a:extLst>
          </p:cNvPr>
          <p:cNvSpPr/>
          <p:nvPr/>
        </p:nvSpPr>
        <p:spPr>
          <a:xfrm>
            <a:off x="251036" y="4078749"/>
            <a:ext cx="6787796" cy="500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58944" marR="0" lvl="0" indent="-355600" algn="l" defTabSz="914400" rtl="0" eaLnBrk="1" fontAlgn="auto" latinLnBrk="0" hangingPunct="1">
              <a:lnSpc>
                <a:spcPts val="2184"/>
              </a:lnSpc>
              <a:spcBef>
                <a:spcPts val="0"/>
              </a:spcBef>
              <a:spcAft>
                <a:spcPts val="350"/>
              </a:spcAft>
              <a:buClrTx/>
              <a:buSzTx/>
              <a:buFontTx/>
              <a:buNone/>
              <a:tabLst/>
              <a:defRPr/>
            </a:pPr>
            <a:r>
              <a:rPr kumimoji="1" lang="en-US" altLang="ja-JP" sz="1600" b="1" i="0" u="none" strike="noStrike" kern="1200" cap="small" spc="0" normalizeH="0" baseline="0" noProof="0" dirty="0">
                <a:ln>
                  <a:noFill/>
                </a:ln>
                <a:solidFill>
                  <a:srgbClr val="56CAF5"/>
                </a:solidFill>
                <a:effectLst/>
                <a:uLnTx/>
                <a:uFillTx/>
                <a:latin typeface="ＤＨＰ平成明朝体W7" panose="02020700000000000000" pitchFamily="18" charset="-128"/>
                <a:ea typeface="ＤＨＰ平成明朝体W7" panose="02020700000000000000" pitchFamily="18" charset="-128"/>
              </a:rPr>
              <a:t>Q</a:t>
            </a:r>
            <a:r>
              <a:rPr kumimoji="1" lang="en-US" altLang="ja-JP" b="1" i="0" u="none" strike="noStrike" kern="1200" cap="small" spc="0" normalizeH="0" baseline="0" noProof="0" dirty="0">
                <a:ln>
                  <a:noFill/>
                </a:ln>
                <a:solidFill>
                  <a:srgbClr val="56CAF5"/>
                </a:solidFill>
                <a:effectLst/>
                <a:uLnTx/>
                <a:uFillTx/>
                <a:latin typeface="Arial" panose="020B0604020202020204" pitchFamily="34" charset="0"/>
                <a:ea typeface="HGSｺﾞｼｯｸM" panose="020B0600000000000000" pitchFamily="50" charset="-128"/>
                <a:cs typeface="Arial" panose="020B0604020202020204" pitchFamily="34" charset="0"/>
              </a:rPr>
              <a:t>3</a:t>
            </a:r>
            <a:r>
              <a:rPr kumimoji="1" lang="ja-JP" altLang="en-US" sz="1800" b="1" i="0" u="none" strike="noStrike" kern="1200" cap="small" spc="0" normalizeH="0" baseline="0" noProof="0" dirty="0">
                <a:ln>
                  <a:noFill/>
                </a:ln>
                <a:solidFill>
                  <a:srgbClr val="56CAF5"/>
                </a:solidFill>
                <a:effectLst/>
                <a:uLnTx/>
                <a:uFillTx/>
                <a:latin typeface="Arial"/>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56CAF5"/>
                </a:solidFill>
                <a:effectLst/>
                <a:uLnTx/>
                <a:uFillTx/>
                <a:latin typeface="HGSｺﾞｼｯｸM" panose="020B0600000000000000" pitchFamily="50" charset="-128"/>
                <a:ea typeface="HGSｺﾞｼｯｸM" panose="020B0600000000000000" pitchFamily="50" charset="-128"/>
              </a:rPr>
              <a:t>非雇用型の利用者について気をつけなければならないことは？</a:t>
            </a:r>
          </a:p>
        </p:txBody>
      </p:sp>
      <p:sp>
        <p:nvSpPr>
          <p:cNvPr id="16" name="正方形/長方形 15">
            <a:extLst>
              <a:ext uri="{FF2B5EF4-FFF2-40B4-BE49-F238E27FC236}">
                <a16:creationId xmlns:a16="http://schemas.microsoft.com/office/drawing/2014/main" id="{8C56D115-BCD1-4644-8400-9D5E2DA5D27E}"/>
              </a:ext>
            </a:extLst>
          </p:cNvPr>
          <p:cNvSpPr/>
          <p:nvPr/>
        </p:nvSpPr>
        <p:spPr>
          <a:xfrm>
            <a:off x="287593" y="6335725"/>
            <a:ext cx="6103681" cy="500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58944" marR="0" lvl="0" indent="-355600" algn="l" defTabSz="914400" rtl="0" eaLnBrk="1" fontAlgn="auto" latinLnBrk="0" hangingPunct="1">
              <a:spcBef>
                <a:spcPts val="0"/>
              </a:spcBef>
              <a:buClrTx/>
              <a:buSzTx/>
              <a:buFontTx/>
              <a:buNone/>
              <a:tabLst/>
              <a:defRPr/>
            </a:pPr>
            <a:r>
              <a:rPr kumimoji="1" lang="en-US" altLang="ja-JP" sz="1600" b="1" i="0" u="none" strike="noStrike" kern="1200" cap="small" spc="0" normalizeH="0" baseline="0" noProof="0" dirty="0">
                <a:ln>
                  <a:noFill/>
                </a:ln>
                <a:solidFill>
                  <a:srgbClr val="56CAF5"/>
                </a:solidFill>
                <a:effectLst/>
                <a:uLnTx/>
                <a:uFillTx/>
                <a:latin typeface="ＤＨＰ平成明朝体W7" panose="02020700000000000000" pitchFamily="18" charset="-128"/>
                <a:ea typeface="ＤＨＰ平成明朝体W7" panose="02020700000000000000" pitchFamily="18" charset="-128"/>
              </a:rPr>
              <a:t>q</a:t>
            </a:r>
            <a:r>
              <a:rPr kumimoji="1" lang="en-US" altLang="ja-JP" b="1" i="0" u="none" strike="noStrike" kern="1200" cap="small" spc="0" normalizeH="0" baseline="0" noProof="0" dirty="0">
                <a:ln>
                  <a:noFill/>
                </a:ln>
                <a:solidFill>
                  <a:srgbClr val="56CAF5"/>
                </a:solidFill>
                <a:effectLst/>
                <a:uLnTx/>
                <a:uFillTx/>
                <a:latin typeface="Arial" panose="020B0604020202020204" pitchFamily="34" charset="0"/>
                <a:ea typeface="HGSｺﾞｼｯｸM" panose="020B0600000000000000" pitchFamily="50" charset="-128"/>
                <a:cs typeface="Arial" panose="020B0604020202020204" pitchFamily="34" charset="0"/>
              </a:rPr>
              <a:t>4</a:t>
            </a:r>
            <a:r>
              <a:rPr kumimoji="1" lang="ja-JP" altLang="en-US" sz="1800" b="1" i="0" u="none" strike="noStrike" kern="1200" cap="small" spc="0" normalizeH="0" baseline="0" noProof="0" dirty="0">
                <a:ln>
                  <a:noFill/>
                </a:ln>
                <a:solidFill>
                  <a:srgbClr val="56CAF5"/>
                </a:solidFill>
                <a:effectLst/>
                <a:uLnTx/>
                <a:uFillTx/>
                <a:latin typeface="Arial"/>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56CAF5"/>
                </a:solidFill>
                <a:effectLst/>
                <a:uLnTx/>
                <a:uFillTx/>
                <a:latin typeface="HGSｺﾞｼｯｸM" panose="020B0600000000000000" pitchFamily="50" charset="-128"/>
                <a:ea typeface="HGSｺﾞｼｯｸM" panose="020B0600000000000000" pitchFamily="50" charset="-128"/>
              </a:rPr>
              <a:t>事業の実施に当たって事業所内でどのような支援体制を </a:t>
            </a:r>
            <a:endParaRPr kumimoji="1" lang="en-US" altLang="ja-JP" sz="1600" b="1" i="0" u="none" strike="noStrike" kern="1200" cap="none" spc="0" normalizeH="0" baseline="0" noProof="0" dirty="0">
              <a:ln>
                <a:noFill/>
              </a:ln>
              <a:solidFill>
                <a:srgbClr val="56CAF5"/>
              </a:solidFill>
              <a:effectLst/>
              <a:uLnTx/>
              <a:uFillTx/>
              <a:latin typeface="HGSｺﾞｼｯｸM" panose="020B0600000000000000" pitchFamily="50" charset="-128"/>
              <a:ea typeface="HGSｺﾞｼｯｸM" panose="020B0600000000000000" pitchFamily="50" charset="-128"/>
            </a:endParaRPr>
          </a:p>
          <a:p>
            <a:pPr marL="658944" marR="0" lvl="0" indent="-355600" algn="l" defTabSz="914400" rtl="0" eaLnBrk="1" fontAlgn="auto" latinLnBrk="0" hangingPunct="1">
              <a:lnSpc>
                <a:spcPts val="2184"/>
              </a:lnSpc>
              <a:spcBef>
                <a:spcPts val="0"/>
              </a:spcBef>
              <a:spcAft>
                <a:spcPts val="350"/>
              </a:spcAft>
              <a:buClrTx/>
              <a:buSzTx/>
              <a:buFontTx/>
              <a:buNone/>
              <a:tabLst/>
              <a:defRPr/>
            </a:pPr>
            <a:r>
              <a:rPr kumimoji="1" lang="ja-JP" altLang="en-US" sz="1600" b="1" i="0" u="none" strike="noStrike" kern="1200" cap="none" spc="0" normalizeH="0" baseline="0" noProof="0" dirty="0">
                <a:ln>
                  <a:noFill/>
                </a:ln>
                <a:solidFill>
                  <a:srgbClr val="56CAF5"/>
                </a:solidFill>
                <a:effectLst/>
                <a:uLnTx/>
                <a:uFillTx/>
                <a:latin typeface="HGSｺﾞｼｯｸM" panose="020B0600000000000000" pitchFamily="50" charset="-128"/>
                <a:ea typeface="HGSｺﾞｼｯｸM" panose="020B0600000000000000" pitchFamily="50" charset="-128"/>
              </a:rPr>
              <a:t>　 整備しなければなりませんか？</a:t>
            </a:r>
          </a:p>
        </p:txBody>
      </p:sp>
      <p:sp>
        <p:nvSpPr>
          <p:cNvPr id="17" name="正方形/長方形 16">
            <a:extLst>
              <a:ext uri="{FF2B5EF4-FFF2-40B4-BE49-F238E27FC236}">
                <a16:creationId xmlns:a16="http://schemas.microsoft.com/office/drawing/2014/main" id="{61F516A7-55AC-4722-A15F-4C292DE03F09}"/>
              </a:ext>
            </a:extLst>
          </p:cNvPr>
          <p:cNvSpPr/>
          <p:nvPr/>
        </p:nvSpPr>
        <p:spPr>
          <a:xfrm>
            <a:off x="559188" y="6808957"/>
            <a:ext cx="6593552" cy="10173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marR="287596" lvl="0" indent="0" algn="l" defTabSz="914400" rtl="0" eaLnBrk="1" fontAlgn="auto" latinLnBrk="0" hangingPunct="1">
              <a:lnSpc>
                <a:spcPts val="1548"/>
              </a:lnSpc>
              <a:spcBef>
                <a:spcPts val="0"/>
              </a:spcBef>
              <a:spcAft>
                <a:spcPts val="0"/>
              </a:spcAft>
              <a:buClrTx/>
              <a:buSzTx/>
              <a:buFontTx/>
              <a:buNone/>
              <a:tabLst/>
              <a:defRPr/>
            </a:pPr>
            <a:r>
              <a:rPr kumimoji="1" lang="ja-JP" altLang="en-US" sz="9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就労訓練事業を行う際は、支援の担当者</a:t>
            </a:r>
            <a:r>
              <a:rPr kumimoji="1" lang="en-US" altLang="ja-JP"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ja-JP"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就労支援担当者</a:t>
            </a:r>
            <a:r>
              <a:rPr kumimoji="1" lang="en-US" altLang="ja-JP"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ja-JP"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を</a:t>
            </a:r>
            <a:r>
              <a:rPr kumimoji="1" lang="en-US" altLang="ja-JP"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1</a:t>
            </a:r>
            <a:r>
              <a:rPr kumimoji="1" lang="ja-JP"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名以上配置していただく必要があります。この 就労支援担当者は、必ずしも専任である必要はなく、他の業務も兼務することが可能です。</a:t>
            </a:r>
          </a:p>
          <a:p>
            <a:pPr marL="360000" marR="287596" lvl="0" indent="0" algn="l" defTabSz="914400" rtl="0" eaLnBrk="1" fontAlgn="auto" latinLnBrk="0" hangingPunct="1">
              <a:lnSpc>
                <a:spcPts val="1548"/>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就労支援担当者は、支援に関する計画の作成や利用者が就労する上での助言指導、他の従業員に対する普及啓発、自立相談支援機関との調整などを行います。</a:t>
            </a:r>
          </a:p>
        </p:txBody>
      </p:sp>
      <p:sp>
        <p:nvSpPr>
          <p:cNvPr id="18" name="正方形/長方形 17">
            <a:extLst>
              <a:ext uri="{FF2B5EF4-FFF2-40B4-BE49-F238E27FC236}">
                <a16:creationId xmlns:a16="http://schemas.microsoft.com/office/drawing/2014/main" id="{27753003-BBA8-4C9F-86F3-3679D374B567}"/>
              </a:ext>
            </a:extLst>
          </p:cNvPr>
          <p:cNvSpPr/>
          <p:nvPr/>
        </p:nvSpPr>
        <p:spPr>
          <a:xfrm>
            <a:off x="63610" y="8261043"/>
            <a:ext cx="7108775" cy="4864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marR="287596" lvl="0" indent="0" algn="l" defTabSz="914400" rtl="0" eaLnBrk="1" fontAlgn="auto" latinLnBrk="0" hangingPunct="1">
              <a:lnSpc>
                <a:spcPts val="1548"/>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rgbClr val="58CCF5"/>
                </a:solidFill>
                <a:effectLst/>
                <a:uLnTx/>
                <a:uFillTx/>
                <a:latin typeface="游ゴシック" panose="020B0400000000000000" pitchFamily="50" charset="-128"/>
                <a:ea typeface="游ゴシック" panose="020B0400000000000000" pitchFamily="50" charset="-128"/>
              </a:rPr>
              <a:t>●</a:t>
            </a:r>
            <a:r>
              <a:rPr kumimoji="1" lang="ja-JP" altLang="en-US" sz="105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就労訓練事業や生活困窮者自立支援制度についてのお問い合わせは、下記までご連絡ください。</a:t>
            </a:r>
          </a:p>
        </p:txBody>
      </p:sp>
      <p:sp>
        <p:nvSpPr>
          <p:cNvPr id="19" name="楕円 18">
            <a:extLst>
              <a:ext uri="{FF2B5EF4-FFF2-40B4-BE49-F238E27FC236}">
                <a16:creationId xmlns:a16="http://schemas.microsoft.com/office/drawing/2014/main" id="{D534E65E-F2E6-4307-9D9D-4B94B9675173}"/>
              </a:ext>
            </a:extLst>
          </p:cNvPr>
          <p:cNvSpPr/>
          <p:nvPr/>
        </p:nvSpPr>
        <p:spPr>
          <a:xfrm>
            <a:off x="553653" y="1350702"/>
            <a:ext cx="309127" cy="318424"/>
          </a:xfrm>
          <a:prstGeom prst="ellipse">
            <a:avLst/>
          </a:prstGeom>
          <a:solidFill>
            <a:schemeClr val="accent6"/>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latin typeface="ＤＨＰ平成明朝体W7" panose="02020700000000000000" pitchFamily="18" charset="-128"/>
              <a:ea typeface="ＤＨＰ平成明朝体W7" panose="02020700000000000000" pitchFamily="18" charset="-128"/>
            </a:endParaRPr>
          </a:p>
        </p:txBody>
      </p:sp>
      <p:sp>
        <p:nvSpPr>
          <p:cNvPr id="4" name="正方形/長方形 3">
            <a:extLst>
              <a:ext uri="{FF2B5EF4-FFF2-40B4-BE49-F238E27FC236}">
                <a16:creationId xmlns:a16="http://schemas.microsoft.com/office/drawing/2014/main" id="{93009093-DB26-4396-B671-F4898A13FAAB}"/>
              </a:ext>
            </a:extLst>
          </p:cNvPr>
          <p:cNvSpPr/>
          <p:nvPr/>
        </p:nvSpPr>
        <p:spPr>
          <a:xfrm>
            <a:off x="387290" y="1245188"/>
            <a:ext cx="670167" cy="500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latin typeface="HGSｺﾞｼｯｸM" panose="020B0600000000000000" pitchFamily="50" charset="-128"/>
                <a:ea typeface="HGSｺﾞｼｯｸM" panose="020B0600000000000000" pitchFamily="50" charset="-128"/>
              </a:rPr>
              <a:t>A</a:t>
            </a:r>
            <a:r>
              <a:rPr kumimoji="1" lang="en-US" altLang="ja-JP" dirty="0">
                <a:latin typeface="HGSｺﾞｼｯｸM" panose="020B0600000000000000" pitchFamily="50" charset="-128"/>
                <a:ea typeface="HGSｺﾞｼｯｸM" panose="020B0600000000000000" pitchFamily="50" charset="-128"/>
              </a:rPr>
              <a:t>1</a:t>
            </a:r>
            <a:endParaRPr kumimoji="1" lang="ja-JP" altLang="en-US" dirty="0">
              <a:latin typeface="HGSｺﾞｼｯｸM" panose="020B0600000000000000" pitchFamily="50" charset="-128"/>
              <a:ea typeface="HGSｺﾞｼｯｸM" panose="020B0600000000000000" pitchFamily="50" charset="-128"/>
            </a:endParaRPr>
          </a:p>
        </p:txBody>
      </p:sp>
      <p:sp>
        <p:nvSpPr>
          <p:cNvPr id="20" name="正方形/長方形 19">
            <a:extLst>
              <a:ext uri="{FF2B5EF4-FFF2-40B4-BE49-F238E27FC236}">
                <a16:creationId xmlns:a16="http://schemas.microsoft.com/office/drawing/2014/main" id="{CB609BA6-E31E-4040-81BE-543DD403B428}"/>
              </a:ext>
            </a:extLst>
          </p:cNvPr>
          <p:cNvSpPr/>
          <p:nvPr/>
        </p:nvSpPr>
        <p:spPr>
          <a:xfrm>
            <a:off x="520843" y="4441307"/>
            <a:ext cx="6670242" cy="1766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marR="287596" lvl="0" indent="0" algn="l" defTabSz="914400" rtl="0" eaLnBrk="1" fontAlgn="auto" latinLnBrk="0" hangingPunct="1">
              <a:lnSpc>
                <a:spcPts val="1548"/>
              </a:lnSpc>
              <a:spcBef>
                <a:spcPts val="0"/>
              </a:spcBef>
              <a:spcAft>
                <a:spcPts val="0"/>
              </a:spcAft>
              <a:buClrTx/>
              <a:buSzTx/>
              <a:buFontTx/>
              <a:buNone/>
              <a:tabLst/>
              <a:defRPr/>
            </a:pPr>
            <a:r>
              <a:rPr kumimoji="1" lang="ja-JP" altLang="en-US" sz="9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非雇用型の利用者は、あくまで訓練として就労を行うことから、雇用契約を締結した上で働く一般の従業員とは 異なり、所定の作業日や作業時間に作業に従事するかどうかは利用者の自由に委ねるなどの取扱いが必要です。 </a:t>
            </a:r>
            <a:endParaRPr kumimoji="1" lang="en-US" altLang="ja-JP"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360000" marR="287596" lvl="0" indent="0" algn="l" defTabSz="914400" rtl="0" eaLnBrk="1" fontAlgn="auto" latinLnBrk="0" hangingPunct="1">
              <a:lnSpc>
                <a:spcPts val="1548"/>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また、非雇用型の利用者に関しては、労働基準関係法令の適用はありませんが、一般の従業員に関する取扱いも 踏まえ、作業の際の安全の確保に十分に配慮する、万が一、災害が起こった場合に備えて保険に加入しておくなどの対応が必要です。</a:t>
            </a:r>
          </a:p>
          <a:p>
            <a:pPr marL="360000" marR="287596" lvl="0" indent="0" algn="l" defTabSz="914400" rtl="0" eaLnBrk="1" fontAlgn="auto" latinLnBrk="0" hangingPunct="1">
              <a:lnSpc>
                <a:spcPts val="1548"/>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さらに、非雇用型の就労のインセンティブを高めるという観点から、工賃を支払うことをご検討いただきたいと 考えています。</a:t>
            </a:r>
          </a:p>
          <a:p>
            <a:pPr marL="360000" marR="287596" lvl="0" indent="0" algn="l" defTabSz="914400" rtl="0" eaLnBrk="1" fontAlgn="auto" latinLnBrk="0" hangingPunct="1">
              <a:lnSpc>
                <a:spcPts val="1548"/>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なお、以上についての詳細は、「ガイドライン」が作成されていますので、ご確認ください。</a:t>
            </a:r>
          </a:p>
        </p:txBody>
      </p:sp>
      <p:sp>
        <p:nvSpPr>
          <p:cNvPr id="21" name="楕円 20">
            <a:extLst>
              <a:ext uri="{FF2B5EF4-FFF2-40B4-BE49-F238E27FC236}">
                <a16:creationId xmlns:a16="http://schemas.microsoft.com/office/drawing/2014/main" id="{D5EA7161-CE9B-43AC-93FF-59E71BB66B58}"/>
              </a:ext>
            </a:extLst>
          </p:cNvPr>
          <p:cNvSpPr/>
          <p:nvPr/>
        </p:nvSpPr>
        <p:spPr>
          <a:xfrm>
            <a:off x="629852" y="3345131"/>
            <a:ext cx="309127" cy="318424"/>
          </a:xfrm>
          <a:prstGeom prst="ellipse">
            <a:avLst/>
          </a:prstGeom>
          <a:solidFill>
            <a:schemeClr val="accent6"/>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latin typeface="ＤＨＰ平成明朝体W7" panose="02020700000000000000" pitchFamily="18" charset="-128"/>
              <a:ea typeface="ＤＨＰ平成明朝体W7" panose="02020700000000000000" pitchFamily="18" charset="-128"/>
            </a:endParaRPr>
          </a:p>
        </p:txBody>
      </p:sp>
      <p:sp>
        <p:nvSpPr>
          <p:cNvPr id="22" name="楕円 21">
            <a:extLst>
              <a:ext uri="{FF2B5EF4-FFF2-40B4-BE49-F238E27FC236}">
                <a16:creationId xmlns:a16="http://schemas.microsoft.com/office/drawing/2014/main" id="{13B2C3C3-B362-4466-A92D-F0A22EE592E2}"/>
              </a:ext>
            </a:extLst>
          </p:cNvPr>
          <p:cNvSpPr/>
          <p:nvPr/>
        </p:nvSpPr>
        <p:spPr>
          <a:xfrm>
            <a:off x="629852" y="4563682"/>
            <a:ext cx="309127" cy="318424"/>
          </a:xfrm>
          <a:prstGeom prst="ellipse">
            <a:avLst/>
          </a:prstGeom>
          <a:solidFill>
            <a:schemeClr val="accent6"/>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latin typeface="ＤＨＰ平成明朝体W7" panose="02020700000000000000" pitchFamily="18" charset="-128"/>
              <a:ea typeface="ＤＨＰ平成明朝体W7" panose="02020700000000000000" pitchFamily="18" charset="-128"/>
            </a:endParaRPr>
          </a:p>
        </p:txBody>
      </p:sp>
      <p:sp>
        <p:nvSpPr>
          <p:cNvPr id="23" name="楕円 22">
            <a:extLst>
              <a:ext uri="{FF2B5EF4-FFF2-40B4-BE49-F238E27FC236}">
                <a16:creationId xmlns:a16="http://schemas.microsoft.com/office/drawing/2014/main" id="{98E1AB81-6E1F-42E7-B9C6-5852C5985319}"/>
              </a:ext>
            </a:extLst>
          </p:cNvPr>
          <p:cNvSpPr/>
          <p:nvPr/>
        </p:nvSpPr>
        <p:spPr>
          <a:xfrm>
            <a:off x="629852" y="6882945"/>
            <a:ext cx="309127" cy="318424"/>
          </a:xfrm>
          <a:prstGeom prst="ellipse">
            <a:avLst/>
          </a:prstGeom>
          <a:solidFill>
            <a:schemeClr val="accent6"/>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latin typeface="ＤＨＰ平成明朝体W7" panose="02020700000000000000" pitchFamily="18" charset="-128"/>
              <a:ea typeface="ＤＨＰ平成明朝体W7" panose="02020700000000000000" pitchFamily="18" charset="-128"/>
            </a:endParaRPr>
          </a:p>
        </p:txBody>
      </p:sp>
      <p:sp>
        <p:nvSpPr>
          <p:cNvPr id="24" name="正方形/長方形 23">
            <a:extLst>
              <a:ext uri="{FF2B5EF4-FFF2-40B4-BE49-F238E27FC236}">
                <a16:creationId xmlns:a16="http://schemas.microsoft.com/office/drawing/2014/main" id="{7A3ED845-B69C-4C27-934B-3DAEBC42B250}"/>
              </a:ext>
            </a:extLst>
          </p:cNvPr>
          <p:cNvSpPr/>
          <p:nvPr/>
        </p:nvSpPr>
        <p:spPr>
          <a:xfrm>
            <a:off x="449331" y="3231784"/>
            <a:ext cx="670167" cy="500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latin typeface="HGSｺﾞｼｯｸM" panose="020B0600000000000000" pitchFamily="50" charset="-128"/>
                <a:ea typeface="HGSｺﾞｼｯｸM" panose="020B0600000000000000" pitchFamily="50" charset="-128"/>
              </a:rPr>
              <a:t>A</a:t>
            </a:r>
            <a:r>
              <a:rPr kumimoji="1" lang="en-US" altLang="ja-JP" dirty="0">
                <a:latin typeface="HGSｺﾞｼｯｸM" panose="020B0600000000000000" pitchFamily="50" charset="-128"/>
                <a:ea typeface="HGSｺﾞｼｯｸM" panose="020B0600000000000000" pitchFamily="50" charset="-128"/>
              </a:rPr>
              <a:t>2</a:t>
            </a:r>
            <a:endParaRPr kumimoji="1" lang="ja-JP" altLang="en-US" dirty="0">
              <a:latin typeface="HGSｺﾞｼｯｸM" panose="020B0600000000000000" pitchFamily="50" charset="-128"/>
              <a:ea typeface="HGSｺﾞｼｯｸM" panose="020B0600000000000000" pitchFamily="50" charset="-128"/>
            </a:endParaRPr>
          </a:p>
        </p:txBody>
      </p:sp>
      <p:sp>
        <p:nvSpPr>
          <p:cNvPr id="25" name="正方形/長方形 24">
            <a:extLst>
              <a:ext uri="{FF2B5EF4-FFF2-40B4-BE49-F238E27FC236}">
                <a16:creationId xmlns:a16="http://schemas.microsoft.com/office/drawing/2014/main" id="{BF70CFDD-3524-4C72-AB77-256A553A6FC5}"/>
              </a:ext>
            </a:extLst>
          </p:cNvPr>
          <p:cNvSpPr/>
          <p:nvPr/>
        </p:nvSpPr>
        <p:spPr>
          <a:xfrm>
            <a:off x="449331" y="4449900"/>
            <a:ext cx="670167" cy="500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latin typeface="HGSｺﾞｼｯｸM" panose="020B0600000000000000" pitchFamily="50" charset="-128"/>
                <a:ea typeface="HGSｺﾞｼｯｸM" panose="020B0600000000000000" pitchFamily="50" charset="-128"/>
              </a:rPr>
              <a:t>A</a:t>
            </a:r>
            <a:r>
              <a:rPr kumimoji="1" lang="en-US" altLang="ja-JP" dirty="0">
                <a:latin typeface="HGSｺﾞｼｯｸM" panose="020B0600000000000000" pitchFamily="50" charset="-128"/>
                <a:ea typeface="HGSｺﾞｼｯｸM" panose="020B0600000000000000" pitchFamily="50" charset="-128"/>
              </a:rPr>
              <a:t>3</a:t>
            </a:r>
            <a:endParaRPr kumimoji="1" lang="ja-JP" altLang="en-US" dirty="0">
              <a:latin typeface="HGSｺﾞｼｯｸM" panose="020B0600000000000000" pitchFamily="50" charset="-128"/>
              <a:ea typeface="HGSｺﾞｼｯｸM" panose="020B0600000000000000" pitchFamily="50" charset="-128"/>
            </a:endParaRPr>
          </a:p>
        </p:txBody>
      </p:sp>
      <p:sp>
        <p:nvSpPr>
          <p:cNvPr id="26" name="正方形/長方形 25">
            <a:extLst>
              <a:ext uri="{FF2B5EF4-FFF2-40B4-BE49-F238E27FC236}">
                <a16:creationId xmlns:a16="http://schemas.microsoft.com/office/drawing/2014/main" id="{B79E3045-CCB8-42DC-AB9F-369684403F47}"/>
              </a:ext>
            </a:extLst>
          </p:cNvPr>
          <p:cNvSpPr/>
          <p:nvPr/>
        </p:nvSpPr>
        <p:spPr>
          <a:xfrm>
            <a:off x="449331" y="6783271"/>
            <a:ext cx="670167" cy="500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latin typeface="HGSｺﾞｼｯｸM" panose="020B0600000000000000" pitchFamily="50" charset="-128"/>
                <a:ea typeface="HGSｺﾞｼｯｸM" panose="020B0600000000000000" pitchFamily="50" charset="-128"/>
              </a:rPr>
              <a:t>A</a:t>
            </a:r>
            <a:r>
              <a:rPr kumimoji="1" lang="en-US" altLang="ja-JP" dirty="0">
                <a:latin typeface="HGSｺﾞｼｯｸM" panose="020B0600000000000000" pitchFamily="50" charset="-128"/>
                <a:ea typeface="HGSｺﾞｼｯｸM" panose="020B0600000000000000" pitchFamily="50" charset="-128"/>
              </a:rPr>
              <a:t>4</a:t>
            </a:r>
            <a:endParaRPr kumimoji="1" lang="ja-JP" altLang="en-US" dirty="0">
              <a:latin typeface="HGSｺﾞｼｯｸM" panose="020B0600000000000000" pitchFamily="50" charset="-128"/>
              <a:ea typeface="HGSｺﾞｼｯｸM" panose="020B0600000000000000" pitchFamily="50" charset="-128"/>
            </a:endParaRP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836</TotalTime>
  <Words>4552</Words>
  <Application>Microsoft Office PowerPoint</Application>
  <PresentationFormat>ユーザー設定</PresentationFormat>
  <Paragraphs>243</Paragraphs>
  <Slides>6</Slides>
  <Notes>0</Notes>
  <HiddenSlides>0</HiddenSlides>
  <MMClips>0</MMClips>
  <ScaleCrop>false</ScaleCrop>
  <HeadingPairs>
    <vt:vector size="6" baseType="variant">
      <vt:variant>
        <vt:lpstr>使用されているフォント</vt:lpstr>
      </vt:variant>
      <vt:variant>
        <vt:i4>16</vt:i4>
      </vt:variant>
      <vt:variant>
        <vt:lpstr>テーマ</vt:lpstr>
      </vt:variant>
      <vt:variant>
        <vt:i4>1</vt:i4>
      </vt:variant>
      <vt:variant>
        <vt:lpstr>スライド タイトル</vt:lpstr>
      </vt:variant>
      <vt:variant>
        <vt:i4>6</vt:i4>
      </vt:variant>
    </vt:vector>
  </HeadingPairs>
  <TitlesOfParts>
    <vt:vector size="23" baseType="lpstr">
      <vt:lpstr>BIZ UDPゴシック</vt:lpstr>
      <vt:lpstr>BIZ UDゴシック</vt:lpstr>
      <vt:lpstr>BIZ UD明朝 Medium</vt:lpstr>
      <vt:lpstr>ＤＦ平成ゴシック体W5</vt:lpstr>
      <vt:lpstr>ＤＨＰ平成ゴシックW5</vt:lpstr>
      <vt:lpstr>ＤＨＰ平成明朝体W7</vt:lpstr>
      <vt:lpstr>HGPｺﾞｼｯｸM</vt:lpstr>
      <vt:lpstr>HGSｺﾞｼｯｸM</vt:lpstr>
      <vt:lpstr>HGS創英角ｺﾞｼｯｸUB</vt:lpstr>
      <vt:lpstr>ＭＳ Ｐゴシック</vt:lpstr>
      <vt:lpstr>MS Mincho</vt:lpstr>
      <vt:lpstr>游ゴシック</vt:lpstr>
      <vt:lpstr>游ゴシック Medium</vt:lpstr>
      <vt:lpstr>游明朝 Demibold</vt:lpstr>
      <vt:lpstr>Arial</vt:lpstr>
      <vt:lpstr>Calibri</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gokyouryoku_1</dc:title>
  <dc:subject/>
  <dc:creator>米沢 秀典(yonezawa-hidenori.ci5)</dc:creator>
  <cp:keywords/>
  <cp:lastModifiedBy>米沢 秀典(yonezawa-hidenori.ci5)</cp:lastModifiedBy>
  <cp:revision>105</cp:revision>
  <cp:lastPrinted>2023-02-02T08:32:37Z</cp:lastPrinted>
  <dcterms:modified xsi:type="dcterms:W3CDTF">2023-03-27T10:37:53Z</dcterms:modified>
</cp:coreProperties>
</file>